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8" r:id="rId3"/>
    <p:sldId id="274" r:id="rId4"/>
    <p:sldId id="282" r:id="rId5"/>
    <p:sldId id="267" r:id="rId6"/>
    <p:sldId id="286" r:id="rId7"/>
    <p:sldId id="269" r:id="rId8"/>
    <p:sldId id="285" r:id="rId9"/>
    <p:sldId id="284" r:id="rId10"/>
    <p:sldId id="283" r:id="rId11"/>
    <p:sldId id="270" r:id="rId12"/>
    <p:sldId id="281" r:id="rId13"/>
    <p:sldId id="279" r:id="rId14"/>
    <p:sldId id="280" r:id="rId15"/>
    <p:sldId id="271" r:id="rId16"/>
    <p:sldId id="272" r:id="rId17"/>
    <p:sldId id="257" r:id="rId18"/>
    <p:sldId id="258" r:id="rId19"/>
    <p:sldId id="259" r:id="rId20"/>
    <p:sldId id="260" r:id="rId21"/>
    <p:sldId id="265" r:id="rId22"/>
    <p:sldId id="299" r:id="rId23"/>
    <p:sldId id="296" r:id="rId24"/>
    <p:sldId id="297" r:id="rId25"/>
    <p:sldId id="298" r:id="rId26"/>
    <p:sldId id="300" r:id="rId27"/>
    <p:sldId id="261" r:id="rId28"/>
    <p:sldId id="273" r:id="rId29"/>
    <p:sldId id="277" r:id="rId30"/>
    <p:sldId id="275" r:id="rId31"/>
    <p:sldId id="276" r:id="rId32"/>
    <p:sldId id="302" r:id="rId33"/>
    <p:sldId id="301" r:id="rId34"/>
    <p:sldId id="303" r:id="rId35"/>
    <p:sldId id="304" r:id="rId36"/>
    <p:sldId id="289" r:id="rId37"/>
    <p:sldId id="288" r:id="rId38"/>
    <p:sldId id="295" r:id="rId39"/>
    <p:sldId id="294" r:id="rId40"/>
    <p:sldId id="292" r:id="rId41"/>
    <p:sldId id="290" r:id="rId42"/>
    <p:sldId id="291" r:id="rId43"/>
    <p:sldId id="293" r:id="rId4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6" autoAdjust="0"/>
  </p:normalViewPr>
  <p:slideViewPr>
    <p:cSldViewPr>
      <p:cViewPr varScale="1">
        <p:scale>
          <a:sx n="95" d="100"/>
          <a:sy n="95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3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Workbook13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Workbook13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FAFSA City Wide</c:v>
                </c:pt>
                <c:pt idx="1">
                  <c:v>FAFSA Support</c:v>
                </c:pt>
                <c:pt idx="2">
                  <c:v>Dartmouth College Coaching</c:v>
                </c:pt>
                <c:pt idx="3">
                  <c:v>Dual Enrollment</c:v>
                </c:pt>
                <c:pt idx="4">
                  <c:v>ACE Plus</c:v>
                </c:pt>
                <c:pt idx="5">
                  <c:v>Sponsor-A-Scholar</c:v>
                </c:pt>
                <c:pt idx="6">
                  <c:v>Future to Discover</c:v>
                </c:pt>
                <c:pt idx="7">
                  <c:v>Future to Discover + Learning Accounts</c:v>
                </c:pt>
              </c:strCache>
            </c:strRef>
          </c:cat>
          <c:val>
            <c:numRef>
              <c:f>Sheet1!$D$2:$D$9</c:f>
              <c:numCache>
                <c:formatCode>"$"#,##0;[Red]\-"$"#,##0</c:formatCode>
                <c:ptCount val="8"/>
                <c:pt idx="0">
                  <c:v>115</c:v>
                </c:pt>
                <c:pt idx="1">
                  <c:v>1243</c:v>
                </c:pt>
                <c:pt idx="2">
                  <c:v>1990</c:v>
                </c:pt>
                <c:pt idx="3">
                  <c:v>3868</c:v>
                </c:pt>
                <c:pt idx="4">
                  <c:v>33337</c:v>
                </c:pt>
                <c:pt idx="5">
                  <c:v>48369</c:v>
                </c:pt>
                <c:pt idx="6">
                  <c:v>69491</c:v>
                </c:pt>
                <c:pt idx="7">
                  <c:v>85858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BA0-B5E8-B79338FF5B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5619352"/>
        <c:axId val="535620528"/>
      </c:barChart>
      <c:catAx>
        <c:axId val="5356193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>
                    <a:latin typeface="Arial"/>
                    <a:cs typeface="Arial"/>
                  </a:rPr>
                  <a:t>College</a:t>
                </a:r>
                <a:r>
                  <a:rPr lang="en-US" sz="1100" baseline="0" dirty="0">
                    <a:latin typeface="Arial"/>
                    <a:cs typeface="Arial"/>
                  </a:rPr>
                  <a:t> Access Program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 algn="l">
              <a:defRPr>
                <a:latin typeface="Arial"/>
                <a:cs typeface="Arial"/>
              </a:defRPr>
            </a:pPr>
            <a:endParaRPr lang="en-US"/>
          </a:p>
        </c:txPr>
        <c:crossAx val="535620528"/>
        <c:crosses val="autoZero"/>
        <c:auto val="1"/>
        <c:lblAlgn val="ctr"/>
        <c:lblOffset val="100"/>
        <c:noMultiLvlLbl val="0"/>
      </c:catAx>
      <c:valAx>
        <c:axId val="535620528"/>
        <c:scaling>
          <c:orientation val="minMax"/>
        </c:scaling>
        <c:delete val="0"/>
        <c:axPos val="b"/>
        <c:majorGridlines>
          <c:spPr>
            <a:ln w="6350" cmpd="sng"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baseline="0" dirty="0">
                    <a:latin typeface="Arial"/>
                    <a:cs typeface="Arial"/>
                  </a:rPr>
                  <a:t>Cost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&quot;$&quot;#,##0;[Red]\-&quot;$&quot;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35619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6738800739757"/>
          <c:y val="3.0769230769230771E-2"/>
          <c:w val="0.6114860274638948"/>
          <c:h val="0.855482737734706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FAFSA City Wide</c:v>
                </c:pt>
                <c:pt idx="1">
                  <c:v>FAFSA Support</c:v>
                </c:pt>
                <c:pt idx="2">
                  <c:v>Dartmouth College Coaching</c:v>
                </c:pt>
                <c:pt idx="3">
                  <c:v>Dual Enrollment</c:v>
                </c:pt>
                <c:pt idx="4">
                  <c:v>ACE Plus</c:v>
                </c:pt>
                <c:pt idx="5">
                  <c:v>Sponsor-A-Scholar</c:v>
                </c:pt>
                <c:pt idx="6">
                  <c:v>Future to Discover</c:v>
                </c:pt>
                <c:pt idx="7">
                  <c:v>Future to Discover + Learning Accounts</c:v>
                </c:pt>
              </c:strCache>
            </c:strRef>
          </c:cat>
          <c:val>
            <c:numRef>
              <c:f>Sheet1!$D$2:$D$9</c:f>
              <c:numCache>
                <c:formatCode>"$"#,##0;[Red]\-"$"#,##0</c:formatCode>
                <c:ptCount val="8"/>
                <c:pt idx="0">
                  <c:v>115</c:v>
                </c:pt>
                <c:pt idx="1">
                  <c:v>1243</c:v>
                </c:pt>
                <c:pt idx="2">
                  <c:v>1990</c:v>
                </c:pt>
                <c:pt idx="3">
                  <c:v>3868</c:v>
                </c:pt>
                <c:pt idx="4">
                  <c:v>33337</c:v>
                </c:pt>
                <c:pt idx="5">
                  <c:v>48369</c:v>
                </c:pt>
                <c:pt idx="6">
                  <c:v>69491</c:v>
                </c:pt>
                <c:pt idx="7">
                  <c:v>85858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4-42A0-B1AE-E8990D244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6213184"/>
        <c:axId val="536214360"/>
      </c:barChart>
      <c:catAx>
        <c:axId val="536213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>
                    <a:latin typeface="Arial"/>
                    <a:cs typeface="Arial"/>
                  </a:rPr>
                  <a:t>College</a:t>
                </a:r>
                <a:r>
                  <a:rPr lang="en-US" sz="1100" baseline="0" dirty="0">
                    <a:latin typeface="Arial"/>
                    <a:cs typeface="Arial"/>
                  </a:rPr>
                  <a:t> Access Program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 algn="l">
              <a:defRPr>
                <a:latin typeface="Arial"/>
                <a:cs typeface="Arial"/>
              </a:defRPr>
            </a:pPr>
            <a:endParaRPr lang="en-US"/>
          </a:p>
        </c:txPr>
        <c:crossAx val="536214360"/>
        <c:crosses val="autoZero"/>
        <c:auto val="1"/>
        <c:lblAlgn val="ctr"/>
        <c:lblOffset val="100"/>
        <c:noMultiLvlLbl val="0"/>
      </c:catAx>
      <c:valAx>
        <c:axId val="536214360"/>
        <c:scaling>
          <c:orientation val="minMax"/>
        </c:scaling>
        <c:delete val="0"/>
        <c:axPos val="b"/>
        <c:majorGridlines>
          <c:spPr>
            <a:ln w="6350" cmpd="sng"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baseline="0" dirty="0">
                    <a:latin typeface="Arial"/>
                    <a:cs typeface="Arial"/>
                  </a:rPr>
                  <a:t>Cost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&quot;$&quot;#,##0;[Red]\-&quot;$&quot;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3621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6738800739757"/>
          <c:y val="3.0769230769230771E-2"/>
          <c:w val="0.6114860274638948"/>
          <c:h val="0.8554827377347062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FAFSA City Wide</c:v>
                </c:pt>
                <c:pt idx="1">
                  <c:v>FAFSA Support</c:v>
                </c:pt>
                <c:pt idx="2">
                  <c:v>Dartmouth College Coaching</c:v>
                </c:pt>
                <c:pt idx="3">
                  <c:v>Dual Enrollment</c:v>
                </c:pt>
                <c:pt idx="4">
                  <c:v>ACE Plus</c:v>
                </c:pt>
                <c:pt idx="5">
                  <c:v>Sponsor-A-Scholar</c:v>
                </c:pt>
                <c:pt idx="6">
                  <c:v>Future to Discover</c:v>
                </c:pt>
                <c:pt idx="7">
                  <c:v>Future to Discover + Learning Accounts</c:v>
                </c:pt>
              </c:strCache>
            </c:strRef>
          </c:cat>
          <c:val>
            <c:numRef>
              <c:f>Sheet1!$D$2:$D$9</c:f>
              <c:numCache>
                <c:formatCode>"$"#,##0;[Red]\-"$"#,##0</c:formatCode>
                <c:ptCount val="8"/>
                <c:pt idx="0">
                  <c:v>115</c:v>
                </c:pt>
                <c:pt idx="1">
                  <c:v>1243</c:v>
                </c:pt>
                <c:pt idx="2">
                  <c:v>1990</c:v>
                </c:pt>
                <c:pt idx="3">
                  <c:v>3868</c:v>
                </c:pt>
                <c:pt idx="4">
                  <c:v>33337</c:v>
                </c:pt>
                <c:pt idx="5">
                  <c:v>48369</c:v>
                </c:pt>
                <c:pt idx="6">
                  <c:v>69491</c:v>
                </c:pt>
                <c:pt idx="7">
                  <c:v>85858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0-4604-A62F-D4E3595AB0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36109232"/>
        <c:axId val="536110016"/>
      </c:barChart>
      <c:catAx>
        <c:axId val="536109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>
                    <a:latin typeface="Arial"/>
                    <a:cs typeface="Arial"/>
                  </a:rPr>
                  <a:t>College</a:t>
                </a:r>
                <a:r>
                  <a:rPr lang="en-US" sz="1100" baseline="0" dirty="0">
                    <a:latin typeface="Arial"/>
                    <a:cs typeface="Arial"/>
                  </a:rPr>
                  <a:t> Access Program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 algn="l">
              <a:defRPr>
                <a:latin typeface="Arial"/>
                <a:cs typeface="Arial"/>
              </a:defRPr>
            </a:pPr>
            <a:endParaRPr lang="en-US"/>
          </a:p>
        </c:txPr>
        <c:crossAx val="536110016"/>
        <c:crosses val="autoZero"/>
        <c:auto val="1"/>
        <c:lblAlgn val="ctr"/>
        <c:lblOffset val="100"/>
        <c:noMultiLvlLbl val="0"/>
      </c:catAx>
      <c:valAx>
        <c:axId val="536110016"/>
        <c:scaling>
          <c:orientation val="minMax"/>
        </c:scaling>
        <c:delete val="0"/>
        <c:axPos val="b"/>
        <c:majorGridlines>
          <c:spPr>
            <a:ln w="6350" cmpd="sng"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baseline="0" dirty="0">
                    <a:latin typeface="Arial"/>
                    <a:cs typeface="Arial"/>
                  </a:rPr>
                  <a:t>Cost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&quot;$&quot;#,##0;[Red]\-&quot;$&quot;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536109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 10.1  Economic Consequences of Teenage Childbearing Over the First 15 Years of Parenthood</a:t>
            </a:r>
            <a:r>
              <a:rPr lang="en-US" baseline="0" dirty="0"/>
              <a:t> </a:t>
            </a:r>
            <a:r>
              <a:rPr lang="en-US" b="1" baseline="0" dirty="0"/>
              <a:t>for Teenage Mothers</a:t>
            </a:r>
            <a:r>
              <a:rPr lang="en-US" dirty="0"/>
              <a:t>
(Average Annual Economic Resources, $2004)</a:t>
            </a:r>
          </a:p>
        </c:rich>
      </c:tx>
      <c:layout>
        <c:manualLayout>
          <c:xMode val="edge"/>
          <c:yMode val="edge"/>
          <c:x val="5.2164246135899678E-2"/>
          <c:y val="2.93637684400281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471698113207544E-2"/>
          <c:y val="0.14845024469820556"/>
          <c:w val="0.91342952275249722"/>
          <c:h val="0.7047308319738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Figures'!$A$6</c:f>
              <c:strCache>
                <c:ptCount val="1"/>
                <c:pt idx="0">
                  <c:v>Observed Outcome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Figures'!$B$5:$C$5</c:f>
              <c:strCache>
                <c:ptCount val="2"/>
                <c:pt idx="0">
                  <c:v>Before Age 18</c:v>
                </c:pt>
                <c:pt idx="1">
                  <c:v>Age 18 - 19</c:v>
                </c:pt>
              </c:strCache>
            </c:strRef>
          </c:cat>
          <c:val>
            <c:numRef>
              <c:f>'Data for Figures'!$B$6:$C$6</c:f>
              <c:numCache>
                <c:formatCode>"$"#,##0</c:formatCode>
                <c:ptCount val="2"/>
                <c:pt idx="0">
                  <c:v>11178</c:v>
                </c:pt>
                <c:pt idx="1">
                  <c:v>12147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5-4371-800A-D96AF86ED6BD}"/>
            </c:ext>
          </c:extLst>
        </c:ser>
        <c:ser>
          <c:idx val="1"/>
          <c:order val="1"/>
          <c:tx>
            <c:strRef>
              <c:f>'Data for Figures'!$A$7</c:f>
              <c:strCache>
                <c:ptCount val="1"/>
                <c:pt idx="0">
                  <c:v>Predicted Outcome If Delayed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Figures'!$B$5:$C$5</c:f>
              <c:strCache>
                <c:ptCount val="2"/>
                <c:pt idx="0">
                  <c:v>Before Age 18</c:v>
                </c:pt>
                <c:pt idx="1">
                  <c:v>Age 18 - 19</c:v>
                </c:pt>
              </c:strCache>
            </c:strRef>
          </c:cat>
          <c:val>
            <c:numRef>
              <c:f>'Data for Figures'!$B$7:$C$7</c:f>
              <c:numCache>
                <c:formatCode>"$"#,##0</c:formatCode>
                <c:ptCount val="2"/>
                <c:pt idx="0">
                  <c:v>9501</c:v>
                </c:pt>
                <c:pt idx="1">
                  <c:v>11842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5-4371-800A-D96AF86ED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54752"/>
        <c:axId val="479455536"/>
      </c:barChart>
      <c:catAx>
        <c:axId val="47945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Age at First Birth</a:t>
                </a:r>
              </a:p>
            </c:rich>
          </c:tx>
          <c:layout>
            <c:manualLayout>
              <c:xMode val="edge"/>
              <c:yMode val="edge"/>
              <c:x val="0.47058827646544182"/>
              <c:y val="0.903752073281320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45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455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45475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5305220180810734"/>
          <c:y val="0.95921689300702273"/>
          <c:w val="0.61154272382618835"/>
          <c:h val="3.5889031261446824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Figure </a:t>
            </a:r>
            <a:r>
              <a:rPr lang="en-US" b="0" dirty="0"/>
              <a:t>10.2 </a:t>
            </a:r>
            <a:r>
              <a:rPr lang="en-US" b="1" dirty="0"/>
              <a:t> Aggregate Annual Costs </a:t>
            </a:r>
            <a:r>
              <a:rPr lang="en-US" dirty="0"/>
              <a:t>(Benefits) of Teenage Childbearing to Taxpayers and to Society (Billions, $2004)</a:t>
            </a:r>
          </a:p>
        </c:rich>
      </c:tx>
      <c:layout>
        <c:manualLayout>
          <c:xMode val="edge"/>
          <c:yMode val="edge"/>
          <c:x val="3.9955555555555557E-2"/>
          <c:y val="2.28385056186095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142064372918979E-2"/>
          <c:y val="0.11582381729200653"/>
          <c:w val="0.79800221975582686"/>
          <c:h val="0.8058727569331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Figures'!$A$12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Figures'!$B$11:$C$11</c:f>
              <c:strCache>
                <c:ptCount val="2"/>
                <c:pt idx="0">
                  <c:v>Taxpayer Costs (Benefits)</c:v>
                </c:pt>
                <c:pt idx="1">
                  <c:v>Costs to Society)</c:v>
                </c:pt>
              </c:strCache>
            </c:strRef>
          </c:cat>
          <c:val>
            <c:numRef>
              <c:f>'Data for Figures'!$B$12:$C$12</c:f>
              <c:numCache>
                <c:formatCode>"$"#,##0.00_);\("$"#,##0.00\)</c:formatCode>
                <c:ptCount val="2"/>
                <c:pt idx="0">
                  <c:v>7.3000000000000007</c:v>
                </c:pt>
                <c:pt idx="1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B-4205-9B65-2B14D1DDEBEE}"/>
            </c:ext>
          </c:extLst>
        </c:ser>
        <c:ser>
          <c:idx val="1"/>
          <c:order val="1"/>
          <c:tx>
            <c:strRef>
              <c:f>'Data for Figures'!$A$13</c:f>
              <c:strCache>
                <c:ptCount val="1"/>
                <c:pt idx="0">
                  <c:v>First Birth Before Age 18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Figures'!$B$11:$C$11</c:f>
              <c:strCache>
                <c:ptCount val="2"/>
                <c:pt idx="0">
                  <c:v>Taxpayer Costs (Benefits)</c:v>
                </c:pt>
                <c:pt idx="1">
                  <c:v>Costs to Society)</c:v>
                </c:pt>
              </c:strCache>
            </c:strRef>
          </c:cat>
          <c:val>
            <c:numRef>
              <c:f>'Data for Figures'!$B$13:$C$13</c:f>
              <c:numCache>
                <c:formatCode>"$"#,##0.00_);\("$"#,##0.00\)</c:formatCode>
                <c:ptCount val="2"/>
                <c:pt idx="0">
                  <c:v>7.61</c:v>
                </c:pt>
                <c:pt idx="1">
                  <c:v>22.98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B-4205-9B65-2B14D1DDEBEE}"/>
            </c:ext>
          </c:extLst>
        </c:ser>
        <c:ser>
          <c:idx val="2"/>
          <c:order val="2"/>
          <c:tx>
            <c:strRef>
              <c:f>'Data for Figures'!$A$14</c:f>
              <c:strCache>
                <c:ptCount val="1"/>
                <c:pt idx="0">
                  <c:v>First Birth Before Age 18 to 19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259259259259256E-3"/>
                  <c:y val="6.533682847292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CB-4205-9B65-2B14D1DDEBE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for Figures'!$B$11:$C$11</c:f>
              <c:strCache>
                <c:ptCount val="2"/>
                <c:pt idx="0">
                  <c:v>Taxpayer Costs (Benefits)</c:v>
                </c:pt>
                <c:pt idx="1">
                  <c:v>Costs to Society)</c:v>
                </c:pt>
              </c:strCache>
            </c:strRef>
          </c:cat>
          <c:val>
            <c:numRef>
              <c:f>'Data for Figures'!$B$14:$C$14</c:f>
              <c:numCache>
                <c:formatCode>"$"#,##0.00_);\("$"#,##0.00\)</c:formatCode>
                <c:ptCount val="2"/>
                <c:pt idx="0">
                  <c:v>-0.31</c:v>
                </c:pt>
                <c:pt idx="1">
                  <c:v>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CB-4205-9B65-2B14D1DDE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9459848"/>
        <c:axId val="479454360"/>
      </c:barChart>
      <c:catAx>
        <c:axId val="479459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454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9454360"/>
        <c:scaling>
          <c:orientation val="minMax"/>
          <c:min val="-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&quot;$&quot;#,##0.00_);\(&quot;$&quot;#,##0.0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94598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872359288422279"/>
          <c:y val="0.95432298876278088"/>
          <c:w val="0.66925634295713043"/>
          <c:h val="3.91517484158003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0.30805</cdr:x>
      <cdr:y>0.90357</cdr:y>
    </cdr:from>
    <cdr:to>
      <cdr:x>0.35976</cdr:x>
      <cdr:y>0.94375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1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/>
              <a:cs typeface="Arial"/>
            </a:rPr>
            <a:t>$0</a:t>
          </a:r>
        </a:p>
      </cdr:txBody>
    </cdr:sp>
  </cdr:relSizeAnchor>
  <cdr:relSizeAnchor xmlns:cdr="http://schemas.openxmlformats.org/drawingml/2006/chartDrawing">
    <cdr:from>
      <cdr:x>0.3701</cdr:x>
      <cdr:y>0.90357</cdr:y>
    </cdr:from>
    <cdr:to>
      <cdr:x>0.42182</cdr:x>
      <cdr:y>0.94375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9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$10k</a:t>
          </a:r>
        </a:p>
      </cdr:txBody>
    </cdr:sp>
  </cdr:relSizeAnchor>
  <cdr:relSizeAnchor xmlns:cdr="http://schemas.openxmlformats.org/drawingml/2006/chartDrawing">
    <cdr:from>
      <cdr:x>0.43164</cdr:x>
      <cdr:y>0.90357</cdr:y>
    </cdr:from>
    <cdr:to>
      <cdr:x>0.48335</cdr:x>
      <cdr:y>0.94375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335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$20k</a:t>
          </a:r>
        </a:p>
      </cdr:txBody>
    </cdr:sp>
  </cdr:relSizeAnchor>
  <cdr:relSizeAnchor xmlns:cdr="http://schemas.openxmlformats.org/drawingml/2006/chartDrawing">
    <cdr:from>
      <cdr:x>0.49421</cdr:x>
      <cdr:y>0.90357</cdr:y>
    </cdr:from>
    <cdr:to>
      <cdr:x>0.54592</cdr:x>
      <cdr:y>0.94375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45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$30k</a:t>
          </a:r>
        </a:p>
      </cdr:txBody>
    </cdr:sp>
  </cdr:relSizeAnchor>
  <cdr:relSizeAnchor xmlns:cdr="http://schemas.openxmlformats.org/drawingml/2006/chartDrawing">
    <cdr:from>
      <cdr:x>0.55523</cdr:x>
      <cdr:y>0.90357</cdr:y>
    </cdr:from>
    <cdr:to>
      <cdr:x>0.60694</cdr:x>
      <cdr:y>0.94375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453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$40k</a:t>
          </a:r>
        </a:p>
      </cdr:txBody>
    </cdr:sp>
  </cdr:relSizeAnchor>
  <cdr:relSizeAnchor xmlns:cdr="http://schemas.openxmlformats.org/drawingml/2006/chartDrawing">
    <cdr:from>
      <cdr:x>0.61677</cdr:x>
      <cdr:y>0.90357</cdr:y>
    </cdr:from>
    <cdr:to>
      <cdr:x>0.66848</cdr:x>
      <cdr:y>0.94375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9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$50k</a:t>
          </a:r>
        </a:p>
      </cdr:txBody>
    </cdr:sp>
  </cdr:relSizeAnchor>
  <cdr:relSizeAnchor xmlns:cdr="http://schemas.openxmlformats.org/drawingml/2006/chartDrawing">
    <cdr:from>
      <cdr:x>0.67882</cdr:x>
      <cdr:y>0.90357</cdr:y>
    </cdr:from>
    <cdr:to>
      <cdr:x>0.73054</cdr:x>
      <cdr:y>0.94375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57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$60k</a:t>
          </a:r>
        </a:p>
      </cdr:txBody>
    </cdr:sp>
  </cdr:relSizeAnchor>
  <cdr:relSizeAnchor xmlns:cdr="http://schemas.openxmlformats.org/drawingml/2006/chartDrawing">
    <cdr:from>
      <cdr:x>0.73984</cdr:x>
      <cdr:y>0.90357</cdr:y>
    </cdr:from>
    <cdr:to>
      <cdr:x>0.79156</cdr:x>
      <cdr:y>0.94375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566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$70k</a:t>
          </a:r>
        </a:p>
      </cdr:txBody>
    </cdr:sp>
  </cdr:relSizeAnchor>
  <cdr:relSizeAnchor xmlns:cdr="http://schemas.openxmlformats.org/drawingml/2006/chartDrawing">
    <cdr:from>
      <cdr:x>0.80242</cdr:x>
      <cdr:y>0.90357</cdr:y>
    </cdr:from>
    <cdr:to>
      <cdr:x>0.85413</cdr:x>
      <cdr:y>0.94375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68873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$80k</a:t>
          </a:r>
        </a:p>
      </cdr:txBody>
    </cdr:sp>
  </cdr:relSizeAnchor>
  <cdr:relSizeAnchor xmlns:cdr="http://schemas.openxmlformats.org/drawingml/2006/chartDrawing">
    <cdr:from>
      <cdr:x>0.92497</cdr:x>
      <cdr:y>0.90357</cdr:y>
    </cdr:from>
    <cdr:to>
      <cdr:x>0.97669</cdr:x>
      <cdr:y>0.94375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5721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$100k</a:t>
          </a:r>
        </a:p>
      </cdr:txBody>
    </cdr:sp>
  </cdr:relSizeAnchor>
  <cdr:relSizeAnchor xmlns:cdr="http://schemas.openxmlformats.org/drawingml/2006/chartDrawing">
    <cdr:from>
      <cdr:x>0.86344</cdr:x>
      <cdr:y>0.90357</cdr:y>
    </cdr:from>
    <cdr:to>
      <cdr:x>0.91515</cdr:x>
      <cdr:y>0.94375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0684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$90k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0.30805</cdr:x>
      <cdr:y>0.90357</cdr:y>
    </cdr:from>
    <cdr:to>
      <cdr:x>0.35976</cdr:x>
      <cdr:y>0.94375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1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/>
              <a:cs typeface="Arial"/>
            </a:rPr>
            <a:t>$0</a:t>
          </a:r>
        </a:p>
      </cdr:txBody>
    </cdr:sp>
  </cdr:relSizeAnchor>
  <cdr:relSizeAnchor xmlns:cdr="http://schemas.openxmlformats.org/drawingml/2006/chartDrawing">
    <cdr:from>
      <cdr:x>0.3701</cdr:x>
      <cdr:y>0.90357</cdr:y>
    </cdr:from>
    <cdr:to>
      <cdr:x>0.42182</cdr:x>
      <cdr:y>0.94375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9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$10k</a:t>
          </a:r>
        </a:p>
      </cdr:txBody>
    </cdr:sp>
  </cdr:relSizeAnchor>
  <cdr:relSizeAnchor xmlns:cdr="http://schemas.openxmlformats.org/drawingml/2006/chartDrawing">
    <cdr:from>
      <cdr:x>0.43164</cdr:x>
      <cdr:y>0.90357</cdr:y>
    </cdr:from>
    <cdr:to>
      <cdr:x>0.48335</cdr:x>
      <cdr:y>0.94375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335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$20k</a:t>
          </a:r>
        </a:p>
      </cdr:txBody>
    </cdr:sp>
  </cdr:relSizeAnchor>
  <cdr:relSizeAnchor xmlns:cdr="http://schemas.openxmlformats.org/drawingml/2006/chartDrawing">
    <cdr:from>
      <cdr:x>0.49421</cdr:x>
      <cdr:y>0.90357</cdr:y>
    </cdr:from>
    <cdr:to>
      <cdr:x>0.54592</cdr:x>
      <cdr:y>0.94375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45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$30k</a:t>
          </a:r>
        </a:p>
      </cdr:txBody>
    </cdr:sp>
  </cdr:relSizeAnchor>
  <cdr:relSizeAnchor xmlns:cdr="http://schemas.openxmlformats.org/drawingml/2006/chartDrawing">
    <cdr:from>
      <cdr:x>0.55523</cdr:x>
      <cdr:y>0.90357</cdr:y>
    </cdr:from>
    <cdr:to>
      <cdr:x>0.60694</cdr:x>
      <cdr:y>0.94375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453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$40k</a:t>
          </a:r>
        </a:p>
      </cdr:txBody>
    </cdr:sp>
  </cdr:relSizeAnchor>
  <cdr:relSizeAnchor xmlns:cdr="http://schemas.openxmlformats.org/drawingml/2006/chartDrawing">
    <cdr:from>
      <cdr:x>0.61677</cdr:x>
      <cdr:y>0.90357</cdr:y>
    </cdr:from>
    <cdr:to>
      <cdr:x>0.66848</cdr:x>
      <cdr:y>0.94375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9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$50k</a:t>
          </a:r>
        </a:p>
      </cdr:txBody>
    </cdr:sp>
  </cdr:relSizeAnchor>
  <cdr:relSizeAnchor xmlns:cdr="http://schemas.openxmlformats.org/drawingml/2006/chartDrawing">
    <cdr:from>
      <cdr:x>0.67882</cdr:x>
      <cdr:y>0.90357</cdr:y>
    </cdr:from>
    <cdr:to>
      <cdr:x>0.73054</cdr:x>
      <cdr:y>0.94375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57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$60k</a:t>
          </a:r>
        </a:p>
      </cdr:txBody>
    </cdr:sp>
  </cdr:relSizeAnchor>
  <cdr:relSizeAnchor xmlns:cdr="http://schemas.openxmlformats.org/drawingml/2006/chartDrawing">
    <cdr:from>
      <cdr:x>0.73984</cdr:x>
      <cdr:y>0.90357</cdr:y>
    </cdr:from>
    <cdr:to>
      <cdr:x>0.79156</cdr:x>
      <cdr:y>0.94375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566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$70k</a:t>
          </a:r>
        </a:p>
      </cdr:txBody>
    </cdr:sp>
  </cdr:relSizeAnchor>
  <cdr:relSizeAnchor xmlns:cdr="http://schemas.openxmlformats.org/drawingml/2006/chartDrawing">
    <cdr:from>
      <cdr:x>0.80242</cdr:x>
      <cdr:y>0.90357</cdr:y>
    </cdr:from>
    <cdr:to>
      <cdr:x>0.85413</cdr:x>
      <cdr:y>0.94375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68873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$80k</a:t>
          </a:r>
        </a:p>
      </cdr:txBody>
    </cdr:sp>
  </cdr:relSizeAnchor>
  <cdr:relSizeAnchor xmlns:cdr="http://schemas.openxmlformats.org/drawingml/2006/chartDrawing">
    <cdr:from>
      <cdr:x>0.92497</cdr:x>
      <cdr:y>0.90357</cdr:y>
    </cdr:from>
    <cdr:to>
      <cdr:x>0.97669</cdr:x>
      <cdr:y>0.94375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5721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$100k</a:t>
          </a:r>
        </a:p>
      </cdr:txBody>
    </cdr:sp>
  </cdr:relSizeAnchor>
  <cdr:relSizeAnchor xmlns:cdr="http://schemas.openxmlformats.org/drawingml/2006/chartDrawing">
    <cdr:from>
      <cdr:x>0.86344</cdr:x>
      <cdr:y>0.90357</cdr:y>
    </cdr:from>
    <cdr:to>
      <cdr:x>0.91515</cdr:x>
      <cdr:y>0.94375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0684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$90k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0.30805</cdr:x>
      <cdr:y>0.90357</cdr:y>
    </cdr:from>
    <cdr:to>
      <cdr:x>0.35976</cdr:x>
      <cdr:y>0.94375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1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/>
              <a:cs typeface="Arial"/>
            </a:rPr>
            <a:t>$0</a:t>
          </a:r>
        </a:p>
      </cdr:txBody>
    </cdr:sp>
  </cdr:relSizeAnchor>
  <cdr:relSizeAnchor xmlns:cdr="http://schemas.openxmlformats.org/drawingml/2006/chartDrawing">
    <cdr:from>
      <cdr:x>0.3701</cdr:x>
      <cdr:y>0.90357</cdr:y>
    </cdr:from>
    <cdr:to>
      <cdr:x>0.42182</cdr:x>
      <cdr:y>0.94375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9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$10k</a:t>
          </a:r>
        </a:p>
      </cdr:txBody>
    </cdr:sp>
  </cdr:relSizeAnchor>
  <cdr:relSizeAnchor xmlns:cdr="http://schemas.openxmlformats.org/drawingml/2006/chartDrawing">
    <cdr:from>
      <cdr:x>0.43164</cdr:x>
      <cdr:y>0.90357</cdr:y>
    </cdr:from>
    <cdr:to>
      <cdr:x>0.48335</cdr:x>
      <cdr:y>0.94375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335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$20k</a:t>
          </a:r>
        </a:p>
      </cdr:txBody>
    </cdr:sp>
  </cdr:relSizeAnchor>
  <cdr:relSizeAnchor xmlns:cdr="http://schemas.openxmlformats.org/drawingml/2006/chartDrawing">
    <cdr:from>
      <cdr:x>0.49421</cdr:x>
      <cdr:y>0.90357</cdr:y>
    </cdr:from>
    <cdr:to>
      <cdr:x>0.54592</cdr:x>
      <cdr:y>0.94375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458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$30k</a:t>
          </a:r>
        </a:p>
      </cdr:txBody>
    </cdr:sp>
  </cdr:relSizeAnchor>
  <cdr:relSizeAnchor xmlns:cdr="http://schemas.openxmlformats.org/drawingml/2006/chartDrawing">
    <cdr:from>
      <cdr:x>0.55523</cdr:x>
      <cdr:y>0.90357</cdr:y>
    </cdr:from>
    <cdr:to>
      <cdr:x>0.60694</cdr:x>
      <cdr:y>0.94375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453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$40k</a:t>
          </a:r>
        </a:p>
      </cdr:txBody>
    </cdr:sp>
  </cdr:relSizeAnchor>
  <cdr:relSizeAnchor xmlns:cdr="http://schemas.openxmlformats.org/drawingml/2006/chartDrawing">
    <cdr:from>
      <cdr:x>0.61677</cdr:x>
      <cdr:y>0.90357</cdr:y>
    </cdr:from>
    <cdr:to>
      <cdr:x>0.66848</cdr:x>
      <cdr:y>0.94375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49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$50k</a:t>
          </a:r>
        </a:p>
      </cdr:txBody>
    </cdr:sp>
  </cdr:relSizeAnchor>
  <cdr:relSizeAnchor xmlns:cdr="http://schemas.openxmlformats.org/drawingml/2006/chartDrawing">
    <cdr:from>
      <cdr:x>0.67882</cdr:x>
      <cdr:y>0.90357</cdr:y>
    </cdr:from>
    <cdr:to>
      <cdr:x>0.73054</cdr:x>
      <cdr:y>0.94375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57105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$60k</a:t>
          </a:r>
        </a:p>
      </cdr:txBody>
    </cdr:sp>
  </cdr:relSizeAnchor>
  <cdr:relSizeAnchor xmlns:cdr="http://schemas.openxmlformats.org/drawingml/2006/chartDrawing">
    <cdr:from>
      <cdr:x>0.73984</cdr:x>
      <cdr:y>0.90357</cdr:y>
    </cdr:from>
    <cdr:to>
      <cdr:x>0.79156</cdr:x>
      <cdr:y>0.94375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056639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$70k</a:t>
          </a:r>
        </a:p>
      </cdr:txBody>
    </cdr:sp>
  </cdr:relSizeAnchor>
  <cdr:relSizeAnchor xmlns:cdr="http://schemas.openxmlformats.org/drawingml/2006/chartDrawing">
    <cdr:from>
      <cdr:x>0.80242</cdr:x>
      <cdr:y>0.90357</cdr:y>
    </cdr:from>
    <cdr:to>
      <cdr:x>0.85413</cdr:x>
      <cdr:y>0.94375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68873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$80k</a:t>
          </a:r>
        </a:p>
      </cdr:txBody>
    </cdr:sp>
  </cdr:relSizeAnchor>
  <cdr:relSizeAnchor xmlns:cdr="http://schemas.openxmlformats.org/drawingml/2006/chartDrawing">
    <cdr:from>
      <cdr:x>0.92497</cdr:x>
      <cdr:y>0.90357</cdr:y>
    </cdr:from>
    <cdr:to>
      <cdr:x>0.97669</cdr:x>
      <cdr:y>0.94375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572172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$100k</a:t>
          </a:r>
        </a:p>
      </cdr:txBody>
    </cdr:sp>
  </cdr:relSizeAnchor>
  <cdr:relSizeAnchor xmlns:cdr="http://schemas.openxmlformats.org/drawingml/2006/chartDrawing">
    <cdr:from>
      <cdr:x>0.86344</cdr:x>
      <cdr:y>0.90357</cdr:y>
    </cdr:from>
    <cdr:to>
      <cdr:x>0.91515</cdr:x>
      <cdr:y>0.94375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068406" y="5712388"/>
          <a:ext cx="423333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Arial"/>
              <a:cs typeface="Arial"/>
            </a:rPr>
            <a:t>$90k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</cdr:x>
      <cdr:y>0.28175</cdr:y>
    </cdr:from>
    <cdr:to>
      <cdr:x>0.4755</cdr:x>
      <cdr:y>0.367</cdr:y>
    </cdr:to>
    <cdr:sp macro="" textlink="">
      <cdr:nvSpPr>
        <cdr:cNvPr id="36865" name="AutoShape 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947732" y="1645089"/>
          <a:ext cx="133021" cy="497760"/>
        </a:xfrm>
        <a:prstGeom xmlns:a="http://schemas.openxmlformats.org/drawingml/2006/main" prst="rightBrace">
          <a:avLst>
            <a:gd name="adj1" fmla="val 31183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0.482</cdr:x>
      <cdr:y>0.30575</cdr:y>
    </cdr:from>
    <cdr:to>
      <cdr:x>0.57146</cdr:x>
      <cdr:y>0.33501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31945" y="1782308"/>
          <a:ext cx="766877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Loss if  delay</a:t>
          </a:r>
        </a:p>
      </cdr:txBody>
    </cdr:sp>
  </cdr:relSizeAnchor>
  <cdr:relSizeAnchor xmlns:cdr="http://schemas.openxmlformats.org/drawingml/2006/chartDrawing">
    <cdr:from>
      <cdr:x>0.89225</cdr:x>
      <cdr:y>0.233</cdr:y>
    </cdr:from>
    <cdr:to>
      <cdr:x>0.9095</cdr:x>
      <cdr:y>0.264</cdr:y>
    </cdr:to>
    <cdr:sp macro="" textlink="">
      <cdr:nvSpPr>
        <cdr:cNvPr id="36867" name="AutoShape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7657312" y="1360446"/>
          <a:ext cx="148040" cy="181004"/>
        </a:xfrm>
        <a:prstGeom xmlns:a="http://schemas.openxmlformats.org/drawingml/2006/main" prst="rightBrace">
          <a:avLst>
            <a:gd name="adj1" fmla="val 10189"/>
            <a:gd name="adj2" fmla="val 50000"/>
          </a:avLst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0.9095</cdr:x>
      <cdr:y>0.233</cdr:y>
    </cdr:from>
    <cdr:to>
      <cdr:x>0.9948</cdr:x>
      <cdr:y>0.26226</cdr:y>
    </cdr:to>
    <cdr:sp macro="" textlink="">
      <cdr:nvSpPr>
        <cdr:cNvPr id="3686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96689" y="1358227"/>
          <a:ext cx="731226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Loss if delay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A0A5-5B32-4706-93E2-E046DDC38D21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5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93D2-227F-4C03-AD66-23C7BA7951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6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81C8-D433-4A0C-A2D0-0AC41D2A9D73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722"/>
            <a:ext cx="5486400" cy="41909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261"/>
            <a:ext cx="2971800" cy="466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B01E3-CC87-4131-8975-D7002A7A7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B5F5-EA02-4F3A-8322-FB93FD5E2C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to Causal Validity: </a:t>
            </a:r>
          </a:p>
          <a:p>
            <a:endParaRPr lang="en-US" dirty="0"/>
          </a:p>
          <a:p>
            <a:r>
              <a:rPr lang="en-US" dirty="0"/>
              <a:t>Studies that began as a well executed RCT</a:t>
            </a:r>
          </a:p>
          <a:p>
            <a:pPr lvl="1"/>
            <a:r>
              <a:rPr lang="en-US" dirty="0"/>
              <a:t>Attrition</a:t>
            </a:r>
          </a:p>
          <a:p>
            <a:pPr lvl="1"/>
            <a:r>
              <a:rPr lang="en-US" dirty="0"/>
              <a:t>Differential attrition</a:t>
            </a:r>
          </a:p>
          <a:p>
            <a:pPr lvl="1"/>
            <a:r>
              <a:rPr lang="en-US" dirty="0"/>
              <a:t>Measurement short-falls</a:t>
            </a:r>
          </a:p>
          <a:p>
            <a:pPr lvl="1"/>
            <a:r>
              <a:rPr lang="en-US" dirty="0"/>
              <a:t>Analysis and reporting shortfalls</a:t>
            </a:r>
          </a:p>
          <a:p>
            <a:r>
              <a:rPr lang="en-US" dirty="0"/>
              <a:t>Matched comparison groups (e.g., PSM)</a:t>
            </a:r>
          </a:p>
          <a:p>
            <a:pPr lvl="1"/>
            <a:r>
              <a:rPr lang="en-US" dirty="0"/>
              <a:t>Untestable assumptions </a:t>
            </a:r>
          </a:p>
          <a:p>
            <a:r>
              <a:rPr lang="en-US" dirty="0"/>
              <a:t>RDD</a:t>
            </a:r>
          </a:p>
          <a:p>
            <a:pPr lvl="1"/>
            <a:r>
              <a:rPr lang="en-US" dirty="0"/>
              <a:t>Restricted range impact estimates (LATE)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01E3-CC87-4131-8975-D7002A7A7BD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WWC Review Process</a:t>
            </a:r>
          </a:p>
          <a:p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sz="3200" dirty="0"/>
              <a:t>Develop the review protocol</a:t>
            </a:r>
          </a:p>
          <a:p>
            <a:pPr lvl="1"/>
            <a:r>
              <a:rPr lang="en-US" sz="2800" dirty="0"/>
              <a:t>Ensures alignment &amp; consistency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/>
              <a:t>Identify the relevant literature</a:t>
            </a:r>
          </a:p>
          <a:p>
            <a:pPr lvl="1"/>
            <a:r>
              <a:rPr lang="en-US" sz="2800" dirty="0"/>
              <a:t>Promotes consistency &amp; completeness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/>
              <a:t>Screen and review the studies</a:t>
            </a:r>
          </a:p>
          <a:p>
            <a:pPr lvl="1"/>
            <a:r>
              <a:rPr lang="en-US" sz="2800" dirty="0"/>
              <a:t>Uses a consistent format &amp; facilitates re-use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/>
              <a:t>Summarize the findings</a:t>
            </a:r>
          </a:p>
          <a:p>
            <a:pPr lvl="1"/>
            <a:r>
              <a:rPr lang="en-US" sz="2800" dirty="0"/>
              <a:t>Consistent, re-usable format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dirty="0"/>
              <a:t>Archive in a shareable format</a:t>
            </a:r>
          </a:p>
          <a:p>
            <a:pPr lvl="1"/>
            <a:r>
              <a:rPr lang="en-US" sz="2800" dirty="0"/>
              <a:t>Data sharing agreements &amp; technical guidelines</a:t>
            </a:r>
          </a:p>
          <a:p>
            <a:endParaRPr lang="en-US" dirty="0"/>
          </a:p>
          <a:p>
            <a:r>
              <a:rPr lang="en-US" dirty="0"/>
              <a:t>Implications of Recommendations:</a:t>
            </a:r>
          </a:p>
          <a:p>
            <a:endParaRPr lang="en-US" dirty="0"/>
          </a:p>
          <a:p>
            <a:r>
              <a:rPr lang="en-US" dirty="0"/>
              <a:t>Some studies on a topic will be excluded from a B-C analysis</a:t>
            </a:r>
          </a:p>
          <a:p>
            <a:pPr lvl="1"/>
            <a:r>
              <a:rPr lang="en-US" dirty="0"/>
              <a:t>Reasons may vary—sample, analysis, reporting</a:t>
            </a:r>
          </a:p>
          <a:p>
            <a:r>
              <a:rPr lang="en-US" dirty="0"/>
              <a:t>Not all evidence within “accepted studies” will be deemed relevant for a particular B-C analysis</a:t>
            </a:r>
          </a:p>
          <a:p>
            <a:pPr lvl="1"/>
            <a:r>
              <a:rPr lang="en-US" dirty="0"/>
              <a:t>Some outcomes or time periods of analysis may not be relevant </a:t>
            </a:r>
          </a:p>
          <a:p>
            <a:pPr lvl="1"/>
            <a:r>
              <a:rPr lang="en-US" dirty="0"/>
              <a:t>Not all outcomes within a study should receive the same treatment</a:t>
            </a:r>
          </a:p>
          <a:p>
            <a:pPr lvl="2"/>
            <a:r>
              <a:rPr lang="en-US" dirty="0"/>
              <a:t>E.g., properties of the sample design, analysis methods, or something else– all effect sizes are not created equal</a:t>
            </a:r>
          </a:p>
          <a:p>
            <a:r>
              <a:rPr lang="en-US" dirty="0"/>
              <a:t>Evidence for different periods of follow-up may be treated differently in a B-C analysis</a:t>
            </a:r>
          </a:p>
          <a:p>
            <a:pPr lvl="1"/>
            <a:r>
              <a:rPr lang="en-US" dirty="0"/>
              <a:t>E.g., because of differences in the study sample, relevance of the time period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01E3-CC87-4131-8975-D7002A7A7BD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B5F5-EA02-4F3A-8322-FB93FD5E2CA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B5F5-EA02-4F3A-8322-FB93FD5E2CA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2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70952-B44E-4410-AFD5-BFE008EAF4E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02F2C2-E0BE-47BD-8842-16DA34FAD4FA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CE45756-A793-4A46-ADD6-796BB74EDF8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ud.gov/hudportal/HUD?src=/press/press_releases_media_advisories/2012/HUDNo.12-051" TargetMode="External"/><Relationship Id="rId2" Type="http://schemas.openxmlformats.org/officeDocument/2006/relationships/hyperlink" Target="http://www.ed.gov/category/program/investing-innovation-fund-i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nicle.com/article/When-Big-Ideas-Go-Bad/238544" TargetMode="External"/><Relationship Id="rId2" Type="http://schemas.openxmlformats.org/officeDocument/2006/relationships/hyperlink" Target="http://www.nytimes.com/2015/08/28/science/many-social-science-findings-not-as-strong-as-claimed-study-says.html?_r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sipp.wa.gov/BenefitCost?topicId=1" TargetMode="External"/><Relationship Id="rId3" Type="http://schemas.openxmlformats.org/officeDocument/2006/relationships/hyperlink" Target="http://cbcse.org/cost-resources/" TargetMode="External"/><Relationship Id="rId7" Type="http://schemas.openxmlformats.org/officeDocument/2006/relationships/hyperlink" Target="http://ies.ed.gov/ncee/wwc/ReviewedStudi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publichealth.arizona.edu/CHWtoolkit/PDFs/Framewor/costbene.pdf" TargetMode="External"/><Relationship Id="rId5" Type="http://schemas.openxmlformats.org/officeDocument/2006/relationships/hyperlink" Target="http://www.wsipp.wa.gov/BenefitCost" TargetMode="External"/><Relationship Id="rId4" Type="http://schemas.openxmlformats.org/officeDocument/2006/relationships/hyperlink" Target="https://www.fema.gov/media-library/assets/documents/92923" TargetMode="External"/><Relationship Id="rId9" Type="http://schemas.openxmlformats.org/officeDocument/2006/relationships/hyperlink" Target="http://cbkb.org/basics/references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vgazettemail.com/News/2012052501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interventionreport.aspx?sid=87" TargetMode="External"/><Relationship Id="rId2" Type="http://schemas.openxmlformats.org/officeDocument/2006/relationships/hyperlink" Target="mailto:amy.harris@wvgazett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es.ed.gov/ncee/wwc/Intervention/820" TargetMode="External"/><Relationship Id="rId4" Type="http://schemas.openxmlformats.org/officeDocument/2006/relationships/hyperlink" Target="https://ies.ed.gov/ncee/wwc/Docs/InterventionReports/wwc_cogtutor_072809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/>
              <a:t>Costs Matter in Assessments of Policies &amp; Practices</a:t>
            </a:r>
            <a:br>
              <a:rPr lang="en-US" sz="2000" b="1" dirty="0"/>
            </a:br>
            <a:r>
              <a:rPr lang="en-US" sz="1100" dirty="0"/>
              <a:t>Rebecca A. Maynard</a:t>
            </a:r>
            <a:br>
              <a:rPr lang="en-US" sz="1100" dirty="0"/>
            </a:br>
            <a:r>
              <a:rPr lang="en-US" sz="1100" dirty="0"/>
              <a:t>University of Pennsylvania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IES Training Workshop on Cost Analysis Methods</a:t>
            </a:r>
          </a:p>
          <a:p>
            <a:pPr algn="ctr"/>
            <a:r>
              <a:rPr lang="en-US" sz="1600" b="1" dirty="0"/>
              <a:t>Washington, DC</a:t>
            </a:r>
          </a:p>
          <a:p>
            <a:pPr algn="ctr"/>
            <a:r>
              <a:rPr lang="en-US" sz="1600" b="1" dirty="0"/>
              <a:t>January 13, 2017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105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Evidence on costs and benefits matter:  </a:t>
            </a:r>
            <a:br>
              <a:rPr lang="en-US" sz="3100" b="1" dirty="0"/>
            </a:br>
            <a:r>
              <a:rPr lang="en-US" sz="3100" b="1" dirty="0"/>
              <a:t>Example of education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Expenditures for education are high &amp; rising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Annual expenditures on education top $700 billion 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Average annual expenditure per K-12 student is around $15K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Post-secondary education costs are rising rapidly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Performance has been relatively flat &amp; with big trouble spots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% of the K-12 population is “failing” to meet standards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Many leave school without career skills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college enrollment rates, but low completion rates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Budgets are tight and shrinking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Need to do more with less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Maximizing social welfare demands efficiency of our policies &amp;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Who wants to know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National &amp; global policy leaders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Sectoral policy leaders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Firm &amp; institutional leaders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1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National &amp; global policy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Leaders from the President on down need “evidence to improve results”</a:t>
            </a:r>
          </a:p>
          <a:p>
            <a:pPr lvl="2"/>
            <a:r>
              <a:rPr lang="en-US" sz="2400" dirty="0"/>
              <a:t>Innovations for improving a wide range of outcomes for HUD families</a:t>
            </a:r>
          </a:p>
          <a:p>
            <a:pPr lvl="2"/>
            <a:r>
              <a:rPr lang="en-US" sz="2400" dirty="0"/>
              <a:t>Effective (and cost effective strategies) to promote college access and foster completion </a:t>
            </a:r>
          </a:p>
          <a:p>
            <a:pPr lvl="2"/>
            <a:r>
              <a:rPr lang="en-US" sz="2400" dirty="0"/>
              <a:t>Millennium Challenge Corporation’s targeted international aid strategies ($1.25 billion)</a:t>
            </a:r>
          </a:p>
        </p:txBody>
      </p:sp>
    </p:spTree>
    <p:extLst>
      <p:ext uri="{BB962C8B-B14F-4D97-AF65-F5344CB8AC3E}">
        <p14:creationId xmlns:p14="http://schemas.microsoft.com/office/powerpoint/2010/main" val="347027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  Sectoral policy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Using evidence to guide decision-making:</a:t>
            </a:r>
          </a:p>
          <a:p>
            <a:pPr marL="0" lvl="0" indent="0">
              <a:buNone/>
            </a:pPr>
            <a:r>
              <a:rPr lang="en-US" dirty="0"/>
              <a:t>Example of the </a:t>
            </a:r>
            <a:r>
              <a:rPr lang="en-US" b="1" dirty="0"/>
              <a:t>innovation funds </a:t>
            </a:r>
          </a:p>
          <a:p>
            <a:pPr lvl="2"/>
            <a:r>
              <a:rPr lang="en-US" sz="2400" dirty="0">
                <a:hlinkClick r:id="rId2"/>
              </a:rPr>
              <a:t>Investing in (Education) Innovation </a:t>
            </a:r>
            <a:r>
              <a:rPr lang="en-US" sz="2400" dirty="0"/>
              <a:t>($300 million)</a:t>
            </a:r>
          </a:p>
          <a:p>
            <a:pPr lvl="2"/>
            <a:r>
              <a:rPr lang="en-US" sz="2400" dirty="0">
                <a:hlinkClick r:id="rId3"/>
              </a:rPr>
              <a:t>Low Income Home Energy Assistance Program Innovation</a:t>
            </a:r>
            <a:r>
              <a:rPr lang="en-US" sz="2400" dirty="0"/>
              <a:t> ($200 million)</a:t>
            </a:r>
          </a:p>
          <a:p>
            <a:pPr lvl="2"/>
            <a:r>
              <a:rPr lang="en-US" sz="2400" dirty="0"/>
              <a:t>Alternatives to prescription psychotropic medicines for children in foster care</a:t>
            </a:r>
          </a:p>
        </p:txBody>
      </p:sp>
    </p:spTree>
    <p:extLst>
      <p:ext uri="{BB962C8B-B14F-4D97-AF65-F5344CB8AC3E}">
        <p14:creationId xmlns:p14="http://schemas.microsoft.com/office/powerpoint/2010/main" val="265808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3.  Firm &amp; institutional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Improve efficiency of operations</a:t>
            </a:r>
          </a:p>
          <a:p>
            <a:pPr lvl="2"/>
            <a:r>
              <a:rPr lang="en-US" sz="2400" dirty="0"/>
              <a:t>EX1:  Efficient pricing &amp; financial aid policies of colleges &amp; universities</a:t>
            </a:r>
          </a:p>
          <a:p>
            <a:pPr lvl="3"/>
            <a:r>
              <a:rPr lang="en-US" sz="1800" dirty="0"/>
              <a:t>What would happen if community college were free? Would graduation rates increase or decrease? Would production efficiency improve or worsen?  </a:t>
            </a:r>
          </a:p>
          <a:p>
            <a:pPr lvl="2"/>
            <a:endParaRPr lang="en-US" dirty="0"/>
          </a:p>
          <a:p>
            <a:pPr lvl="2"/>
            <a:r>
              <a:rPr lang="en-US" sz="2400" dirty="0"/>
              <a:t>EX2:  Effective &amp; cost effective strategies for improving retention and performance of students</a:t>
            </a:r>
          </a:p>
          <a:p>
            <a:pPr lvl="3"/>
            <a:r>
              <a:rPr lang="en-US" sz="1800" dirty="0"/>
              <a:t>Would  long-term academic performance improve or worsen if academic standards were lowered? </a:t>
            </a:r>
          </a:p>
          <a:p>
            <a:pPr lvl="3"/>
            <a:r>
              <a:rPr lang="en-US" sz="1800" dirty="0"/>
              <a:t>Is it more or less efficient to pay teachers more, but have larger class sizes? </a:t>
            </a:r>
          </a:p>
        </p:txBody>
      </p:sp>
    </p:spTree>
    <p:extLst>
      <p:ext uri="{BB962C8B-B14F-4D97-AF65-F5344CB8AC3E}">
        <p14:creationId xmlns:p14="http://schemas.microsoft.com/office/powerpoint/2010/main" val="283470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What is the role of evaluation  ̶</a:t>
            </a:r>
            <a:br>
              <a:rPr lang="en-US" sz="3100" b="1" dirty="0"/>
            </a:br>
            <a:r>
              <a:rPr lang="en-US" sz="3100" b="1" dirty="0"/>
              <a:t>Particularly, cost &amp; benefit-cost analysis?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Understand what was done and what the outcome was</a:t>
            </a:r>
          </a:p>
          <a:p>
            <a:pPr lvl="2"/>
            <a:r>
              <a:rPr lang="en-US" dirty="0"/>
              <a:t>Understand the resources required to carry out the program or policy in question</a:t>
            </a:r>
          </a:p>
          <a:p>
            <a:pPr lvl="3"/>
            <a:r>
              <a:rPr lang="en-US" dirty="0"/>
              <a:t>Financial resources</a:t>
            </a:r>
          </a:p>
          <a:p>
            <a:pPr lvl="3"/>
            <a:r>
              <a:rPr lang="en-US" dirty="0"/>
              <a:t>Raw materials</a:t>
            </a:r>
          </a:p>
          <a:p>
            <a:pPr lvl="3"/>
            <a:r>
              <a:rPr lang="en-US" dirty="0"/>
              <a:t> Critical aspects of the formulation (e.g., timing &amp; location)</a:t>
            </a:r>
          </a:p>
          <a:p>
            <a:pPr lvl="2"/>
            <a:r>
              <a:rPr lang="en-US" dirty="0"/>
              <a:t>Document the consequences of the program or policy in question</a:t>
            </a:r>
          </a:p>
          <a:p>
            <a:pPr lvl="3"/>
            <a:r>
              <a:rPr lang="en-US" dirty="0"/>
              <a:t>Who was affected and how</a:t>
            </a:r>
          </a:p>
          <a:p>
            <a:pPr lvl="3"/>
            <a:r>
              <a:rPr lang="en-US" dirty="0"/>
              <a:t>Time profile of influence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Compare costs with benefits</a:t>
            </a:r>
          </a:p>
          <a:p>
            <a:pPr lvl="2"/>
            <a:r>
              <a:rPr lang="en-US" dirty="0"/>
              <a:t>For particular instantiations of the intervention</a:t>
            </a:r>
          </a:p>
          <a:p>
            <a:pPr lvl="2"/>
            <a:r>
              <a:rPr lang="en-US" dirty="0"/>
              <a:t>Across population groups, settings, or time periods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Compare cost/ outcome across programs, policies, or variations thereof</a:t>
            </a:r>
          </a:p>
        </p:txBody>
      </p:sp>
    </p:spTree>
    <p:extLst>
      <p:ext uri="{BB962C8B-B14F-4D97-AF65-F5344CB8AC3E}">
        <p14:creationId xmlns:p14="http://schemas.microsoft.com/office/powerpoint/2010/main" val="319538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Deciding What Evidence Counts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Sorting &amp; Sifting Wisely</a:t>
            </a:r>
          </a:p>
        </p:txBody>
      </p:sp>
    </p:spTree>
    <p:extLst>
      <p:ext uri="{BB962C8B-B14F-4D97-AF65-F5344CB8AC3E}">
        <p14:creationId xmlns:p14="http://schemas.microsoft.com/office/powerpoint/2010/main" val="360134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Four 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200" dirty="0"/>
              <a:t>Overall relevance of the study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dirty="0"/>
              <a:t>Relevance of particular impact estimates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dirty="0"/>
              <a:t>Causal validity of impact estimates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dirty="0"/>
              <a:t>Adequacy of reporting on impacts</a:t>
            </a:r>
          </a:p>
        </p:txBody>
      </p:sp>
    </p:spTree>
    <p:extLst>
      <p:ext uri="{BB962C8B-B14F-4D97-AF65-F5344CB8AC3E}">
        <p14:creationId xmlns:p14="http://schemas.microsoft.com/office/powerpoint/2010/main" val="399675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Overall relevance of the 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75789"/>
            <a:ext cx="7896524" cy="402748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Intervention</a:t>
            </a:r>
          </a:p>
          <a:p>
            <a:pPr lvl="1"/>
            <a:r>
              <a:rPr lang="en-US" dirty="0"/>
              <a:t>Is the intervention relevant to policy or practice decision under consideration?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Counterfactual</a:t>
            </a:r>
          </a:p>
          <a:p>
            <a:pPr lvl="1"/>
            <a:r>
              <a:rPr lang="en-US" dirty="0"/>
              <a:t>Was the intervention tested against a relevant counterfactual condition?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Context</a:t>
            </a:r>
          </a:p>
          <a:p>
            <a:pPr lvl="1"/>
            <a:r>
              <a:rPr lang="en-US" dirty="0"/>
              <a:t>Was the study conducted in a location and in a time period that is relevant?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Setting</a:t>
            </a:r>
          </a:p>
          <a:p>
            <a:pPr lvl="1"/>
            <a:r>
              <a:rPr lang="en-US" dirty="0"/>
              <a:t>Do the study findings pertain to a relevant setting option?</a:t>
            </a:r>
          </a:p>
        </p:txBody>
      </p:sp>
    </p:spTree>
    <p:extLst>
      <p:ext uri="{BB962C8B-B14F-4D97-AF65-F5344CB8AC3E}">
        <p14:creationId xmlns:p14="http://schemas.microsoft.com/office/powerpoint/2010/main" val="275676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 Relevance of impact estimates (in relevant studies)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Reference period for impact estimates</a:t>
            </a:r>
          </a:p>
          <a:p>
            <a:pPr lvl="2"/>
            <a:r>
              <a:rPr lang="en-US" dirty="0"/>
              <a:t>Match for “investors’ interests”?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Relevance of particular estimates to the mission</a:t>
            </a:r>
          </a:p>
          <a:p>
            <a:pPr lvl="2"/>
            <a:r>
              <a:rPr lang="en-US" dirty="0"/>
              <a:t>Match to the programmatic or policy goals?</a:t>
            </a:r>
          </a:p>
          <a:p>
            <a:pPr lvl="2"/>
            <a:r>
              <a:rPr lang="en-US" dirty="0"/>
              <a:t>Especially important when considering RD designs:  </a:t>
            </a:r>
          </a:p>
          <a:p>
            <a:pPr lvl="3"/>
            <a:r>
              <a:rPr lang="en-US" dirty="0"/>
              <a:t>Is the policy/practice question about overall or marginal treatment impacts?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Primary versus secondary outcomes of the study</a:t>
            </a:r>
          </a:p>
          <a:p>
            <a:pPr lvl="2"/>
            <a:r>
              <a:rPr lang="en-US" dirty="0"/>
              <a:t>Likelihood of “selective” reporting?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Replicability of the study findings</a:t>
            </a:r>
          </a:p>
          <a:p>
            <a:pPr lvl="1"/>
            <a:r>
              <a:rPr lang="en-US" dirty="0">
                <a:hlinkClick r:id="rId2"/>
              </a:rPr>
              <a:t>8 /27/2015 NYT</a:t>
            </a:r>
            <a:r>
              <a:rPr lang="en-US" dirty="0"/>
              <a:t>:  </a:t>
            </a:r>
            <a:r>
              <a:rPr lang="en-US" i="1" dirty="0"/>
              <a:t>Many Psychology Findings Not as Strong as Claimed</a:t>
            </a:r>
          </a:p>
          <a:p>
            <a:pPr lvl="1"/>
            <a:r>
              <a:rPr lang="en-US" b="1" i="1" dirty="0">
                <a:hlinkClick r:id="rId3"/>
              </a:rPr>
              <a:t>Power Pose</a:t>
            </a:r>
            <a:r>
              <a:rPr lang="en-US" b="1" i="1" dirty="0"/>
              <a:t>?  </a:t>
            </a:r>
            <a:r>
              <a:rPr lang="en-US" i="1" dirty="0"/>
              <a:t>When Good Ideas Go Bad</a:t>
            </a:r>
          </a:p>
        </p:txBody>
      </p:sp>
    </p:spTree>
    <p:extLst>
      <p:ext uri="{BB962C8B-B14F-4D97-AF65-F5344CB8AC3E}">
        <p14:creationId xmlns:p14="http://schemas.microsoft.com/office/powerpoint/2010/main" val="388741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Evidence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What?  When?  How?</a:t>
            </a:r>
          </a:p>
        </p:txBody>
      </p:sp>
    </p:spTree>
    <p:extLst>
      <p:ext uri="{BB962C8B-B14F-4D97-AF65-F5344CB8AC3E}">
        <p14:creationId xmlns:p14="http://schemas.microsoft.com/office/powerpoint/2010/main" val="393935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3. Causal validity of impact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Method of creating intervention v. contrast groups</a:t>
            </a:r>
          </a:p>
          <a:p>
            <a:pPr lvl="2"/>
            <a:r>
              <a:rPr lang="en-US" dirty="0"/>
              <a:t>Randomized controlled trial (RCT) or other matching technique?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Comparability of </a:t>
            </a:r>
            <a:r>
              <a:rPr lang="en-US" u="sng" dirty="0"/>
              <a:t>analysis</a:t>
            </a:r>
            <a:r>
              <a:rPr lang="en-US" dirty="0"/>
              <a:t> </a:t>
            </a:r>
            <a:r>
              <a:rPr lang="en-US" u="sng" dirty="0"/>
              <a:t>samples</a:t>
            </a:r>
          </a:p>
          <a:p>
            <a:pPr lvl="2"/>
            <a:r>
              <a:rPr lang="en-US" dirty="0"/>
              <a:t>For RCTs, was there substantial sample loss?  Was it differential between the Intervention and comparison groups?</a:t>
            </a:r>
          </a:p>
          <a:p>
            <a:pPr lvl="2"/>
            <a:r>
              <a:rPr lang="en-US" dirty="0"/>
              <a:t>For other designs, are “comparability” standards met?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Analysis methods</a:t>
            </a:r>
          </a:p>
          <a:p>
            <a:pPr lvl="2"/>
            <a:r>
              <a:rPr lang="en-US" dirty="0"/>
              <a:t>Appropriate to the sample design?</a:t>
            </a:r>
          </a:p>
          <a:p>
            <a:pPr lvl="2"/>
            <a:r>
              <a:rPr lang="en-US" dirty="0"/>
              <a:t>Adequately addresses selection issues?</a:t>
            </a:r>
          </a:p>
          <a:p>
            <a:pPr lvl="3"/>
            <a:r>
              <a:rPr lang="en-US" dirty="0"/>
              <a:t>Strategies differ depending on the issue (e.g., nonresponse, RD design, self-selection to participate)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6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60672" cy="1039427"/>
          </a:xfrm>
        </p:spPr>
        <p:txBody>
          <a:bodyPr/>
          <a:lstStyle/>
          <a:p>
            <a:r>
              <a:rPr lang="en-US" b="1" dirty="0"/>
              <a:t>4.  Adequacy of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Meaningful metrics for outcome measure</a:t>
            </a:r>
          </a:p>
          <a:p>
            <a:pPr lvl="2"/>
            <a:r>
              <a:rPr lang="en-US" dirty="0"/>
              <a:t>Uniform measures (e.g., nationally normed tests) versus study specific effect sizes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Contextual information</a:t>
            </a:r>
          </a:p>
          <a:p>
            <a:pPr lvl="2"/>
            <a:r>
              <a:rPr lang="en-US" dirty="0"/>
              <a:t>Characteristics of the study sample, intervention characteristics, intervention context,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Implementation information (e.g., fidelity, dose)</a:t>
            </a:r>
          </a:p>
          <a:p>
            <a:pPr lvl="2"/>
            <a:r>
              <a:rPr lang="en-US" dirty="0"/>
              <a:t>Ingredients &amp; conditions for replication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Reliable cost estimates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1800" dirty="0"/>
              <a:t>Missing from most analyses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 The Value of 	Evidence Review 	Platforms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E.G., the What Works Clearinghouse</a:t>
            </a:r>
          </a:p>
        </p:txBody>
      </p:sp>
    </p:spTree>
    <p:extLst>
      <p:ext uri="{BB962C8B-B14F-4D97-AF65-F5344CB8AC3E}">
        <p14:creationId xmlns:p14="http://schemas.microsoft.com/office/powerpoint/2010/main" val="162884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234423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9756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Ex:  Google has identified over 1 M studies of talent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8800" y="2095500"/>
            <a:ext cx="16764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27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277286" cy="54864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200K come up if you add “impact evaluation” to the search string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1981200"/>
            <a:ext cx="1981200" cy="6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3424237"/>
            <a:ext cx="28575" cy="9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3268" y="3244334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Program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91675"/>
              </p:ext>
            </p:extLst>
          </p:nvPr>
        </p:nvGraphicFramePr>
        <p:xfrm>
          <a:off x="698500" y="1521823"/>
          <a:ext cx="7747000" cy="5033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29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7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64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64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47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882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29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9935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Pooled Estimates (All Samples Reported in Studies)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73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Sample Size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Proportion Graduating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Estimated Impact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95% Confidence Interval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Program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Author(s)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Design</a:t>
                      </a:r>
                      <a:r>
                        <a:rPr lang="en-US" sz="900" u="none" strike="noStrike" baseline="30000" dirty="0">
                          <a:effectLst/>
                        </a:rPr>
                        <a:t>a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Total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Treatment Group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Control Group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Treatment Group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Control Group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Risk Difference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SE of Risk Difference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p-value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Lower Bound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Upper Bound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ACE Plus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Fowler (2007)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120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60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60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0.617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0.183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0.081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0.024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0.34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Career Academies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Kemple &amp; Snipes (2000)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RCT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1,482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817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665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0.740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0.744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-0.004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0.023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0.861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-0.05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Early College High School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Berger et. al (2013)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RCT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2,458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1,044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1,414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0.860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0.806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0.054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Future to Discover (FTD) EYH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Ford et al. (2012)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834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453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381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0.945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0.906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0.039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0.036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Learning Accounts + FTD Fr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Ford et al. (2012)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505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244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261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0.858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0.853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0.005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0.031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0.861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-0.06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Learning Accounts + FTD En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Ford et al. (2012)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491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237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254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0.888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0.797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0.091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0.032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Green Dots Charter Schools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Herman et. al. (2012)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166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83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83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0.550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0.250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0.070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0.39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Quantum Opportunity Program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Maxfield, Schirm &amp; 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 Rodriguez-Planas (2003)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RCT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1,069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580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489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0.460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0.400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0.060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0.048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Talent Search: Florida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Constantine et al. (2006)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43,414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900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42,514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0.840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0.140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Talent Search: Texas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Constantine et al. (2006)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34,869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4,027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30,842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0.860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0.770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0.090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0.006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Tech Prep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Cellini (2006)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7,211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1,125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6,086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0.860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0.750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0.110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0.13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Tech Prep New York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Brodsky et. al. (1997)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QED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1,854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1,050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804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0.970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0.900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0.070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0.000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***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0.05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Upward Bound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Myers et al. (2004)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RCT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2,292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1,265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1,027 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0.890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0.900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-0.010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0.013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u="none" strike="noStrike" dirty="0">
                          <a:effectLst/>
                        </a:rPr>
                        <a:t>0.436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-0.04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u="none" strike="noStrike" dirty="0">
                          <a:effectLst/>
                        </a:rPr>
                        <a:t>0.02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 2-Site Study of Talent Search Meets Moderate Evidence Standards</a:t>
            </a:r>
            <a:br>
              <a:rPr lang="en-US" sz="2800" dirty="0"/>
            </a:br>
            <a:r>
              <a:rPr lang="en-US" sz="2000" dirty="0"/>
              <a:t>(Maynard et al. 2016)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5181600"/>
            <a:ext cx="8001000" cy="457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0500" y="52959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7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study also is quickly identifiable through the WWC 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3628"/>
            <a:ext cx="8229600" cy="4477844"/>
          </a:xfrm>
        </p:spPr>
      </p:pic>
      <p:sp>
        <p:nvSpPr>
          <p:cNvPr id="5" name="Rectangle 4"/>
          <p:cNvSpPr/>
          <p:nvPr/>
        </p:nvSpPr>
        <p:spPr>
          <a:xfrm>
            <a:off x="1600200" y="5408809"/>
            <a:ext cx="3733800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1419" y="5713609"/>
            <a:ext cx="1066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8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Build on existing standards of evidence  and review protocols </a:t>
            </a:r>
          </a:p>
          <a:p>
            <a:pPr lvl="2"/>
            <a:r>
              <a:rPr lang="en-US" dirty="0"/>
              <a:t>What Works Clearinghouse, Campbell Collaboration, Blueprints,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Build on existing cost and benefit-cost analysis frameworks and tools, e.g.,</a:t>
            </a:r>
          </a:p>
          <a:p>
            <a:pPr lvl="2"/>
            <a:r>
              <a:rPr lang="en-US" dirty="0"/>
              <a:t>CBCSE’s </a:t>
            </a:r>
            <a:r>
              <a:rPr lang="en-US" dirty="0">
                <a:hlinkClick r:id="rId3"/>
              </a:rPr>
              <a:t>Cost Toolkit</a:t>
            </a:r>
            <a:endParaRPr lang="en-US" dirty="0"/>
          </a:p>
          <a:p>
            <a:pPr lvl="2"/>
            <a:r>
              <a:rPr lang="en-US" dirty="0"/>
              <a:t>FEMA’s </a:t>
            </a:r>
            <a:r>
              <a:rPr lang="en-US" dirty="0">
                <a:hlinkClick r:id="rId4"/>
              </a:rPr>
              <a:t>Cost-benefit Toolkit</a:t>
            </a:r>
            <a:endParaRPr lang="en-US" dirty="0"/>
          </a:p>
          <a:p>
            <a:pPr lvl="2"/>
            <a:r>
              <a:rPr lang="en-US" dirty="0"/>
              <a:t>WSSIP’s </a:t>
            </a:r>
            <a:r>
              <a:rPr lang="en-US" dirty="0">
                <a:hlinkClick r:id="rId5"/>
              </a:rPr>
              <a:t>Benefit-cost Studies</a:t>
            </a:r>
            <a:r>
              <a:rPr lang="en-US" dirty="0"/>
              <a:t> and Benefit Cost Documentation</a:t>
            </a:r>
          </a:p>
          <a:p>
            <a:pPr lvl="2"/>
            <a:r>
              <a:rPr lang="en-US" dirty="0"/>
              <a:t>AECF’s </a:t>
            </a:r>
            <a:r>
              <a:rPr lang="en-US" dirty="0">
                <a:hlinkClick r:id="rId6"/>
              </a:rPr>
              <a:t>Cost-benefit framework for community health workers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coded studies &amp; analysis</a:t>
            </a:r>
          </a:p>
          <a:p>
            <a:pPr lvl="2"/>
            <a:r>
              <a:rPr lang="en-US" dirty="0">
                <a:hlinkClick r:id="rId7"/>
              </a:rPr>
              <a:t>WWC</a:t>
            </a:r>
            <a:r>
              <a:rPr lang="en-US" dirty="0"/>
              <a:t>;  </a:t>
            </a:r>
            <a:r>
              <a:rPr lang="en-US" dirty="0">
                <a:hlinkClick r:id="rId8"/>
              </a:rPr>
              <a:t>WSSIP</a:t>
            </a:r>
            <a:r>
              <a:rPr lang="en-US" dirty="0"/>
              <a:t>; Cost Knowledge Bank for Criminal Justice (</a:t>
            </a:r>
            <a:r>
              <a:rPr lang="en-US" dirty="0">
                <a:hlinkClick r:id="rId9"/>
              </a:rPr>
              <a:t>CKBC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findings smartly</a:t>
            </a:r>
          </a:p>
          <a:p>
            <a:pPr lvl="2"/>
            <a:r>
              <a:rPr lang="en-US" dirty="0"/>
              <a:t>Relevant impact estimates and costs will vary by use</a:t>
            </a:r>
          </a:p>
          <a:p>
            <a:pPr lvl="2"/>
            <a:r>
              <a:rPr lang="en-US" dirty="0"/>
              <a:t>Take account of confidence intervals  (narrower than 95% is OK)</a:t>
            </a:r>
          </a:p>
          <a:p>
            <a:pPr marL="1143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Acknowledge that evaluation evidence should inform, not dictate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as clear &amp; accurate as possible in your reporting</a:t>
            </a:r>
          </a:p>
          <a:p>
            <a:pPr lvl="2"/>
            <a:r>
              <a:rPr lang="en-US" dirty="0"/>
              <a:t>Short and sweet with supporting detail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Neither ignore nor dwell on uncertainties/vulnerabilities in the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Trust the wisdom of informed policy-makers &amp; practitioners</a:t>
            </a:r>
          </a:p>
        </p:txBody>
      </p:sp>
    </p:spTree>
    <p:extLst>
      <p:ext uri="{BB962C8B-B14F-4D97-AF65-F5344CB8AC3E}">
        <p14:creationId xmlns:p14="http://schemas.microsoft.com/office/powerpoint/2010/main" val="256475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 Post Script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Build capacity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Bust myths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Multiple criteria</a:t>
            </a:r>
          </a:p>
        </p:txBody>
      </p:sp>
    </p:spTree>
    <p:extLst>
      <p:ext uri="{BB962C8B-B14F-4D97-AF65-F5344CB8AC3E}">
        <p14:creationId xmlns:p14="http://schemas.microsoft.com/office/powerpoint/2010/main" val="153824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Evidence Matters: An </a:t>
            </a:r>
            <a:r>
              <a:rPr lang="en-US" b="1" dirty="0">
                <a:hlinkClick r:id="rId3"/>
              </a:rPr>
              <a:t>Example</a:t>
            </a:r>
            <a:r>
              <a:rPr lang="en-US" b="1" dirty="0"/>
              <a:t> </a:t>
            </a:r>
          </a:p>
        </p:txBody>
      </p:sp>
      <p:pic>
        <p:nvPicPr>
          <p:cNvPr id="5" name="Content Placeholder 4" descr="Use of math software in W.Va. schools doesn't add up  - News - The Charleston Gazette - West Vi - Windows Internet Explorer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620000" cy="4876800"/>
          </a:xfrm>
        </p:spPr>
      </p:pic>
    </p:spTree>
    <p:extLst>
      <p:ext uri="{BB962C8B-B14F-4D97-AF65-F5344CB8AC3E}">
        <p14:creationId xmlns:p14="http://schemas.microsoft.com/office/powerpoint/2010/main" val="393775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Building capacity for creating &amp; using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Evidence generation</a:t>
            </a:r>
          </a:p>
          <a:p>
            <a:pPr lvl="2"/>
            <a:r>
              <a:rPr lang="en-US" dirty="0"/>
              <a:t>Pre-doc &amp; Post-doc Training Programs</a:t>
            </a:r>
          </a:p>
          <a:p>
            <a:pPr lvl="2"/>
            <a:r>
              <a:rPr lang="en-US" dirty="0"/>
              <a:t>IES sponsored R&amp;D</a:t>
            </a:r>
          </a:p>
          <a:p>
            <a:pPr lvl="2"/>
            <a:r>
              <a:rPr lang="en-US" dirty="0"/>
              <a:t>WWC training &amp; data sharing</a:t>
            </a:r>
          </a:p>
          <a:p>
            <a:pPr lvl="2"/>
            <a:r>
              <a:rPr lang="en-US" dirty="0"/>
              <a:t>Regional Educational Laboratory Program</a:t>
            </a:r>
          </a:p>
          <a:p>
            <a:pPr lvl="2"/>
            <a:r>
              <a:rPr lang="en-US" dirty="0"/>
              <a:t>Federal support for SLDS &amp; Interagency Data Sharing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Evidence use</a:t>
            </a:r>
          </a:p>
          <a:p>
            <a:pPr lvl="2"/>
            <a:r>
              <a:rPr lang="en-US" dirty="0"/>
              <a:t>WWC and Initiatives in Health and Human Services, Labor, Justice</a:t>
            </a:r>
          </a:p>
          <a:p>
            <a:pPr lvl="2"/>
            <a:r>
              <a:rPr lang="en-US" dirty="0"/>
              <a:t>Regional Educational Laboratories &amp; Comprehensive Centers</a:t>
            </a:r>
          </a:p>
          <a:p>
            <a:pPr lvl="2"/>
            <a:r>
              <a:rPr lang="en-US" dirty="0"/>
              <a:t>Technical Assistance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2F51AD8-36CB-44CC-8CDF-560BD2A78D2C}" type="slidenum">
              <a:rPr lang="en-US" kern="0" smtClea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26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Busting myths about the burdens of good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038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It need not be costly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The effects of using the 1040 data to complete FAFSA applications on college application and completion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need not be unethical; it may capitalize on opportunities for smarter implementation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Alabama’s decision to phase in a new Math &amp; Science curriculum and learn about effectiveness in the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Good experimental studies need not take years to complete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An experimental study of the effectiveness of on-line Algebra instruction for students in rural areas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2F51AD8-36CB-44CC-8CDF-560BD2A78D2C}" type="slidenum">
              <a:rPr lang="en-US" kern="0" smtClea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4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94"/>
            <a:ext cx="9367736" cy="4691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51" y="759873"/>
            <a:ext cx="8949447" cy="6008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Credible Estimates of Impacts are Important- An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396896"/>
            <a:ext cx="4114800" cy="3291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194"/>
            <a:ext cx="9348716" cy="4691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868" y="1476194"/>
            <a:ext cx="395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% Point Increase &amp; 95% 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360" y="1476194"/>
            <a:ext cx="2428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College Access Program</a:t>
            </a:r>
          </a:p>
        </p:txBody>
      </p:sp>
    </p:spTree>
    <p:extLst>
      <p:ext uri="{BB962C8B-B14F-4D97-AF65-F5344CB8AC3E}">
        <p14:creationId xmlns:p14="http://schemas.microsoft.com/office/powerpoint/2010/main" val="54961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490879"/>
              </p:ext>
            </p:extLst>
          </p:nvPr>
        </p:nvGraphicFramePr>
        <p:xfrm>
          <a:off x="762000" y="1905000"/>
          <a:ext cx="799289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Impacts Have Associated Costs:  </a:t>
            </a:r>
            <a:r>
              <a:rPr lang="en-US" sz="3100" dirty="0">
                <a:solidFill>
                  <a:schemeClr val="accent1"/>
                </a:solidFill>
              </a:rPr>
              <a:t>Average Cost per Additional College Enrollee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58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668900"/>
              </p:ext>
            </p:extLst>
          </p:nvPr>
        </p:nvGraphicFramePr>
        <p:xfrm>
          <a:off x="762000" y="1905000"/>
          <a:ext cx="799289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Impacts Have Associated Costs</a:t>
            </a:r>
          </a:p>
        </p:txBody>
      </p:sp>
      <p:sp>
        <p:nvSpPr>
          <p:cNvPr id="2" name="Oval 1"/>
          <p:cNvSpPr/>
          <p:nvPr/>
        </p:nvSpPr>
        <p:spPr>
          <a:xfrm>
            <a:off x="2091447" y="3924300"/>
            <a:ext cx="2667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58447" y="42672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#1 for Impacts</a:t>
            </a:r>
          </a:p>
        </p:txBody>
      </p:sp>
    </p:spTree>
    <p:extLst>
      <p:ext uri="{BB962C8B-B14F-4D97-AF65-F5344CB8AC3E}">
        <p14:creationId xmlns:p14="http://schemas.microsoft.com/office/powerpoint/2010/main" val="234229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12150"/>
              </p:ext>
            </p:extLst>
          </p:nvPr>
        </p:nvGraphicFramePr>
        <p:xfrm>
          <a:off x="1066800" y="1851789"/>
          <a:ext cx="7992894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Impacts Have Associated Costs</a:t>
            </a:r>
          </a:p>
        </p:txBody>
      </p:sp>
      <p:sp>
        <p:nvSpPr>
          <p:cNvPr id="2" name="Oval 1"/>
          <p:cNvSpPr/>
          <p:nvPr/>
        </p:nvSpPr>
        <p:spPr>
          <a:xfrm>
            <a:off x="2514600" y="5017532"/>
            <a:ext cx="2590800" cy="7736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5339" y="52197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Smallest impacts</a:t>
            </a:r>
          </a:p>
        </p:txBody>
      </p:sp>
    </p:spTree>
    <p:extLst>
      <p:ext uri="{BB962C8B-B14F-4D97-AF65-F5344CB8AC3E}">
        <p14:creationId xmlns:p14="http://schemas.microsoft.com/office/powerpoint/2010/main" val="1026603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Personal Saga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Kids Having Kids:  The Economic Costs of Teenage Childbearing (Rebecca Maynard &amp; Saul Hoffman, 2008, in Kids Having Kids, Hoffman &amp; Maynard, Editors  Urban Institute Press).  </a:t>
            </a:r>
          </a:p>
        </p:txBody>
      </p:sp>
    </p:spTree>
    <p:extLst>
      <p:ext uri="{BB962C8B-B14F-4D97-AF65-F5344CB8AC3E}">
        <p14:creationId xmlns:p14="http://schemas.microsoft.com/office/powerpoint/2010/main" val="4105147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Tidy output:  Net benefits (costs) of teenage childbearing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68294"/>
              </p:ext>
            </p:extLst>
          </p:nvPr>
        </p:nvGraphicFramePr>
        <p:xfrm>
          <a:off x="304799" y="1447800"/>
          <a:ext cx="8060356" cy="5257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3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3200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Table 10.1:  Outcomes for Teenage Parents and Predicted Outcomes if They Had Delayed Childbearing Until Age 20 to 21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339966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Observed Outcomes for Teenage Parents, By Age at First Birth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Predicted Outcomes if Delayed Childbearing Until Age 20-21, by Ate at First Birth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(1)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(2)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(3)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(4)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(5)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(6)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&lt; Age 18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Age 18-19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Total Under Age 20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 &lt; Age 18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Age 18-19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Total Under Age 20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1. Education (15 Years Following First Birth)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High school diploma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62%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54%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72%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65%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High school diploma or GED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62%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74%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70%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61%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74%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Completed 2-year college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18%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Completed 4-year college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4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2. Household Composition (15 Years Following First Birth)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Number of children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2.37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2.35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2.36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1.97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2.45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2.27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Years as single parent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8.12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5.17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6.28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6.79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5.05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5.70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14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3. Earned Income (Average Annual over 15 Years Following First Birth)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Mother's earnings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$5,884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$6,773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$6,439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$7,762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$6,109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$6,729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Spouse's earnings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$9,070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$13,653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$11,932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$8,536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$16,022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$13,211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1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4. Public Assistance (15 Years Following First Birth)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Years on cash assistance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5.91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3.95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4.69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6.40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4.66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5.31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Cash assistance (average annual)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$2,076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$1,310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$1,598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$2,418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$1,609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$1,913 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Years on Food Stamps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4.74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3.40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3.90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5.86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4.54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5.04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Food stamp benefits (average annual)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$743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$533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$612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$919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$712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$790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Years in public housing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1.80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1.19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1.42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1.58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1.41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1.47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5. Outcomes for Children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Chronic health condition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21%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20%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19%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Obesity (ages 12 - 16)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10%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13%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High school completion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66%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78%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73%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81%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78%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Birth by age 18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13%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14%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9%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8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Foster care placements per 1000 teenage mothers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73.87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44.82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55.73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40.68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40.66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40.67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Years adolescent and adult male children are incarcerated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1.35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0.67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0.93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0.98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0.66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0.78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100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Births to Teenagers (2004)</a:t>
                      </a:r>
                      <a:r>
                        <a:rPr lang="en-US" sz="800" u="none" strike="noStrike" baseline="30000" dirty="0">
                          <a:effectLst/>
                        </a:rPr>
                        <a:t>a</a:t>
                      </a:r>
                      <a:endParaRPr lang="en-US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100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140,761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281,282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422,043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140,761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281,282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422,043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100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First Births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7299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126,471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210,312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336,783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126,471</a:t>
                      </a:r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210,312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336,783 </a:t>
                      </a:r>
                      <a:endParaRPr lang="en-US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049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086709"/>
              </p:ext>
            </p:extLst>
          </p:nvPr>
        </p:nvGraphicFramePr>
        <p:xfrm>
          <a:off x="285750" y="513332"/>
          <a:ext cx="8572500" cy="5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756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28624"/>
              </p:ext>
            </p:extLst>
          </p:nvPr>
        </p:nvGraphicFramePr>
        <p:xfrm>
          <a:off x="285750" y="513332"/>
          <a:ext cx="8572500" cy="583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48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Charleston’s Error: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US" sz="4200" dirty="0"/>
              <a:t>Friday, May 25, 2012</a:t>
            </a:r>
          </a:p>
          <a:p>
            <a:pPr marL="0" indent="0" fontAlgn="base">
              <a:buNone/>
            </a:pPr>
            <a:r>
              <a:rPr lang="en-US" sz="4200" b="1" dirty="0"/>
              <a:t>Use of math software in W.Va. schools doesn't add up</a:t>
            </a:r>
          </a:p>
          <a:p>
            <a:pPr marL="0" indent="0" fontAlgn="base">
              <a:buNone/>
            </a:pPr>
            <a:r>
              <a:rPr lang="en-US" sz="4200" u="sng" dirty="0">
                <a:hlinkClick r:id="rId2"/>
              </a:rPr>
              <a:t>Amy Julia Harris</a:t>
            </a:r>
            <a:endParaRPr lang="en-US" sz="4200" dirty="0"/>
          </a:p>
          <a:p>
            <a:pPr marL="0" indent="0" fontAlgn="base">
              <a:buNone/>
            </a:pPr>
            <a:r>
              <a:rPr lang="en-US" sz="4200" dirty="0"/>
              <a:t>CHARLESTON, W.Va. -- West Virginia educators . . . </a:t>
            </a:r>
            <a:r>
              <a:rPr lang="en-US" sz="4200" dirty="0">
                <a:solidFill>
                  <a:srgbClr val="C00000"/>
                </a:solidFill>
              </a:rPr>
              <a:t>paid millions of dollars</a:t>
            </a:r>
            <a:r>
              <a:rPr lang="en-US" sz="4200" dirty="0"/>
              <a:t> . . . for a new high school math software . . .to boost student test scores . . . though </a:t>
            </a:r>
            <a:r>
              <a:rPr lang="en-US" sz="4200" dirty="0">
                <a:solidFill>
                  <a:srgbClr val="C00000"/>
                </a:solidFill>
              </a:rPr>
              <a:t>the product produced "no discernible effects" </a:t>
            </a:r>
            <a:r>
              <a:rPr lang="en-US" sz="4200" dirty="0"/>
              <a:t>on student achievement. . . </a:t>
            </a:r>
          </a:p>
          <a:p>
            <a:pPr marL="0" indent="0" fontAlgn="base">
              <a:buNone/>
            </a:pPr>
            <a:endParaRPr lang="en-US" sz="4200" dirty="0"/>
          </a:p>
          <a:p>
            <a:pPr marL="0" indent="0" fontAlgn="base">
              <a:buNone/>
            </a:pPr>
            <a:r>
              <a:rPr lang="en-US" sz="4200" dirty="0"/>
              <a:t>. . . </a:t>
            </a:r>
            <a:r>
              <a:rPr lang="en-US" sz="4200" dirty="0">
                <a:solidFill>
                  <a:srgbClr val="C00000"/>
                </a:solidFill>
              </a:rPr>
              <a:t>15,000 West Virginia high school students </a:t>
            </a:r>
            <a:r>
              <a:rPr lang="en-US" sz="4200" dirty="0"/>
              <a:t>in more than 20 school districts are using . . .Carnegie Learning Cognitive Tutor, . . . that the Carnegie Learning company promises will revolutionize math learning and increase test scores.</a:t>
            </a:r>
            <a:endParaRPr lang="en-US" sz="4200" b="1" u="sng" dirty="0">
              <a:hlinkClick r:id="rId3"/>
            </a:endParaRPr>
          </a:p>
          <a:p>
            <a:pPr marL="0" indent="0" fontAlgn="base">
              <a:buNone/>
            </a:pPr>
            <a:endParaRPr lang="en-US" sz="4200" b="1" u="sng" dirty="0">
              <a:hlinkClick r:id="rId3"/>
            </a:endParaRPr>
          </a:p>
          <a:p>
            <a:pPr marL="0" indent="0" fontAlgn="base">
              <a:buNone/>
            </a:pPr>
            <a:r>
              <a:rPr lang="en-US" sz="4200" b="1" dirty="0"/>
              <a:t>Updated WWC reviews:  </a:t>
            </a:r>
            <a:endParaRPr lang="en-US" sz="4200" b="1" dirty="0">
              <a:hlinkClick r:id="rId3"/>
            </a:endParaRPr>
          </a:p>
          <a:p>
            <a:pPr marL="274320" lvl="1" indent="0" fontAlgn="base">
              <a:buNone/>
            </a:pPr>
            <a:r>
              <a:rPr lang="en-US" sz="4200" b="1" dirty="0">
                <a:hlinkClick r:id="rId4"/>
              </a:rPr>
              <a:t>Middle School</a:t>
            </a:r>
            <a:endParaRPr lang="en-US" sz="4200" b="1" dirty="0"/>
          </a:p>
          <a:p>
            <a:pPr marL="274320" lvl="1" indent="0" fontAlgn="base">
              <a:buNone/>
            </a:pPr>
            <a:r>
              <a:rPr lang="en-US" sz="4200" b="1" dirty="0">
                <a:hlinkClick r:id="rId5"/>
              </a:rPr>
              <a:t>High School</a:t>
            </a:r>
            <a:endParaRPr lang="en-US" sz="4200" b="1" dirty="0"/>
          </a:p>
          <a:p>
            <a:pPr marL="0" indent="0" fontAlgn="base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1794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costs (impacts):  Incorporates demographic patterns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20000"/>
              </p:ext>
            </p:extLst>
          </p:nvPr>
        </p:nvGraphicFramePr>
        <p:xfrm>
          <a:off x="457199" y="1880913"/>
          <a:ext cx="8229602" cy="4315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102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Estimated Costs of Teen Childbearing to Taxpayers and to Society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Costs to Taxpayers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Costs to Society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First Births Prior to Age 18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First Births Age 18 or 19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All Teen Births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First Births Prior to Age 18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First Births Age 18 or 19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All Teen Births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1. Productivity (Total Annual Value)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Mother's earnings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nab..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$3.56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($2.10)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$1.47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Father's earnings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$6.60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$4.65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$11.25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Earnings of adult children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$8.69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$2.02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$10.71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1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1. Private Transfers and Taxes (Total Annual Value)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Mother's income and consumption taxes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$0.83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($0.49)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$0.34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Father's income and consumption taxes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$1.54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$1.08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$2.62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Income and consumption taxes of  adult children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$2.03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$0.47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$2.50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2. Public Assistance (Total Annual Value)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Cash assistance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($0.65)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($0.94)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($1.59)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Employment and support services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($0.05)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($0.08)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($0.13)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$0.05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$0.05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$0.10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Food stamp benefits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($0.33)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($0.56)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($0.90)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Rent Subsidies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$0.20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($0.34)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($0.14)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Medical assistance for parents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($0.05)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($0.47)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($0.52)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Medical assistance for children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$0.85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$0.73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$1.58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$0.85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$0.73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$1.58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Administrative costs of public assistance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($0.11)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($0.19)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($0.30)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($0.11)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($0.19)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($0.30)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227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3. Other consequences (Total Annual Value)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Out-of-pocket cost of children's health care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n.a..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($0.03)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($0.82)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($0.86)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Foster care of minor children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$1.65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$0.34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$2.00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$1.65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$0.34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$2.00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Incarceration of adolescent and adult children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$1.71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$0.13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$1.84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$1.71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$0.13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$1.84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Total (Billions)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$7.61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($0.31)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$7.30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$22.98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$4.82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$27.79 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Per Teenage Mother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7367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$6,016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($147)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$2,167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$18,167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$2,291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$8,253 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925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Framework:  Whose perspective?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04966"/>
              </p:ext>
            </p:extLst>
          </p:nvPr>
        </p:nvGraphicFramePr>
        <p:xfrm>
          <a:off x="1143000" y="1524000"/>
          <a:ext cx="6705599" cy="488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Impact of a positive difference between the predicted outcome if teen childbearing were delayed and the observed outcome for:  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(1)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(2)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(3)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Teenage Mothers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Taxpayers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Society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1. Productivity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Mother's earnings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Spouse's earnings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Father's Earnings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Earnings of young adult children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2. Private Transfers and Taxes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Child support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Mother's income and consumption taxes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Spouse's income and consumption taxes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r>
                        <a:rPr lang="en-US" sz="1000" u="none" strike="noStrike" baseline="30000" dirty="0">
                          <a:effectLst/>
                        </a:rPr>
                        <a:t>a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Father's income and consumption taxes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Income and consumption taxes of adult children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3. Public Assistance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Cash assistance 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Employment and support services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Food stamp benefits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Rent Subsidies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Medical assistance for parents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Gain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Medical assistance for children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8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Administrative costs of public assistance programs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4. Other consequences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Out-of-pocket cost of children's health care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Foster care of minor children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20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Incarceration of adolescent and adult children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3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Neutral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Loss</a:t>
                      </a:r>
                      <a:endParaRPr lang="en-US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138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the mess: Discounting and the conversion to constant dollars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53690"/>
              </p:ext>
            </p:extLst>
          </p:nvPr>
        </p:nvGraphicFramePr>
        <p:xfrm>
          <a:off x="1981199" y="1600191"/>
          <a:ext cx="4139268" cy="4876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5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Discount Factors By Years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Conversion to Constant 2004 Dollars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Discount Rate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0.05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Years of Discounting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1/ Discount Rate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Discount Factor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Cumulative Average Discount Rate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Scale Factor to Adjust From:</a:t>
                      </a:r>
                      <a:endParaRPr lang="en-US" sz="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1.000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1.000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1994 to 1996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1.059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0.952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1.050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1994 to 2002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1.214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0.907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1.103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2002 to 2004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1.050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0.864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1.158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1994 to 2004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1.275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5.00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0.823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1.216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2001-2004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1.067231638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6.00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0.784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1.276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CPI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500" u="none" strike="noStrike" dirty="0">
                          <a:effectLst/>
                        </a:rPr>
                        <a:t>Source:  </a:t>
                      </a:r>
                      <a:endParaRPr lang="en-US" sz="500" b="1" i="0" u="none" strike="noStrike" dirty="0">
                        <a:effectLst/>
                        <a:latin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0.746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1.340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188.90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8.00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0.711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1.407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2003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184.00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9.00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0.677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1.477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2002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179.90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10.00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0.645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1.551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2001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177.00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11.00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0.614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1.629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2000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172.20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12.00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0.585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1.710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1999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166.60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13.00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0.557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1.796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1998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163.00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14.00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0.530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1.886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1997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160.50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15.00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0.505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1.980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1.439 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1996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156.90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16.00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0.481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2.079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1995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152.40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17.00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0.458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2.183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1994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148.20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18.00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0.436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2.292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u="none" strike="noStrike" dirty="0">
                          <a:effectLst/>
                        </a:rPr>
                        <a:t>1.563 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1993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144.50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19.00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0.416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2.407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1992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140.30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20.00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0.396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2.527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1991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136.20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21.00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0.377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2.653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22.00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0.359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2.786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23.00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0.342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2.925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24.00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0.326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3.072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25.00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0.310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3.225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26.00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0.295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3.386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27.00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0.281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3.556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28.00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0.268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3.733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29.00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0.255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3.920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30.00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0.243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4.116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31.00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0.231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4.322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32.00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0.220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4.538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33.00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0.210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4.765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34.00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0.200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5.003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35.00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0.190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5.253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36.00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0.181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5.516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37.00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0.173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5.792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38.00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0.164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6.081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39.00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0.157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6.385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40.00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0.149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6.705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41.00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0.142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7.040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42.00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0.135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7.392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43.00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0.129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7.762 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43-year average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3.325 </a:t>
                      </a:r>
                      <a:endParaRPr lang="en-US" sz="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91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1990</a:t>
                      </a:r>
                      <a:endParaRPr lang="en-US" sz="5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 dirty="0">
                          <a:effectLst/>
                        </a:rPr>
                        <a:t>136.20</a:t>
                      </a:r>
                      <a:endParaRPr lang="en-US" sz="5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439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mess continued:  Computing impacts &amp; discounting– outcome by outcome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85655"/>
              </p:ext>
            </p:extLst>
          </p:nvPr>
        </p:nvGraphicFramePr>
        <p:xfrm>
          <a:off x="380997" y="1676408"/>
          <a:ext cx="8305803" cy="4724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35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6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7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04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9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88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4080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464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1904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Earnings of Mother (Source:  Hoffman) 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Earnings of Mother (Source:  Hoffman) </a:t>
                      </a:r>
                      <a:endParaRPr lang="en-US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2004 Dollars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Weights % of Moms by Age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Weights % of Moms by Age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38%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62%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38%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62%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New Means Added to columns B,C,E,F 5/21/06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Outcomes,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Predicted Outcomes of a Delay to Age 20 - 21,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Estimated Impact of a Delay, by Age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Outcomes,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Predicted Outcomes of a Delay to Age 20 - 21,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Undiscounted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Total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Undiscounted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Age of Mom at Birth of First Child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Age of First-born Child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$1,436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$1,087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$1,436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$2,417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$2,984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$4,077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$4,400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$2,261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$2,829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$1,912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$6,385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$3,556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$3,207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$2,261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$3,419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$3,356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$4,332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$4,667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$2,373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$2,417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$2,024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$4,824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$2,406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$2,058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$2,373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$3,946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$4,435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$5,418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$4,105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$3,467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$3,419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$3,119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$4,791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$1,372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$1,023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$3,467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$5,016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$4,873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$6,112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$4,254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$4,426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$3,946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$4,077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$4,400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$454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$105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$4,426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$5,142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$5,420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$6,314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$4,381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$4,681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$5,016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$4,332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$4,667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($350)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($698)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$4,681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$5,864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$6,192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$6,986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$4,856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….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29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$8,464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$8,747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$8,115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$6,008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($2,739)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($3,087)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$8,464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$8,660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$9,473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$10,774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$6,826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$9,487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$9,720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$9,138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$7,102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($2,618)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($2,967)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$9,487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$9,465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$8,924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$10,247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$9,600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$9,814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$8,660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$9,465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$6,278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($2,382)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($2,731)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$9,814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$8,390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$10,137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$11,473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$9,993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$9,400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$9,465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$9,052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$7,435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($2,030)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($2,379)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Total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$88,257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$101,596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$116,427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$91,628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$11,123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$8,390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$10,774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$6,826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($1,563)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($1,912)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34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$10,596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$10,581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$10,247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$9,600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($981)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($1,329)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993366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Tax Rate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0.23312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02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35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$11,822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$10,275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$11,473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$9,993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($283)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($631)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Number of Teens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Total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$131,198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$125,280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#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$124,569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$107,627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$0 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($6,629)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($17,653)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($24,282)</a:t>
                      </a:r>
                      <a:endParaRPr lang="en-US" sz="7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($929)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0199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Outcomes,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Predicted Outcomes of a Delay to Age 20 - 21,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Estimated Impact of a Delay, by Age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Outcomes,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Predicted Outcomes of a Delay to Age 20 - 21, by Age of Mom at First Birth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Discounted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Total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Discounted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&lt;18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18-19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9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Age of Mom at Birth of First Child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 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Age of First-born Child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$1,436 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$1,087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0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($349)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$1,436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$2,192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$3,354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$3,620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18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02396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$2,153 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$2,694 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$1,821 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$6,081 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($332)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$3,387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$3,054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$2,153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$2,953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$3,395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$3,657 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5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3200" b="1" dirty="0"/>
              <a:t>When Do You Need Evidence &amp; Why?</a:t>
            </a:r>
            <a:br>
              <a:rPr lang="en-US" sz="32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800" dirty="0"/>
              <a:t>During program and policy development to optimize decision-making</a:t>
            </a:r>
          </a:p>
          <a:p>
            <a:pPr lvl="1"/>
            <a:r>
              <a:rPr lang="en-US" sz="2400" dirty="0"/>
              <a:t>Somebody needs to pay the bill</a:t>
            </a:r>
          </a:p>
          <a:p>
            <a:pPr lvl="1"/>
            <a:r>
              <a:rPr lang="en-US" sz="2400" dirty="0"/>
              <a:t>Education resources are generally scarce</a:t>
            </a:r>
          </a:p>
          <a:p>
            <a:pPr lvl="1"/>
            <a:r>
              <a:rPr lang="en-US" sz="2400" dirty="0"/>
              <a:t>Trade-offs are essential</a:t>
            </a:r>
          </a:p>
          <a:p>
            <a:pPr lvl="1"/>
            <a:r>
              <a:rPr lang="en-US" sz="2400" dirty="0"/>
              <a:t>No natural arbiter</a:t>
            </a:r>
          </a:p>
          <a:p>
            <a:r>
              <a:rPr lang="en-US" sz="2800" dirty="0"/>
              <a:t>During ongoing operation- to optimize performance</a:t>
            </a:r>
          </a:p>
          <a:p>
            <a:pPr lvl="1"/>
            <a:r>
              <a:rPr lang="en-US" sz="2400" dirty="0"/>
              <a:t>Performance varies by setting</a:t>
            </a:r>
          </a:p>
          <a:p>
            <a:pPr lvl="1"/>
            <a:r>
              <a:rPr lang="en-US" sz="2400" dirty="0"/>
              <a:t>Implementation may problematic</a:t>
            </a:r>
          </a:p>
          <a:p>
            <a:pPr lvl="1"/>
            <a:r>
              <a:rPr lang="en-US" sz="2400" dirty="0"/>
              <a:t>Conditions change over time</a:t>
            </a:r>
          </a:p>
          <a:p>
            <a:pPr lvl="1"/>
            <a:r>
              <a:rPr lang="en-US" sz="2400" dirty="0"/>
              <a:t>Payers &amp; beneficiaries typically differ</a:t>
            </a:r>
          </a:p>
        </p:txBody>
      </p:sp>
    </p:spTree>
    <p:extLst>
      <p:ext uri="{BB962C8B-B14F-4D97-AF65-F5344CB8AC3E}">
        <p14:creationId xmlns:p14="http://schemas.microsoft.com/office/powerpoint/2010/main" val="371565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Common Omission in the Evidence Portfolio:</a:t>
            </a:r>
            <a:br>
              <a:rPr lang="en-US" sz="3100" b="1" dirty="0"/>
            </a:br>
            <a:r>
              <a:rPr lang="en-US" sz="3100" b="1" dirty="0"/>
              <a:t>Evidence on Costs &amp;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Multiple perspectives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Trends in expenditures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Patterns and trends in performance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Myriad improvement efforts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Budget battles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Public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8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Evidence on costs and benefits matter:  </a:t>
            </a:r>
            <a:br>
              <a:rPr lang="en-US" sz="3100" b="1" dirty="0"/>
            </a:br>
            <a:r>
              <a:rPr lang="en-US" sz="3100" b="1" dirty="0"/>
              <a:t>Example of education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Expenditures</a:t>
            </a:r>
            <a:r>
              <a:rPr lang="en-US" dirty="0"/>
              <a:t> for education are high &amp; rising</a:t>
            </a:r>
          </a:p>
          <a:p>
            <a:pPr lvl="2"/>
            <a:r>
              <a:rPr lang="en-US" dirty="0"/>
              <a:t>Annual expenditures on education top $700 billion </a:t>
            </a:r>
          </a:p>
          <a:p>
            <a:pPr lvl="2"/>
            <a:r>
              <a:rPr lang="en-US" dirty="0"/>
              <a:t>Average annual expenditure per K-12 student is around $15K</a:t>
            </a:r>
          </a:p>
          <a:p>
            <a:pPr lvl="2"/>
            <a:r>
              <a:rPr lang="en-US" dirty="0"/>
              <a:t>Post-secondary education costs are rising rapidly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Performance has been relatively flat &amp; with big trouble spots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% of the K-12 population is “failing” to meet standards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Many leave school without career skills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college enrollment rates, but low completion rates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Budgets are tight and shrinking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Need to do more with less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We need to improve our efficiency of our policies and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4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Evidence on costs and benefits matter:  </a:t>
            </a:r>
            <a:br>
              <a:rPr lang="en-US" sz="3100" b="1" dirty="0"/>
            </a:br>
            <a:r>
              <a:rPr lang="en-US" sz="3100" b="1" dirty="0"/>
              <a:t>Example of education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Expenditures for education are high &amp; rising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Annual expenditures on education top $700 billion 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Average annual expenditure per K-12 student is around $15K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Post-secondary education costs are rising rapidly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Performance</a:t>
            </a:r>
            <a:r>
              <a:rPr lang="en-US" dirty="0"/>
              <a:t> has been relatively flat &amp; with big trouble spots</a:t>
            </a:r>
          </a:p>
          <a:p>
            <a:pPr lvl="2"/>
            <a:r>
              <a:rPr lang="en-US" dirty="0"/>
              <a:t>High % of the K-12 population is “failing” to meet standards</a:t>
            </a:r>
          </a:p>
          <a:p>
            <a:pPr lvl="2"/>
            <a:r>
              <a:rPr lang="en-US" dirty="0"/>
              <a:t>Many leave school without career skills</a:t>
            </a:r>
          </a:p>
          <a:p>
            <a:pPr lvl="2"/>
            <a:r>
              <a:rPr lang="en-US" dirty="0"/>
              <a:t>High college enrollment rates, but low completion rates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Budgets are tight and shrinking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Need to do more with less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We need to improve our efficiency of our policies and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9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r>
              <a:rPr lang="en-US" sz="3100" b="1" dirty="0"/>
              <a:t>Evidence on costs and benefits matter:  </a:t>
            </a:r>
            <a:br>
              <a:rPr lang="en-US" sz="3100" b="1" dirty="0"/>
            </a:br>
            <a:r>
              <a:rPr lang="en-US" sz="3100" b="1" dirty="0"/>
              <a:t>Example of education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Expenditures for education are high &amp; rising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Annual expenditures on education top $700 billion 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Average annual expenditure per K-12 student is around $15K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Post-secondary education costs are rising rapidly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Performance has been relatively flat &amp; with big trouble spots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% of the K-12 population is “failing” to meet standards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Many leave school without career skills</a:t>
            </a:r>
          </a:p>
          <a:p>
            <a:pPr lvl="2"/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High college enrollment rates, but low completion rates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Budgets</a:t>
            </a:r>
            <a:r>
              <a:rPr lang="en-US" dirty="0"/>
              <a:t> are tight and shrinking</a:t>
            </a:r>
          </a:p>
          <a:p>
            <a:pPr lvl="2"/>
            <a:r>
              <a:rPr lang="en-US" dirty="0"/>
              <a:t>Need to do more with less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10000"/>
                    <a:lumOff val="90000"/>
                  </a:schemeClr>
                </a:solidFill>
              </a:rPr>
              <a:t>We need to improve our efficiency of our policies and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9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2398</TotalTime>
  <Words>4275</Words>
  <Application>Microsoft Office PowerPoint</Application>
  <PresentationFormat>On-screen Show (4:3)</PresentationFormat>
  <Paragraphs>1499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Clarity</vt:lpstr>
      <vt:lpstr>Costs Matter in Assessments of Policies &amp; Practices Rebecca A. Maynard University of Pennsylvania</vt:lpstr>
      <vt:lpstr>I.  Evidence Matters</vt:lpstr>
      <vt:lpstr>What Evidence Matters: An Example </vt:lpstr>
      <vt:lpstr>Charleston’s Error:</vt:lpstr>
      <vt:lpstr> When Do You Need Evidence &amp; Why? </vt:lpstr>
      <vt:lpstr> Common Omission in the Evidence Portfolio: Evidence on Costs &amp; Benefits</vt:lpstr>
      <vt:lpstr> Evidence on costs and benefits matter:   Example of education </vt:lpstr>
      <vt:lpstr> Evidence on costs and benefits matter:   Example of education </vt:lpstr>
      <vt:lpstr> Evidence on costs and benefits matter:   Example of education </vt:lpstr>
      <vt:lpstr> Evidence on costs and benefits matter:   Example of education </vt:lpstr>
      <vt:lpstr>Who wants to know what?</vt:lpstr>
      <vt:lpstr>1. National &amp; global policy leaders</vt:lpstr>
      <vt:lpstr>2.  Sectoral policy leaders</vt:lpstr>
      <vt:lpstr>3.  Firm &amp; institutional leaders</vt:lpstr>
      <vt:lpstr> What is the role of evaluation  ̶ Particularly, cost &amp; benefit-cost analysis? </vt:lpstr>
      <vt:lpstr>II.  Deciding What Evidence Counts</vt:lpstr>
      <vt:lpstr>Four key considerations</vt:lpstr>
      <vt:lpstr>1. Overall relevance of the  study</vt:lpstr>
      <vt:lpstr>2. Relevance of impact estimates (in relevant studies)</vt:lpstr>
      <vt:lpstr>3. Causal validity of impact estimates</vt:lpstr>
      <vt:lpstr>4.  Adequacy of reporting</vt:lpstr>
      <vt:lpstr>III.  The Value of  Evidence Review  Platforms </vt:lpstr>
      <vt:lpstr>Ex:  Google has identified over 1 M studies of talent search</vt:lpstr>
      <vt:lpstr>Over 200K come up if you add “impact evaluation” to the search string</vt:lpstr>
      <vt:lpstr>1 2-Site Study of Talent Search Meets Moderate Evidence Standards (Maynard et al. 2016)</vt:lpstr>
      <vt:lpstr>This study also is quickly identifiable through the WWC </vt:lpstr>
      <vt:lpstr>Recommendations</vt:lpstr>
      <vt:lpstr>Communicate well</vt:lpstr>
      <vt:lpstr>IV.  Post Script</vt:lpstr>
      <vt:lpstr>Building capacity for creating &amp; using evidence</vt:lpstr>
      <vt:lpstr>Busting myths about the burdens of good evaluation</vt:lpstr>
      <vt:lpstr>Credible Estimates of Impacts are Important- An Example</vt:lpstr>
      <vt:lpstr>Most Impacts Have Associated Costs:  Average Cost per Additional College Enrollee</vt:lpstr>
      <vt:lpstr>Most Impacts Have Associated Costs</vt:lpstr>
      <vt:lpstr>Most Impacts Have Associated Costs</vt:lpstr>
      <vt:lpstr>V. Personal Saga</vt:lpstr>
      <vt:lpstr>Tidy output:  Net benefits (costs) of teenage childbearing</vt:lpstr>
      <vt:lpstr>PowerPoint Presentation</vt:lpstr>
      <vt:lpstr>PowerPoint Presentation</vt:lpstr>
      <vt:lpstr>Aggregate costs (impacts):  Incorporates demographic patterns</vt:lpstr>
      <vt:lpstr>Framework:  Whose perspective?</vt:lpstr>
      <vt:lpstr>Example of the mess: Discounting and the conversion to constant dollars </vt:lpstr>
      <vt:lpstr>The mess continued:  Computing impacts &amp; discounting– outcome by 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Deciding what Evidence to Include</dc:title>
  <dc:creator>R1</dc:creator>
  <cp:lastModifiedBy>Rebecca Maynard</cp:lastModifiedBy>
  <cp:revision>77</cp:revision>
  <cp:lastPrinted>2017-01-13T03:56:30Z</cp:lastPrinted>
  <dcterms:created xsi:type="dcterms:W3CDTF">2013-11-17T23:07:45Z</dcterms:created>
  <dcterms:modified xsi:type="dcterms:W3CDTF">2017-01-13T11:47:50Z</dcterms:modified>
</cp:coreProperties>
</file>