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3" r:id="rId3"/>
    <p:sldId id="280" r:id="rId4"/>
    <p:sldId id="282" r:id="rId5"/>
    <p:sldId id="283" r:id="rId6"/>
    <p:sldId id="284" r:id="rId7"/>
    <p:sldId id="285" r:id="rId8"/>
    <p:sldId id="286" r:id="rId9"/>
    <p:sldId id="287" r:id="rId10"/>
    <p:sldId id="294" r:id="rId11"/>
    <p:sldId id="295" r:id="rId12"/>
    <p:sldId id="265" r:id="rId13"/>
    <p:sldId id="266" r:id="rId14"/>
    <p:sldId id="271" r:id="rId15"/>
    <p:sldId id="291" r:id="rId16"/>
    <p:sldId id="292" r:id="rId17"/>
    <p:sldId id="267" r:id="rId18"/>
    <p:sldId id="268" r:id="rId19"/>
    <p:sldId id="272" r:id="rId20"/>
    <p:sldId id="288" r:id="rId21"/>
    <p:sldId id="270" r:id="rId22"/>
    <p:sldId id="273" r:id="rId23"/>
    <p:sldId id="274" r:id="rId24"/>
    <p:sldId id="289" r:id="rId25"/>
    <p:sldId id="276" r:id="rId26"/>
    <p:sldId id="277" r:id="rId27"/>
    <p:sldId id="278" r:id="rId28"/>
    <p:sldId id="29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40"/>
  </p:normalViewPr>
  <p:slideViewPr>
    <p:cSldViewPr>
      <p:cViewPr>
        <p:scale>
          <a:sx n="107" d="100"/>
          <a:sy n="107" d="100"/>
        </p:scale>
        <p:origin x="1512" y="-3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8462676C-23FE-4AE7-9C29-E9ACD80BB2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5F4C94-9738-4669-834A-1E186B490C0A}"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2676C-23FE-4AE7-9C29-E9ACD80BB293}" type="slidenum">
              <a:rPr lang="en-US" smtClean="0"/>
              <a:pPr/>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D5F4C94-9738-4669-834A-1E186B490C0A}"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D5F4C94-9738-4669-834A-1E186B490C0A}"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5F4C94-9738-4669-834A-1E186B490C0A}" type="datetimeFigureOut">
              <a:rPr lang="en-US" smtClean="0"/>
              <a:pPr/>
              <a:t>1/8/17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D5F4C94-9738-4669-834A-1E186B490C0A}"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D5F4C94-9738-4669-834A-1E186B490C0A}" type="datetimeFigureOut">
              <a:rPr lang="en-US" smtClean="0"/>
              <a:pPr/>
              <a:t>1/8/17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D5F4C94-9738-4669-834A-1E186B490C0A}" type="datetimeFigureOut">
              <a:rPr lang="en-US" smtClean="0"/>
              <a:pPr/>
              <a:t>1/8/17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6D5F4C94-9738-4669-834A-1E186B490C0A}" type="datetimeFigureOut">
              <a:rPr lang="en-US" smtClean="0"/>
              <a:pPr/>
              <a:t>1/8/17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6D5F4C94-9738-4669-834A-1E186B490C0A}" type="datetimeFigureOut">
              <a:rPr lang="en-US" smtClean="0"/>
              <a:pPr/>
              <a:t>1/8/17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62676C-23FE-4AE7-9C29-E9ACD80BB2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D5F4C94-9738-4669-834A-1E186B490C0A}" type="datetimeFigureOut">
              <a:rPr lang="en-US" smtClean="0"/>
              <a:pPr/>
              <a:t>1/8/17</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8462676C-23FE-4AE7-9C29-E9ACD80BB2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752600"/>
          </a:xfrm>
        </p:spPr>
        <p:txBody>
          <a:bodyPr/>
          <a:lstStyle/>
          <a:p>
            <a:r>
              <a:rPr lang="en-US" sz="4400" dirty="0" smtClean="0">
                <a:solidFill>
                  <a:schemeClr val="tx1"/>
                </a:solidFill>
              </a:rPr>
              <a:t>What We Have Learned for Future </a:t>
            </a:r>
            <a:r>
              <a:rPr lang="en-US" sz="4400" dirty="0" smtClean="0">
                <a:solidFill>
                  <a:schemeClr val="tx1"/>
                </a:solidFill>
              </a:rPr>
              <a:t>Guidance</a:t>
            </a:r>
            <a:br>
              <a:rPr lang="en-US" sz="4400" dirty="0" smtClean="0">
                <a:solidFill>
                  <a:schemeClr val="tx1"/>
                </a:solidFill>
              </a:rPr>
            </a:br>
            <a:r>
              <a:rPr lang="en-US" sz="2400" dirty="0" smtClean="0">
                <a:solidFill>
                  <a:schemeClr val="tx1"/>
                </a:solidFill>
              </a:rPr>
              <a:t>January 2017, Washington DC</a:t>
            </a:r>
            <a:endParaRPr lang="en-US" sz="2400" dirty="0">
              <a:solidFill>
                <a:schemeClr val="tx1"/>
              </a:solidFill>
            </a:endParaRPr>
          </a:p>
        </p:txBody>
      </p:sp>
      <p:sp>
        <p:nvSpPr>
          <p:cNvPr id="3" name="Subtitle 2"/>
          <p:cNvSpPr>
            <a:spLocks noGrp="1"/>
          </p:cNvSpPr>
          <p:nvPr>
            <p:ph type="subTitle" idx="1"/>
          </p:nvPr>
        </p:nvSpPr>
        <p:spPr/>
        <p:txBody>
          <a:bodyPr>
            <a:normAutofit/>
          </a:bodyPr>
          <a:lstStyle/>
          <a:p>
            <a:pPr algn="l"/>
            <a:r>
              <a:rPr lang="en-US" dirty="0" smtClean="0">
                <a:solidFill>
                  <a:schemeClr val="tx1"/>
                </a:solidFill>
              </a:rPr>
              <a:t>From: </a:t>
            </a:r>
            <a:r>
              <a:rPr lang="en-US" sz="2000" dirty="0" smtClean="0">
                <a:solidFill>
                  <a:schemeClr val="tx1"/>
                </a:solidFill>
              </a:rPr>
              <a:t>H. Levin &amp; C. Belfield (2015) “Guiding the Development and Use of Cost-Effectiveness Analysis in Education,” </a:t>
            </a:r>
            <a:r>
              <a:rPr lang="en-US" sz="2000" i="1" dirty="0" smtClean="0">
                <a:solidFill>
                  <a:schemeClr val="tx1"/>
                </a:solidFill>
              </a:rPr>
              <a:t>Journal of Research on Educational Effectiveness </a:t>
            </a:r>
            <a:r>
              <a:rPr lang="en-US" sz="2000" dirty="0" smtClean="0">
                <a:solidFill>
                  <a:schemeClr val="tx1"/>
                </a:solidFill>
              </a:rPr>
              <a:t>8(3):400-418.  Also at www.cbcse.org.</a:t>
            </a:r>
            <a:endParaRPr lang="en-US" sz="2000" dirty="0">
              <a:solidFill>
                <a:schemeClr val="tx1"/>
              </a:solidFill>
            </a:endParaRPr>
          </a:p>
          <a:p>
            <a:endParaRPr lang="en-US" dirty="0"/>
          </a:p>
        </p:txBody>
      </p:sp>
    </p:spTree>
    <p:extLst>
      <p:ext uri="{BB962C8B-B14F-4D97-AF65-F5344CB8AC3E}">
        <p14:creationId xmlns:p14="http://schemas.microsoft.com/office/powerpoint/2010/main" val="2744748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Guidance Recommendations</a:t>
            </a:r>
            <a:endParaRPr lang="en-US" dirty="0"/>
          </a:p>
        </p:txBody>
      </p:sp>
      <p:sp>
        <p:nvSpPr>
          <p:cNvPr id="3" name="Content Placeholder 2"/>
          <p:cNvSpPr>
            <a:spLocks noGrp="1"/>
          </p:cNvSpPr>
          <p:nvPr>
            <p:ph idx="1"/>
          </p:nvPr>
        </p:nvSpPr>
        <p:spPr/>
        <p:txBody>
          <a:bodyPr/>
          <a:lstStyle/>
          <a:p>
            <a:r>
              <a:rPr lang="en-US" dirty="0" smtClean="0"/>
              <a:t>1- Concurrent Evaluation of Costs and Effectiveness.*</a:t>
            </a:r>
          </a:p>
          <a:p>
            <a:r>
              <a:rPr lang="en-US" dirty="0" smtClean="0"/>
              <a:t>2- Common Goals and Measures of Population.*</a:t>
            </a:r>
          </a:p>
          <a:p>
            <a:r>
              <a:rPr lang="en-US" dirty="0" smtClean="0"/>
              <a:t>3- Multi-site Studies (rather than generalizing from a single site).*</a:t>
            </a:r>
          </a:p>
          <a:p>
            <a:r>
              <a:rPr lang="en-US" dirty="0" smtClean="0"/>
              <a:t>4- Distinguish Local from General or National Prices.</a:t>
            </a:r>
            <a:endParaRPr lang="en-US" dirty="0"/>
          </a:p>
        </p:txBody>
      </p:sp>
    </p:spTree>
    <p:extLst>
      <p:ext uri="{BB962C8B-B14F-4D97-AF65-F5344CB8AC3E}">
        <p14:creationId xmlns:p14="http://schemas.microsoft.com/office/powerpoint/2010/main" val="391218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5- Use Best Evaluation Methods (not just regression with co-</a:t>
            </a:r>
            <a:r>
              <a:rPr lang="en-US" dirty="0" err="1" smtClean="0"/>
              <a:t>variates</a:t>
            </a:r>
            <a:r>
              <a:rPr lang="en-US" dirty="0" smtClean="0"/>
              <a:t>).</a:t>
            </a:r>
          </a:p>
          <a:p>
            <a:r>
              <a:rPr lang="en-US" dirty="0" smtClean="0"/>
              <a:t>6-  Sensitivity Analysis.</a:t>
            </a:r>
          </a:p>
          <a:p>
            <a:r>
              <a:rPr lang="en-US" dirty="0" smtClean="0"/>
              <a:t>7- Build on Interdisciplinary Base—Applications to other Topics Such as Health, Criminal Justice, Environment.</a:t>
            </a:r>
          </a:p>
          <a:p>
            <a:r>
              <a:rPr lang="en-US" dirty="0" smtClean="0"/>
              <a:t>Train Evaluators in Use of Cost Analysis and Cost Tool.</a:t>
            </a:r>
            <a:endParaRPr lang="en-US" dirty="0"/>
          </a:p>
        </p:txBody>
      </p:sp>
    </p:spTree>
    <p:extLst>
      <p:ext uri="{BB962C8B-B14F-4D97-AF65-F5344CB8AC3E}">
        <p14:creationId xmlns:p14="http://schemas.microsoft.com/office/powerpoint/2010/main" val="1229047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000000"/>
                </a:solidFill>
              </a:rPr>
              <a:t>I- Concurrent Evaluation of Costs and Effectiveness</a:t>
            </a:r>
            <a:endParaRPr lang="en-US" sz="4400" dirty="0">
              <a:solidFill>
                <a:srgbClr val="000000"/>
              </a:solidFill>
            </a:endParaRPr>
          </a:p>
        </p:txBody>
      </p:sp>
      <p:sp>
        <p:nvSpPr>
          <p:cNvPr id="3" name="Content Placeholder 2"/>
          <p:cNvSpPr>
            <a:spLocks noGrp="1"/>
          </p:cNvSpPr>
          <p:nvPr>
            <p:ph idx="1"/>
          </p:nvPr>
        </p:nvSpPr>
        <p:spPr>
          <a:xfrm>
            <a:off x="838200" y="2133601"/>
            <a:ext cx="7543800" cy="3931920"/>
          </a:xfrm>
        </p:spPr>
        <p:txBody>
          <a:bodyPr>
            <a:normAutofit fontScale="25000" lnSpcReduction="20000"/>
          </a:bodyPr>
          <a:lstStyle/>
          <a:p>
            <a:r>
              <a:rPr lang="en-US" sz="8000" dirty="0" smtClean="0">
                <a:solidFill>
                  <a:schemeClr val="tx1"/>
                </a:solidFill>
              </a:rPr>
              <a:t>Most cost analysis is done retrospectively.</a:t>
            </a:r>
          </a:p>
          <a:p>
            <a:r>
              <a:rPr lang="en-US" sz="8000" dirty="0" smtClean="0">
                <a:solidFill>
                  <a:schemeClr val="tx1"/>
                </a:solidFill>
              </a:rPr>
              <a:t>If intervention is not “effective”, why worry about cost?</a:t>
            </a:r>
          </a:p>
          <a:p>
            <a:r>
              <a:rPr lang="en-US" sz="8000" dirty="0" smtClean="0">
                <a:solidFill>
                  <a:schemeClr val="tx1"/>
                </a:solidFill>
              </a:rPr>
              <a:t>Problems:</a:t>
            </a:r>
          </a:p>
          <a:p>
            <a:pPr lvl="1">
              <a:buClrTx/>
              <a:buFont typeface="Courier New"/>
              <a:buChar char="o"/>
            </a:pPr>
            <a:r>
              <a:rPr lang="en-US" sz="6400" dirty="0" smtClean="0">
                <a:solidFill>
                  <a:srgbClr val="000000"/>
                </a:solidFill>
              </a:rPr>
              <a:t>Archival material. Details rarely available.</a:t>
            </a:r>
          </a:p>
          <a:p>
            <a:pPr lvl="1">
              <a:buClrTx/>
              <a:buFont typeface="Courier New"/>
              <a:buChar char="o"/>
            </a:pPr>
            <a:r>
              <a:rPr lang="en-US" sz="6400" dirty="0" smtClean="0">
                <a:solidFill>
                  <a:srgbClr val="000000"/>
                </a:solidFill>
              </a:rPr>
              <a:t>Interviews. Finding knowledgeable informants. Retrospection.</a:t>
            </a:r>
          </a:p>
          <a:p>
            <a:pPr lvl="1">
              <a:buClrTx/>
              <a:buFont typeface="Courier New"/>
              <a:buChar char="o"/>
            </a:pPr>
            <a:r>
              <a:rPr lang="en-US" sz="6400" dirty="0" smtClean="0">
                <a:solidFill>
                  <a:srgbClr val="000000"/>
                </a:solidFill>
              </a:rPr>
              <a:t>Observations.  Interventions change over time.  What were ingredients that created effectiveness result?</a:t>
            </a:r>
          </a:p>
          <a:p>
            <a:pPr>
              <a:buClrTx/>
              <a:buFont typeface="Wingdings" charset="2"/>
              <a:buChar char="§"/>
            </a:pPr>
            <a:r>
              <a:rPr lang="en-US" sz="8000" dirty="0" smtClean="0">
                <a:solidFill>
                  <a:srgbClr val="000000"/>
                </a:solidFill>
              </a:rPr>
              <a:t>Should we limit timeline for retrospective </a:t>
            </a:r>
            <a:r>
              <a:rPr lang="en-US" sz="8000" dirty="0" smtClean="0">
                <a:solidFill>
                  <a:schemeClr val="tx1"/>
                </a:solidFill>
              </a:rPr>
              <a:t>cost studies?</a:t>
            </a:r>
          </a:p>
          <a:p>
            <a:r>
              <a:rPr lang="en-US" sz="8000" dirty="0" smtClean="0">
                <a:solidFill>
                  <a:schemeClr val="tx1"/>
                </a:solidFill>
              </a:rPr>
              <a:t>In some of our CE studies of dropout prevention, the effectiveness evaluations were done 15-20 years prior.</a:t>
            </a:r>
          </a:p>
          <a:p>
            <a:pPr marL="457200" lvl="1" indent="0">
              <a:buNone/>
            </a:pPr>
            <a:r>
              <a:rPr lang="en-US" sz="6200" dirty="0">
                <a:solidFill>
                  <a:schemeClr val="tx1"/>
                </a:solidFill>
              </a:rPr>
              <a:t>	</a:t>
            </a:r>
            <a:endParaRPr lang="en-US" sz="6200" dirty="0" smtClean="0">
              <a:solidFill>
                <a:schemeClr val="tx1"/>
              </a:solidFill>
            </a:endParaRPr>
          </a:p>
          <a:p>
            <a:pPr marL="0" indent="0">
              <a:buNone/>
            </a:pPr>
            <a:r>
              <a:rPr lang="en-US" dirty="0"/>
              <a:t>	</a:t>
            </a:r>
          </a:p>
        </p:txBody>
      </p:sp>
    </p:spTree>
    <p:extLst>
      <p:ext uri="{BB962C8B-B14F-4D97-AF65-F5344CB8AC3E}">
        <p14:creationId xmlns:p14="http://schemas.microsoft.com/office/powerpoint/2010/main" val="186718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Simultaneous Data Collection for Costs and Effects</a:t>
            </a:r>
            <a:endParaRPr lang="en-US" dirty="0">
              <a:solidFill>
                <a:srgbClr val="000000"/>
              </a:solidFill>
            </a:endParaRP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smtClean="0">
                <a:solidFill>
                  <a:schemeClr val="tx1"/>
                </a:solidFill>
              </a:rPr>
              <a:t>Use a trained observer. </a:t>
            </a:r>
            <a:endParaRPr lang="en-US" sz="2000" dirty="0">
              <a:solidFill>
                <a:schemeClr val="tx1"/>
              </a:solidFill>
            </a:endParaRPr>
          </a:p>
          <a:p>
            <a:r>
              <a:rPr lang="en-US" sz="2000" dirty="0" smtClean="0">
                <a:solidFill>
                  <a:schemeClr val="tx1"/>
                </a:solidFill>
              </a:rPr>
              <a:t>Systematic qualitative observer.</a:t>
            </a:r>
          </a:p>
          <a:p>
            <a:r>
              <a:rPr lang="en-US" sz="2000" dirty="0" smtClean="0">
                <a:solidFill>
                  <a:schemeClr val="tx1"/>
                </a:solidFill>
              </a:rPr>
              <a:t>Describe actual intervention and implementation.</a:t>
            </a:r>
          </a:p>
          <a:p>
            <a:r>
              <a:rPr lang="en-US" sz="2000" dirty="0" smtClean="0">
                <a:solidFill>
                  <a:schemeClr val="tx1"/>
                </a:solidFill>
              </a:rPr>
              <a:t>Theory of action.</a:t>
            </a:r>
          </a:p>
          <a:p>
            <a:r>
              <a:rPr lang="en-US" sz="2000" dirty="0" smtClean="0">
                <a:solidFill>
                  <a:schemeClr val="tx1"/>
                </a:solidFill>
              </a:rPr>
              <a:t>Observation and documentation of ingredients.</a:t>
            </a:r>
          </a:p>
          <a:p>
            <a:r>
              <a:rPr lang="en-US" sz="2000" dirty="0" smtClean="0">
                <a:solidFill>
                  <a:schemeClr val="tx1"/>
                </a:solidFill>
              </a:rPr>
              <a:t>Implementation details. (e.g. leadership, special qualifications of personnel, unexpected events).</a:t>
            </a:r>
            <a:endParaRPr lang="en-US" sz="2000" dirty="0">
              <a:solidFill>
                <a:schemeClr val="tx1"/>
              </a:solidFill>
            </a:endParaRPr>
          </a:p>
        </p:txBody>
      </p:sp>
    </p:spTree>
    <p:extLst>
      <p:ext uri="{BB962C8B-B14F-4D97-AF65-F5344CB8AC3E}">
        <p14:creationId xmlns:p14="http://schemas.microsoft.com/office/powerpoint/2010/main" val="867082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000000"/>
                </a:solidFill>
              </a:rPr>
              <a:t>Advantages of Simultaneous Data Collection</a:t>
            </a:r>
            <a:endParaRPr lang="en-US" sz="4400" dirty="0">
              <a:solidFill>
                <a:srgbClr val="000000"/>
              </a:solidFill>
            </a:endParaRPr>
          </a:p>
        </p:txBody>
      </p:sp>
      <p:sp>
        <p:nvSpPr>
          <p:cNvPr id="3" name="Content Placeholder 2"/>
          <p:cNvSpPr>
            <a:spLocks noGrp="1"/>
          </p:cNvSpPr>
          <p:nvPr>
            <p:ph idx="1"/>
          </p:nvPr>
        </p:nvSpPr>
        <p:spPr/>
        <p:txBody>
          <a:bodyPr/>
          <a:lstStyle/>
          <a:p>
            <a:r>
              <a:rPr lang="en-US" sz="2000" dirty="0" smtClean="0">
                <a:solidFill>
                  <a:srgbClr val="000000"/>
                </a:solidFill>
              </a:rPr>
              <a:t>Details on specific intervention that produced effects.</a:t>
            </a:r>
          </a:p>
          <a:p>
            <a:r>
              <a:rPr lang="en-US" sz="2000" dirty="0" smtClean="0">
                <a:solidFill>
                  <a:srgbClr val="000000"/>
                </a:solidFill>
              </a:rPr>
              <a:t>Observations and record of actual ingredients including special features.</a:t>
            </a:r>
          </a:p>
          <a:p>
            <a:r>
              <a:rPr lang="en-US" sz="2000" dirty="0" smtClean="0">
                <a:solidFill>
                  <a:srgbClr val="000000"/>
                </a:solidFill>
              </a:rPr>
              <a:t>No need to rely on finding informants, recollections or observations on later versions.</a:t>
            </a:r>
          </a:p>
          <a:p>
            <a:r>
              <a:rPr lang="en-US" sz="2000" dirty="0" smtClean="0">
                <a:solidFill>
                  <a:srgbClr val="000000"/>
                </a:solidFill>
              </a:rPr>
              <a:t>Cheaper way of doing cost analysis—75 % of cost analysis is due to data collection.</a:t>
            </a:r>
          </a:p>
          <a:p>
            <a:endParaRPr lang="en-US" dirty="0" smtClean="0"/>
          </a:p>
          <a:p>
            <a:pPr marL="0" indent="0">
              <a:buNone/>
            </a:pPr>
            <a:endParaRPr lang="en-US" dirty="0"/>
          </a:p>
        </p:txBody>
      </p:sp>
    </p:spTree>
    <p:extLst>
      <p:ext uri="{BB962C8B-B14F-4D97-AF65-F5344CB8AC3E}">
        <p14:creationId xmlns:p14="http://schemas.microsoft.com/office/powerpoint/2010/main" val="1654844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When Resources are Reallocated</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Many projects assume that if resources are taken from other programs there is no cost.</a:t>
            </a:r>
          </a:p>
          <a:p>
            <a:r>
              <a:rPr lang="en-US" sz="2200" dirty="0" smtClean="0">
                <a:solidFill>
                  <a:srgbClr val="000000"/>
                </a:solidFill>
              </a:rPr>
              <a:t>Alternatively, one can add new programs in the same instructional time without cost.</a:t>
            </a:r>
          </a:p>
          <a:p>
            <a:r>
              <a:rPr lang="en-US" sz="2200" dirty="0" smtClean="0">
                <a:solidFill>
                  <a:srgbClr val="000000"/>
                </a:solidFill>
              </a:rPr>
              <a:t>But, there is opportunity cost in loss of program when resources are reallocated.  </a:t>
            </a:r>
          </a:p>
          <a:p>
            <a:r>
              <a:rPr lang="en-US" sz="2200" dirty="0" smtClean="0">
                <a:solidFill>
                  <a:srgbClr val="000000"/>
                </a:solidFill>
              </a:rPr>
              <a:t>Observers can measure reallocation in resources from one goal to another, and evaluations can identify outcome results.</a:t>
            </a:r>
          </a:p>
          <a:p>
            <a:endParaRPr lang="en-US" dirty="0"/>
          </a:p>
        </p:txBody>
      </p:sp>
    </p:spTree>
    <p:extLst>
      <p:ext uri="{BB962C8B-B14F-4D97-AF65-F5344CB8AC3E}">
        <p14:creationId xmlns:p14="http://schemas.microsoft.com/office/powerpoint/2010/main" val="255517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Example of Observing Resource Reallocation</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200" dirty="0" smtClean="0">
                <a:solidFill>
                  <a:srgbClr val="000000"/>
                </a:solidFill>
              </a:rPr>
              <a:t>Many advocates of social and emotional learning interventions assume that no additional resources are needed because one can just add SEL activities to existing instruction.</a:t>
            </a:r>
          </a:p>
          <a:p>
            <a:r>
              <a:rPr lang="en-US" sz="2200" dirty="0" smtClean="0">
                <a:solidFill>
                  <a:srgbClr val="000000"/>
                </a:solidFill>
              </a:rPr>
              <a:t>In our study of The Economic Value of Social and Emotional Learning, we estimated costs with no additional resource and with the full cost of resources utilized.</a:t>
            </a:r>
          </a:p>
          <a:p>
            <a:r>
              <a:rPr lang="en-US" sz="2200" dirty="0" smtClean="0">
                <a:solidFill>
                  <a:srgbClr val="000000"/>
                </a:solidFill>
              </a:rPr>
              <a:t>Elusive area in which direct observation can help.</a:t>
            </a:r>
            <a:endParaRPr lang="en-US" sz="2200" dirty="0">
              <a:solidFill>
                <a:srgbClr val="000000"/>
              </a:solidFill>
            </a:endParaRPr>
          </a:p>
        </p:txBody>
      </p:sp>
    </p:spTree>
    <p:extLst>
      <p:ext uri="{BB962C8B-B14F-4D97-AF65-F5344CB8AC3E}">
        <p14:creationId xmlns:p14="http://schemas.microsoft.com/office/powerpoint/2010/main" val="50763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0000"/>
                </a:solidFill>
              </a:rPr>
              <a:t>II-Common Set of Outcome and Cost Measures for Similar Populations</a:t>
            </a:r>
            <a:endParaRPr lang="en-US" sz="3200" dirty="0">
              <a:solidFill>
                <a:srgbClr val="000000"/>
              </a:solidFill>
            </a:endParaRPr>
          </a:p>
        </p:txBody>
      </p:sp>
      <p:sp>
        <p:nvSpPr>
          <p:cNvPr id="3" name="Content Placeholder 2"/>
          <p:cNvSpPr>
            <a:spLocks noGrp="1"/>
          </p:cNvSpPr>
          <p:nvPr>
            <p:ph idx="1"/>
          </p:nvPr>
        </p:nvSpPr>
        <p:spPr/>
        <p:txBody>
          <a:bodyPr/>
          <a:lstStyle/>
          <a:p>
            <a:r>
              <a:rPr lang="en-US" sz="2000" dirty="0" smtClean="0">
                <a:solidFill>
                  <a:srgbClr val="000000"/>
                </a:solidFill>
              </a:rPr>
              <a:t>Comparisons should be based upon similar populations and common outcome measures.</a:t>
            </a:r>
          </a:p>
          <a:p>
            <a:r>
              <a:rPr lang="en-US" sz="2000" dirty="0" smtClean="0">
                <a:solidFill>
                  <a:srgbClr val="000000"/>
                </a:solidFill>
              </a:rPr>
              <a:t>Costs should be measured in similar ways using similar prices for the same year.</a:t>
            </a:r>
          </a:p>
          <a:p>
            <a:pPr marL="0" indent="0">
              <a:buNone/>
            </a:pPr>
            <a:endParaRPr lang="en-US" dirty="0"/>
          </a:p>
        </p:txBody>
      </p:sp>
      <p:pic>
        <p:nvPicPr>
          <p:cNvPr id="4" name="Picture 3"/>
          <p:cNvPicPr>
            <a:picLocks noChangeAspect="1"/>
          </p:cNvPicPr>
          <p:nvPr/>
        </p:nvPicPr>
        <p:blipFill>
          <a:blip r:embed="rId2"/>
          <a:stretch>
            <a:fillRect/>
          </a:stretch>
        </p:blipFill>
        <p:spPr>
          <a:xfrm>
            <a:off x="4724400" y="3657600"/>
            <a:ext cx="3378200" cy="2533650"/>
          </a:xfrm>
          <a:prstGeom prst="rect">
            <a:avLst/>
          </a:prstGeom>
        </p:spPr>
      </p:pic>
    </p:spTree>
    <p:extLst>
      <p:ext uri="{BB962C8B-B14F-4D97-AF65-F5344CB8AC3E}">
        <p14:creationId xmlns:p14="http://schemas.microsoft.com/office/powerpoint/2010/main" val="7623512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solidFill>
                  <a:srgbClr val="000000"/>
                </a:solidFill>
              </a:rPr>
              <a:t>Early Literacy—Comparing Alternatives</a:t>
            </a:r>
            <a:endParaRPr lang="en-US" sz="4400" dirty="0">
              <a:solidFill>
                <a:srgbClr val="000000"/>
              </a:solidFill>
            </a:endParaRPr>
          </a:p>
        </p:txBody>
      </p:sp>
      <p:sp>
        <p:nvSpPr>
          <p:cNvPr id="3" name="Content Placeholder 2"/>
          <p:cNvSpPr>
            <a:spLocks noGrp="1"/>
          </p:cNvSpPr>
          <p:nvPr>
            <p:ph idx="1"/>
          </p:nvPr>
        </p:nvSpPr>
        <p:spPr/>
        <p:txBody>
          <a:bodyPr>
            <a:normAutofit/>
          </a:bodyPr>
          <a:lstStyle/>
          <a:p>
            <a:r>
              <a:rPr lang="en-US" sz="2000" dirty="0" smtClean="0">
                <a:solidFill>
                  <a:srgbClr val="000000"/>
                </a:solidFill>
              </a:rPr>
              <a:t>Effect Sizes for What Outcome?</a:t>
            </a:r>
          </a:p>
          <a:p>
            <a:pPr lvl="1">
              <a:buClrTx/>
              <a:buFont typeface="Courier New"/>
              <a:buChar char="o"/>
            </a:pPr>
            <a:r>
              <a:rPr lang="en-US" sz="1600" dirty="0" smtClean="0">
                <a:solidFill>
                  <a:srgbClr val="000000"/>
                </a:solidFill>
              </a:rPr>
              <a:t>Decoding.</a:t>
            </a:r>
          </a:p>
          <a:p>
            <a:pPr lvl="1">
              <a:buClrTx/>
              <a:buFont typeface="Courier New"/>
              <a:buChar char="o"/>
            </a:pPr>
            <a:r>
              <a:rPr lang="en-US" sz="1600" dirty="0" smtClean="0">
                <a:solidFill>
                  <a:srgbClr val="000000"/>
                </a:solidFill>
              </a:rPr>
              <a:t>Word recognition.</a:t>
            </a:r>
          </a:p>
          <a:p>
            <a:pPr lvl="1">
              <a:buClrTx/>
              <a:buFont typeface="Courier New"/>
              <a:buChar char="o"/>
            </a:pPr>
            <a:r>
              <a:rPr lang="en-US" sz="1600" dirty="0" smtClean="0">
                <a:solidFill>
                  <a:srgbClr val="000000"/>
                </a:solidFill>
              </a:rPr>
              <a:t>Vocabulary.</a:t>
            </a:r>
          </a:p>
          <a:p>
            <a:pPr lvl="1">
              <a:buClrTx/>
              <a:buFont typeface="Courier New"/>
              <a:buChar char="o"/>
            </a:pPr>
            <a:r>
              <a:rPr lang="en-US" sz="1600" dirty="0" smtClean="0">
                <a:solidFill>
                  <a:srgbClr val="000000"/>
                </a:solidFill>
              </a:rPr>
              <a:t>Fluency.</a:t>
            </a:r>
          </a:p>
          <a:p>
            <a:pPr lvl="1">
              <a:buClrTx/>
              <a:buFont typeface="Courier New"/>
              <a:buChar char="o"/>
            </a:pPr>
            <a:r>
              <a:rPr lang="en-US" sz="1600" dirty="0" smtClean="0">
                <a:solidFill>
                  <a:srgbClr val="000000"/>
                </a:solidFill>
              </a:rPr>
              <a:t>Comprehension.</a:t>
            </a:r>
          </a:p>
          <a:p>
            <a:r>
              <a:rPr lang="en-US" sz="2000" dirty="0" smtClean="0">
                <a:solidFill>
                  <a:srgbClr val="000000"/>
                </a:solidFill>
              </a:rPr>
              <a:t>How measured?</a:t>
            </a:r>
          </a:p>
          <a:p>
            <a:r>
              <a:rPr lang="en-US" sz="2000" dirty="0" smtClean="0">
                <a:solidFill>
                  <a:srgbClr val="000000"/>
                </a:solidFill>
              </a:rPr>
              <a:t>Are these similar among interventions?</a:t>
            </a:r>
            <a:endParaRPr lang="en-US" sz="2000" dirty="0">
              <a:solidFill>
                <a:srgbClr val="000000"/>
              </a:solidFill>
            </a:endParaRPr>
          </a:p>
          <a:p>
            <a:endParaRPr lang="en-US" sz="2000" dirty="0" smtClean="0">
              <a:solidFill>
                <a:srgbClr val="000000"/>
              </a:solidFill>
            </a:endParaRPr>
          </a:p>
        </p:txBody>
      </p:sp>
      <p:pic>
        <p:nvPicPr>
          <p:cNvPr id="4" name="Picture 3"/>
          <p:cNvPicPr>
            <a:picLocks noChangeAspect="1"/>
          </p:cNvPicPr>
          <p:nvPr/>
        </p:nvPicPr>
        <p:blipFill>
          <a:blip r:embed="rId2"/>
          <a:stretch>
            <a:fillRect/>
          </a:stretch>
        </p:blipFill>
        <p:spPr>
          <a:xfrm>
            <a:off x="4724400" y="2209800"/>
            <a:ext cx="4037338" cy="4140200"/>
          </a:xfrm>
          <a:prstGeom prst="rect">
            <a:avLst/>
          </a:prstGeom>
        </p:spPr>
      </p:pic>
    </p:spTree>
    <p:extLst>
      <p:ext uri="{BB962C8B-B14F-4D97-AF65-F5344CB8AC3E}">
        <p14:creationId xmlns:p14="http://schemas.microsoft.com/office/powerpoint/2010/main" val="3862605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Dropout Prevention</a:t>
            </a:r>
            <a:endParaRPr lang="en-US" sz="4400" dirty="0">
              <a:solidFill>
                <a:srgbClr val="000000"/>
              </a:solidFill>
            </a:endParaRPr>
          </a:p>
        </p:txBody>
      </p:sp>
      <p:sp>
        <p:nvSpPr>
          <p:cNvPr id="3" name="Content Placeholder 2"/>
          <p:cNvSpPr>
            <a:spLocks noGrp="1"/>
          </p:cNvSpPr>
          <p:nvPr>
            <p:ph idx="1"/>
          </p:nvPr>
        </p:nvSpPr>
        <p:spPr>
          <a:xfrm>
            <a:off x="900112" y="2133601"/>
            <a:ext cx="7481888" cy="3931920"/>
          </a:xfrm>
        </p:spPr>
        <p:txBody>
          <a:bodyPr>
            <a:normAutofit/>
          </a:bodyPr>
          <a:lstStyle/>
          <a:p>
            <a:r>
              <a:rPr lang="en-US" sz="2000" dirty="0" smtClean="0">
                <a:solidFill>
                  <a:srgbClr val="000000"/>
                </a:solidFill>
              </a:rPr>
              <a:t>High School Completion Rates.</a:t>
            </a:r>
          </a:p>
          <a:p>
            <a:r>
              <a:rPr lang="en-US" sz="2000" dirty="0" smtClean="0">
                <a:solidFill>
                  <a:srgbClr val="000000"/>
                </a:solidFill>
              </a:rPr>
              <a:t>Even these may mean different things.</a:t>
            </a:r>
          </a:p>
          <a:p>
            <a:pPr lvl="1">
              <a:buClrTx/>
              <a:buFont typeface="Courier New"/>
              <a:buChar char="o"/>
            </a:pPr>
            <a:r>
              <a:rPr lang="en-US" sz="1600" dirty="0" smtClean="0">
                <a:solidFill>
                  <a:srgbClr val="000000"/>
                </a:solidFill>
              </a:rPr>
              <a:t>Graduation.</a:t>
            </a:r>
          </a:p>
          <a:p>
            <a:pPr lvl="1">
              <a:buClrTx/>
              <a:buFont typeface="Courier New"/>
              <a:buChar char="o"/>
            </a:pPr>
            <a:r>
              <a:rPr lang="en-US" sz="1600" dirty="0" smtClean="0">
                <a:solidFill>
                  <a:srgbClr val="000000"/>
                </a:solidFill>
              </a:rPr>
              <a:t>Completion of required courses.</a:t>
            </a:r>
          </a:p>
          <a:p>
            <a:pPr lvl="1">
              <a:buClrTx/>
              <a:buFont typeface="Courier New"/>
              <a:buChar char="o"/>
            </a:pPr>
            <a:r>
              <a:rPr lang="en-US" sz="1600" dirty="0" smtClean="0">
                <a:solidFill>
                  <a:srgbClr val="000000"/>
                </a:solidFill>
              </a:rPr>
              <a:t>GED.</a:t>
            </a:r>
          </a:p>
          <a:p>
            <a:pPr lvl="1">
              <a:buClrTx/>
              <a:buFont typeface="Courier New"/>
              <a:buChar char="o"/>
            </a:pPr>
            <a:r>
              <a:rPr lang="en-US" sz="1600" dirty="0" smtClean="0">
                <a:solidFill>
                  <a:srgbClr val="000000"/>
                </a:solidFill>
              </a:rPr>
              <a:t>Some states have 25-30 different HS degrees.</a:t>
            </a:r>
          </a:p>
          <a:p>
            <a:pPr marL="514350" indent="-457200"/>
            <a:r>
              <a:rPr lang="en-US" sz="2000" dirty="0" smtClean="0">
                <a:solidFill>
                  <a:srgbClr val="000000"/>
                </a:solidFill>
              </a:rPr>
              <a:t>Completing school; Progressing in School (required rate of credits); Staying in School (retention rates).</a:t>
            </a:r>
          </a:p>
          <a:p>
            <a:endParaRPr lang="en-US" dirty="0"/>
          </a:p>
        </p:txBody>
      </p:sp>
    </p:spTree>
    <p:extLst>
      <p:ext uri="{BB962C8B-B14F-4D97-AF65-F5344CB8AC3E}">
        <p14:creationId xmlns:p14="http://schemas.microsoft.com/office/powerpoint/2010/main" val="3892893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CE/BC Always Learning</a:t>
            </a:r>
            <a:endParaRPr lang="en-US" dirty="0"/>
          </a:p>
        </p:txBody>
      </p:sp>
      <p:sp>
        <p:nvSpPr>
          <p:cNvPr id="3" name="Content Placeholder 2"/>
          <p:cNvSpPr>
            <a:spLocks noGrp="1"/>
          </p:cNvSpPr>
          <p:nvPr>
            <p:ph idx="1"/>
          </p:nvPr>
        </p:nvSpPr>
        <p:spPr/>
        <p:txBody>
          <a:bodyPr>
            <a:normAutofit lnSpcReduction="10000"/>
          </a:bodyPr>
          <a:lstStyle/>
          <a:p>
            <a:r>
              <a:rPr lang="en-US" dirty="0" smtClean="0"/>
              <a:t>Methods are not formulaic.</a:t>
            </a:r>
          </a:p>
          <a:p>
            <a:r>
              <a:rPr lang="en-US" dirty="0" smtClean="0"/>
              <a:t>Decisions and judgments must be made.</a:t>
            </a:r>
          </a:p>
          <a:p>
            <a:r>
              <a:rPr lang="en-US" dirty="0" smtClean="0"/>
              <a:t>One reason that we emphasize understanding the logic model and theory of change underlying intervention and using them.</a:t>
            </a:r>
          </a:p>
          <a:p>
            <a:r>
              <a:rPr lang="en-US" dirty="0" smtClean="0"/>
              <a:t>One reason we emphasize the focus on implementation to understand what actually took place in use of ingredients rather than what was described as “needed” ingredients.</a:t>
            </a:r>
            <a:endParaRPr lang="en-US" dirty="0"/>
          </a:p>
        </p:txBody>
      </p:sp>
    </p:spTree>
    <p:extLst>
      <p:ext uri="{BB962C8B-B14F-4D97-AF65-F5344CB8AC3E}">
        <p14:creationId xmlns:p14="http://schemas.microsoft.com/office/powerpoint/2010/main" val="74834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solidFill>
                  <a:srgbClr val="000000"/>
                </a:solidFill>
              </a:rPr>
              <a:t>Output Measures for Dropout Reduction</a:t>
            </a:r>
          </a:p>
        </p:txBody>
      </p:sp>
      <p:graphicFrame>
        <p:nvGraphicFramePr>
          <p:cNvPr id="5" name="Table 4"/>
          <p:cNvGraphicFramePr>
            <a:graphicFrameLocks noGrp="1"/>
          </p:cNvGraphicFramePr>
          <p:nvPr>
            <p:extLst>
              <p:ext uri="{D42A27DB-BD31-4B8C-83A1-F6EECF244321}">
                <p14:modId xmlns:p14="http://schemas.microsoft.com/office/powerpoint/2010/main" val="1323107889"/>
              </p:ext>
            </p:extLst>
          </p:nvPr>
        </p:nvGraphicFramePr>
        <p:xfrm>
          <a:off x="990600" y="1981199"/>
          <a:ext cx="7032625" cy="3983034"/>
        </p:xfrm>
        <a:graphic>
          <a:graphicData uri="http://schemas.openxmlformats.org/drawingml/2006/table">
            <a:tbl>
              <a:tblPr firstRow="1" firstCol="1" bandRow="1" bandCol="1">
                <a:tableStyleId>{5C22544A-7EE6-4342-B048-85BDC9FD1C3A}</a:tableStyleId>
              </a:tblPr>
              <a:tblGrid>
                <a:gridCol w="3586640"/>
                <a:gridCol w="1149130"/>
                <a:gridCol w="1149130"/>
                <a:gridCol w="1147725"/>
              </a:tblGrid>
              <a:tr h="457128">
                <a:tc>
                  <a:txBody>
                    <a:bodyPr/>
                    <a:lstStyle/>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nchor="b"/>
                </a:tc>
                <a:tc>
                  <a:txBody>
                    <a:bodyPr/>
                    <a:lstStyle/>
                    <a:p>
                      <a:pPr marL="0" marR="0" algn="ctr">
                        <a:lnSpc>
                          <a:spcPct val="115000"/>
                        </a:lnSpc>
                        <a:spcBef>
                          <a:spcPts val="0"/>
                        </a:spcBef>
                        <a:spcAft>
                          <a:spcPts val="0"/>
                        </a:spcAft>
                      </a:pPr>
                      <a:r>
                        <a:rPr lang="en-US" sz="1100" dirty="0">
                          <a:effectLst/>
                        </a:rPr>
                        <a:t>Completing School</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Progressing in School</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Staying in School</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dirty="0">
                          <a:effectLst/>
                        </a:rPr>
                        <a:t>Talent Search</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C</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dirty="0">
                          <a:effectLst/>
                        </a:rPr>
                        <a:t>New Chance</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C</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r>
              <a:tr h="277260">
                <a:tc>
                  <a:txBody>
                    <a:bodyPr/>
                    <a:lstStyle/>
                    <a:p>
                      <a:pPr marL="0" marR="0">
                        <a:lnSpc>
                          <a:spcPct val="115000"/>
                        </a:lnSpc>
                        <a:spcBef>
                          <a:spcPts val="0"/>
                        </a:spcBef>
                        <a:spcAft>
                          <a:spcPts val="0"/>
                        </a:spcAft>
                      </a:pPr>
                      <a:r>
                        <a:rPr lang="en-US" sz="1100" dirty="0">
                          <a:effectLst/>
                        </a:rPr>
                        <a:t>National Guard Youth </a:t>
                      </a:r>
                      <a:r>
                        <a:rPr lang="en-US" sz="1100" dirty="0" smtClean="0">
                          <a:effectLst/>
                        </a:rPr>
                        <a:t>ChalleNGe </a:t>
                      </a:r>
                      <a:r>
                        <a:rPr lang="en-US" sz="1100" dirty="0">
                          <a:effectLst/>
                        </a:rPr>
                        <a:t>Program</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C</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dirty="0">
                          <a:effectLst/>
                        </a:rPr>
                        <a:t>Job Corps</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C</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JOBSTART</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C</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r>
              <a:tr h="222263">
                <a:tc>
                  <a:txBody>
                    <a:bodyPr/>
                    <a:lstStyle/>
                    <a:p>
                      <a:pPr marL="0" marR="0">
                        <a:lnSpc>
                          <a:spcPct val="115000"/>
                        </a:lnSpc>
                        <a:spcBef>
                          <a:spcPts val="0"/>
                        </a:spcBef>
                        <a:spcAft>
                          <a:spcPts val="0"/>
                        </a:spcAft>
                      </a:pPr>
                      <a:r>
                        <a:rPr lang="en-US" sz="1100" dirty="0">
                          <a:effectLst/>
                        </a:rPr>
                        <a:t>Achievement for Latinos with Academic Success</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P</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S</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dirty="0">
                          <a:effectLst/>
                        </a:rPr>
                        <a:t>Career Academies</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P</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S</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Check and Connect</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P</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S</a:t>
                      </a:r>
                      <a:endParaRPr lang="en-US" sz="110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High School Redirection</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P</a:t>
                      </a:r>
                      <a:endParaRPr lang="en-US" sz="1100" dirty="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Talent Development</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P</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 </a:t>
                      </a:r>
                      <a:endParaRPr lang="en-US" sz="1100" dirty="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Accelerated Middle Schools</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P</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S</a:t>
                      </a:r>
                      <a:endParaRPr lang="en-US" sz="1100" dirty="0">
                        <a:solidFill>
                          <a:srgbClr val="000000"/>
                        </a:solidFill>
                        <a:effectLst/>
                        <a:latin typeface="Calibri"/>
                        <a:ea typeface="Times New Roman"/>
                        <a:cs typeface="Calibri"/>
                      </a:endParaRPr>
                    </a:p>
                  </a:txBody>
                  <a:tcPr marL="68583" marR="68583" marT="0" marB="0"/>
                </a:tc>
              </a:tr>
              <a:tr h="280412">
                <a:tc>
                  <a:txBody>
                    <a:bodyPr/>
                    <a:lstStyle/>
                    <a:p>
                      <a:pPr marL="0" marR="0">
                        <a:lnSpc>
                          <a:spcPct val="115000"/>
                        </a:lnSpc>
                        <a:spcBef>
                          <a:spcPts val="0"/>
                        </a:spcBef>
                        <a:spcAft>
                          <a:spcPts val="0"/>
                        </a:spcAft>
                      </a:pPr>
                      <a:r>
                        <a:rPr lang="en-US" sz="1100">
                          <a:effectLst/>
                        </a:rPr>
                        <a:t>Twelve Together</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S</a:t>
                      </a:r>
                      <a:endParaRPr lang="en-US" sz="1100" dirty="0">
                        <a:solidFill>
                          <a:srgbClr val="000000"/>
                        </a:solidFill>
                        <a:effectLst/>
                        <a:latin typeface="Calibri"/>
                        <a:ea typeface="Times New Roman"/>
                        <a:cs typeface="Calibri"/>
                      </a:endParaRPr>
                    </a:p>
                  </a:txBody>
                  <a:tcPr marL="68583" marR="68583" marT="0" marB="0"/>
                </a:tc>
              </a:tr>
              <a:tr h="222263">
                <a:tc>
                  <a:txBody>
                    <a:bodyPr/>
                    <a:lstStyle/>
                    <a:p>
                      <a:pPr marL="0" marR="0">
                        <a:lnSpc>
                          <a:spcPct val="115000"/>
                        </a:lnSpc>
                        <a:spcBef>
                          <a:spcPts val="0"/>
                        </a:spcBef>
                        <a:spcAft>
                          <a:spcPts val="0"/>
                        </a:spcAft>
                      </a:pPr>
                      <a:r>
                        <a:rPr lang="en-US" sz="1100">
                          <a:effectLst/>
                        </a:rPr>
                        <a:t>Financial Incentives for Teen Parents</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a:effectLst/>
                        </a:rPr>
                        <a:t> </a:t>
                      </a:r>
                      <a:endParaRPr lang="en-US" sz="1100">
                        <a:solidFill>
                          <a:srgbClr val="000000"/>
                        </a:solidFill>
                        <a:effectLst/>
                        <a:latin typeface="Calibri"/>
                        <a:ea typeface="Times New Roman"/>
                        <a:cs typeface="Calibri"/>
                      </a:endParaRPr>
                    </a:p>
                  </a:txBody>
                  <a:tcPr marL="68583" marR="68583" marT="0" marB="0"/>
                </a:tc>
                <a:tc>
                  <a:txBody>
                    <a:bodyPr/>
                    <a:lstStyle/>
                    <a:p>
                      <a:pPr marL="0" marR="0" algn="ctr">
                        <a:lnSpc>
                          <a:spcPct val="115000"/>
                        </a:lnSpc>
                        <a:spcBef>
                          <a:spcPts val="0"/>
                        </a:spcBef>
                        <a:spcAft>
                          <a:spcPts val="0"/>
                        </a:spcAft>
                      </a:pPr>
                      <a:r>
                        <a:rPr lang="en-US" sz="1100" dirty="0">
                          <a:effectLst/>
                        </a:rPr>
                        <a:t>S</a:t>
                      </a:r>
                      <a:endParaRPr lang="en-US" sz="1100" dirty="0">
                        <a:solidFill>
                          <a:srgbClr val="000000"/>
                        </a:solidFill>
                        <a:effectLst/>
                        <a:latin typeface="Calibri"/>
                        <a:ea typeface="Times New Roman"/>
                        <a:cs typeface="Calibri"/>
                      </a:endParaRPr>
                    </a:p>
                  </a:txBody>
                  <a:tcPr marL="68583" marR="68583" marT="0" marB="0"/>
                </a:tc>
              </a:tr>
            </a:tbl>
          </a:graphicData>
        </a:graphic>
      </p:graphicFrame>
    </p:spTree>
    <p:extLst>
      <p:ext uri="{BB962C8B-B14F-4D97-AF65-F5344CB8AC3E}">
        <p14:creationId xmlns:p14="http://schemas.microsoft.com/office/powerpoint/2010/main" val="2209166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III-Multi-site Results</a:t>
            </a:r>
            <a:endParaRPr lang="en-US" sz="4400" dirty="0">
              <a:solidFill>
                <a:srgbClr val="000000"/>
              </a:solidFill>
            </a:endParaRP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smtClean="0">
                <a:solidFill>
                  <a:srgbClr val="000000"/>
                </a:solidFill>
              </a:rPr>
              <a:t>Problem of Local Average Treatment Effects—single site.</a:t>
            </a:r>
          </a:p>
          <a:p>
            <a:r>
              <a:rPr lang="en-US" sz="2000" dirty="0" smtClean="0">
                <a:solidFill>
                  <a:srgbClr val="000000"/>
                </a:solidFill>
              </a:rPr>
              <a:t>Multi-site provides variance among sites.</a:t>
            </a:r>
          </a:p>
          <a:p>
            <a:r>
              <a:rPr lang="en-US" sz="2000" dirty="0" smtClean="0">
                <a:solidFill>
                  <a:srgbClr val="000000"/>
                </a:solidFill>
              </a:rPr>
              <a:t>Often used to gain larger and more representative sample size and statistical power.</a:t>
            </a:r>
            <a:endParaRPr lang="en-US" sz="2000" dirty="0">
              <a:solidFill>
                <a:srgbClr val="000000"/>
              </a:solidFill>
            </a:endParaRPr>
          </a:p>
        </p:txBody>
      </p:sp>
    </p:spTree>
    <p:extLst>
      <p:ext uri="{BB962C8B-B14F-4D97-AF65-F5344CB8AC3E}">
        <p14:creationId xmlns:p14="http://schemas.microsoft.com/office/powerpoint/2010/main" val="1999646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Job Start</a:t>
            </a:r>
            <a:endParaRPr lang="en-US" sz="4400" dirty="0">
              <a:solidFill>
                <a:srgbClr val="000000"/>
              </a:solidFill>
            </a:endParaRP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smtClean="0">
                <a:solidFill>
                  <a:srgbClr val="000000"/>
                </a:solidFill>
              </a:rPr>
              <a:t>Non-residential alternative to Job Corps.</a:t>
            </a:r>
          </a:p>
          <a:p>
            <a:pPr lvl="1">
              <a:buClr>
                <a:schemeClr val="tx1"/>
              </a:buClr>
              <a:buFont typeface="Courier New"/>
              <a:buChar char="o"/>
            </a:pPr>
            <a:r>
              <a:rPr lang="en-US" sz="1600" dirty="0" smtClean="0"/>
              <a:t>13 sites in 10 states, 17-21 year old dropouts with less than 8</a:t>
            </a:r>
            <a:r>
              <a:rPr lang="en-US" sz="1600" baseline="30000" dirty="0" smtClean="0"/>
              <a:t>th</a:t>
            </a:r>
            <a:r>
              <a:rPr lang="en-US" sz="1600" dirty="0" smtClean="0"/>
              <a:t> grade reading.</a:t>
            </a:r>
          </a:p>
          <a:p>
            <a:pPr lvl="1">
              <a:buClr>
                <a:schemeClr val="tx1"/>
              </a:buClr>
              <a:buFont typeface="Courier New"/>
              <a:buChar char="o"/>
            </a:pPr>
            <a:endParaRPr lang="en-US" sz="1600" dirty="0" smtClean="0"/>
          </a:p>
          <a:p>
            <a:pPr lvl="1">
              <a:buClr>
                <a:schemeClr val="tx1"/>
              </a:buClr>
              <a:buFont typeface="Courier New"/>
              <a:buChar char="o"/>
            </a:pPr>
            <a:r>
              <a:rPr lang="en-US" sz="1600" dirty="0" smtClean="0"/>
              <a:t>Academic and vocational skills, training, social support, &amp; job placement.</a:t>
            </a:r>
          </a:p>
          <a:p>
            <a:pPr lvl="1">
              <a:buClr>
                <a:schemeClr val="tx1"/>
              </a:buClr>
              <a:buFont typeface="Courier New"/>
              <a:buChar char="o"/>
            </a:pPr>
            <a:endParaRPr lang="en-US" sz="1600" dirty="0" smtClean="0"/>
          </a:p>
          <a:p>
            <a:pPr lvl="1">
              <a:buClr>
                <a:schemeClr val="tx1"/>
              </a:buClr>
              <a:buFont typeface="Courier New"/>
              <a:buChar char="o"/>
            </a:pPr>
            <a:r>
              <a:rPr lang="en-US" sz="1600" dirty="0" smtClean="0"/>
              <a:t>Random assignment, total more than 1,000 each group.</a:t>
            </a:r>
          </a:p>
          <a:p>
            <a:pPr marL="350838" lvl="1" indent="0">
              <a:buClr>
                <a:schemeClr val="tx1"/>
              </a:buClr>
              <a:buNone/>
            </a:pPr>
            <a:endParaRPr lang="en-US" sz="1600" dirty="0"/>
          </a:p>
        </p:txBody>
      </p:sp>
      <p:pic>
        <p:nvPicPr>
          <p:cNvPr id="5" name="Picture 4"/>
          <p:cNvPicPr>
            <a:picLocks noChangeAspect="1"/>
          </p:cNvPicPr>
          <p:nvPr/>
        </p:nvPicPr>
        <p:blipFill>
          <a:blip r:embed="rId2"/>
          <a:stretch>
            <a:fillRect/>
          </a:stretch>
        </p:blipFill>
        <p:spPr>
          <a:xfrm>
            <a:off x="5486400" y="3810000"/>
            <a:ext cx="2260600" cy="2260600"/>
          </a:xfrm>
          <a:prstGeom prst="rect">
            <a:avLst/>
          </a:prstGeom>
        </p:spPr>
      </p:pic>
    </p:spTree>
    <p:extLst>
      <p:ext uri="{BB962C8B-B14F-4D97-AF65-F5344CB8AC3E}">
        <p14:creationId xmlns:p14="http://schemas.microsoft.com/office/powerpoint/2010/main" val="1425420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tx1"/>
                </a:solidFill>
              </a:rPr>
              <a:t>Job Start Results</a:t>
            </a:r>
            <a:endParaRPr lang="en-US" sz="4400" dirty="0">
              <a:solidFill>
                <a:schemeClr val="tx1"/>
              </a:solidFill>
            </a:endParaRP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smtClean="0">
                <a:solidFill>
                  <a:srgbClr val="000000"/>
                </a:solidFill>
              </a:rPr>
              <a:t>48 month follow-up for HS completion or GED.</a:t>
            </a:r>
          </a:p>
          <a:p>
            <a:pPr lvl="1">
              <a:buClr>
                <a:schemeClr val="tx1"/>
              </a:buClr>
              <a:buFont typeface="Courier New"/>
              <a:buChar char="o"/>
            </a:pPr>
            <a:r>
              <a:rPr lang="en-US" sz="1600" dirty="0" smtClean="0">
                <a:solidFill>
                  <a:srgbClr val="000000"/>
                </a:solidFill>
              </a:rPr>
              <a:t>Control (25.9%); Treatment (39%)</a:t>
            </a:r>
          </a:p>
          <a:p>
            <a:pPr lvl="1">
              <a:buClr>
                <a:schemeClr val="tx1"/>
              </a:buClr>
              <a:buFont typeface="Courier New"/>
              <a:buChar char="o"/>
            </a:pPr>
            <a:r>
              <a:rPr lang="en-US" sz="1600" dirty="0" smtClean="0">
                <a:solidFill>
                  <a:srgbClr val="000000"/>
                </a:solidFill>
              </a:rPr>
              <a:t>TOT Difference (15.1%)</a:t>
            </a:r>
          </a:p>
          <a:p>
            <a:pPr lvl="1">
              <a:buClr>
                <a:schemeClr val="tx1"/>
              </a:buClr>
              <a:buFont typeface="Courier New"/>
              <a:buChar char="o"/>
            </a:pPr>
            <a:r>
              <a:rPr lang="en-US" sz="1600" dirty="0" smtClean="0">
                <a:solidFill>
                  <a:srgbClr val="000000"/>
                </a:solidFill>
              </a:rPr>
              <a:t>Range– (-1.2%) to (39%)</a:t>
            </a:r>
          </a:p>
          <a:p>
            <a:r>
              <a:rPr lang="en-US" sz="2000" dirty="0" smtClean="0">
                <a:solidFill>
                  <a:srgbClr val="000000"/>
                </a:solidFill>
              </a:rPr>
              <a:t>CE ratios—extra completers per $100,000.</a:t>
            </a:r>
          </a:p>
          <a:p>
            <a:pPr lvl="1">
              <a:buClr>
                <a:schemeClr val="tx1"/>
              </a:buClr>
              <a:buFont typeface="Courier New"/>
              <a:buChar char="o"/>
            </a:pPr>
            <a:r>
              <a:rPr lang="en-US" sz="1600" dirty="0" smtClean="0">
                <a:solidFill>
                  <a:srgbClr val="000000"/>
                </a:solidFill>
              </a:rPr>
              <a:t>Average 1.44  Range -.35 to 6.44</a:t>
            </a:r>
            <a:endParaRPr lang="en-US" sz="1600" dirty="0">
              <a:solidFill>
                <a:srgbClr val="000000"/>
              </a:solidFill>
            </a:endParaRPr>
          </a:p>
        </p:txBody>
      </p:sp>
    </p:spTree>
    <p:extLst>
      <p:ext uri="{BB962C8B-B14F-4D97-AF65-F5344CB8AC3E}">
        <p14:creationId xmlns:p14="http://schemas.microsoft.com/office/powerpoint/2010/main" val="2069202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chemeClr val="tx1"/>
                </a:solidFill>
              </a:rPr>
              <a:t>Difference in proportions completing high school by site, JOBSTART. </a:t>
            </a:r>
          </a:p>
        </p:txBody>
      </p:sp>
      <p:pic>
        <p:nvPicPr>
          <p:cNvPr id="5"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196" b="13196"/>
          <a:stretch>
            <a:fillRect/>
          </a:stretch>
        </p:blipFill>
        <p:spPr bwMode="auto">
          <a:xfrm>
            <a:off x="990600" y="2286000"/>
            <a:ext cx="7040563" cy="3768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600" y="1752600"/>
            <a:ext cx="7239000" cy="338554"/>
          </a:xfrm>
          <a:prstGeom prst="rect">
            <a:avLst/>
          </a:prstGeom>
          <a:noFill/>
        </p:spPr>
        <p:txBody>
          <a:bodyPr wrap="square" rtlCol="0">
            <a:spAutoFit/>
          </a:bodyPr>
          <a:lstStyle/>
          <a:p>
            <a:pPr lvl="0" fontAlgn="base">
              <a:spcBef>
                <a:spcPct val="0"/>
              </a:spcBef>
              <a:spcAft>
                <a:spcPct val="0"/>
              </a:spcAft>
            </a:pPr>
            <a:r>
              <a:rPr lang="en-US" altLang="en-US" sz="1600" dirty="0">
                <a:solidFill>
                  <a:srgbClr val="000000"/>
                </a:solidFill>
                <a:ea typeface="Cambria" pitchFamily="18" charset="0"/>
                <a:cs typeface="Times New Roman" pitchFamily="18" charset="0"/>
              </a:rPr>
              <a:t>(Curve shows expected distribution of results if normally distributed).</a:t>
            </a:r>
            <a:endParaRPr lang="en-US" altLang="en-US" sz="1600" dirty="0">
              <a:solidFill>
                <a:srgbClr val="000000"/>
              </a:solidFill>
              <a:cs typeface="Arial" pitchFamily="34" charset="0"/>
            </a:endParaRPr>
          </a:p>
        </p:txBody>
      </p:sp>
    </p:spTree>
    <p:extLst>
      <p:ext uri="{BB962C8B-B14F-4D97-AF65-F5344CB8AC3E}">
        <p14:creationId xmlns:p14="http://schemas.microsoft.com/office/powerpoint/2010/main" val="16388057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Meaning of Average Effect</a:t>
            </a:r>
            <a:endParaRPr lang="en-US" sz="4400" dirty="0">
              <a:solidFill>
                <a:srgbClr val="000000"/>
              </a:solidFill>
            </a:endParaRPr>
          </a:p>
        </p:txBody>
      </p:sp>
      <p:sp>
        <p:nvSpPr>
          <p:cNvPr id="3" name="Content Placeholder 2"/>
          <p:cNvSpPr>
            <a:spLocks noGrp="1"/>
          </p:cNvSpPr>
          <p:nvPr>
            <p:ph idx="1"/>
          </p:nvPr>
        </p:nvSpPr>
        <p:spPr>
          <a:xfrm>
            <a:off x="762000" y="2133601"/>
            <a:ext cx="7620000" cy="3931920"/>
          </a:xfrm>
        </p:spPr>
        <p:txBody>
          <a:bodyPr>
            <a:normAutofit/>
          </a:bodyPr>
          <a:lstStyle/>
          <a:p>
            <a:r>
              <a:rPr lang="en-US" sz="2000" dirty="0" smtClean="0">
                <a:solidFill>
                  <a:srgbClr val="000000"/>
                </a:solidFill>
              </a:rPr>
              <a:t>What is meaning of confidence interval?</a:t>
            </a:r>
          </a:p>
          <a:p>
            <a:r>
              <a:rPr lang="en-US" sz="2000" dirty="0" smtClean="0">
                <a:solidFill>
                  <a:srgbClr val="000000"/>
                </a:solidFill>
              </a:rPr>
              <a:t>Why are some sites so deviant from mean?</a:t>
            </a:r>
          </a:p>
          <a:p>
            <a:r>
              <a:rPr lang="en-US" sz="2000" dirty="0" smtClean="0">
                <a:solidFill>
                  <a:srgbClr val="000000"/>
                </a:solidFill>
              </a:rPr>
              <a:t>What are characteristics of specific sites that account for differences:  specific population, location, implementation, resources and costs, leadership?</a:t>
            </a:r>
          </a:p>
          <a:p>
            <a:r>
              <a:rPr lang="en-US" sz="2000" dirty="0" smtClean="0">
                <a:solidFill>
                  <a:srgbClr val="000000"/>
                </a:solidFill>
              </a:rPr>
              <a:t>Adjust for costs, but most of differences remain.</a:t>
            </a:r>
          </a:p>
          <a:p>
            <a:r>
              <a:rPr lang="en-US" sz="2000" dirty="0" smtClean="0">
                <a:solidFill>
                  <a:srgbClr val="000000"/>
                </a:solidFill>
              </a:rPr>
              <a:t>Should decision-maker consider sites most similar to theirs?</a:t>
            </a:r>
          </a:p>
          <a:p>
            <a:r>
              <a:rPr lang="en-US" sz="2000" dirty="0" smtClean="0">
                <a:solidFill>
                  <a:srgbClr val="000000"/>
                </a:solidFill>
              </a:rPr>
              <a:t>Should average CE or Effects be basis of comparison.</a:t>
            </a:r>
          </a:p>
          <a:p>
            <a:endParaRPr lang="en-US" dirty="0"/>
          </a:p>
        </p:txBody>
      </p:sp>
    </p:spTree>
    <p:extLst>
      <p:ext uri="{BB962C8B-B14F-4D97-AF65-F5344CB8AC3E}">
        <p14:creationId xmlns:p14="http://schemas.microsoft.com/office/powerpoint/2010/main" val="1262184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New Chance</a:t>
            </a:r>
            <a:endParaRPr lang="en-US" sz="4400" dirty="0">
              <a:solidFill>
                <a:srgbClr val="000000"/>
              </a:solidFill>
            </a:endParaRPr>
          </a:p>
        </p:txBody>
      </p:sp>
      <p:sp>
        <p:nvSpPr>
          <p:cNvPr id="3" name="Content Placeholder 2"/>
          <p:cNvSpPr>
            <a:spLocks noGrp="1"/>
          </p:cNvSpPr>
          <p:nvPr>
            <p:ph idx="1"/>
          </p:nvPr>
        </p:nvSpPr>
        <p:spPr/>
        <p:txBody>
          <a:bodyPr>
            <a:normAutofit/>
          </a:bodyPr>
          <a:lstStyle/>
          <a:p>
            <a:r>
              <a:rPr lang="en-US" sz="2000" dirty="0" smtClean="0"/>
              <a:t>16-22 year old dropout mothers who had teenage births on cash welfare.</a:t>
            </a:r>
          </a:p>
          <a:p>
            <a:r>
              <a:rPr lang="en-US" sz="2000" dirty="0" smtClean="0"/>
              <a:t>16 sites in 10 states.</a:t>
            </a:r>
          </a:p>
          <a:p>
            <a:r>
              <a:rPr lang="en-US" sz="2000" dirty="0" smtClean="0"/>
              <a:t>Classroom setting—5 days week, 18 months with one year of follow-up support.</a:t>
            </a:r>
            <a:endParaRPr lang="en-US" sz="2000" dirty="0"/>
          </a:p>
        </p:txBody>
      </p:sp>
    </p:spTree>
    <p:extLst>
      <p:ext uri="{BB962C8B-B14F-4D97-AF65-F5344CB8AC3E}">
        <p14:creationId xmlns:p14="http://schemas.microsoft.com/office/powerpoint/2010/main" val="1272683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New Chance Results</a:t>
            </a:r>
            <a:endParaRPr lang="en-US" sz="4400" dirty="0">
              <a:solidFill>
                <a:srgbClr val="000000"/>
              </a:solidFill>
            </a:endParaRPr>
          </a:p>
        </p:txBody>
      </p:sp>
      <p:sp>
        <p:nvSpPr>
          <p:cNvPr id="3" name="Content Placeholder 2"/>
          <p:cNvSpPr>
            <a:spLocks noGrp="1"/>
          </p:cNvSpPr>
          <p:nvPr>
            <p:ph idx="1"/>
          </p:nvPr>
        </p:nvSpPr>
        <p:spPr/>
        <p:txBody>
          <a:bodyPr/>
          <a:lstStyle/>
          <a:p>
            <a:r>
              <a:rPr lang="en-US" sz="2000" dirty="0" smtClean="0"/>
              <a:t>42 </a:t>
            </a:r>
            <a:r>
              <a:rPr lang="en-US" sz="2000" dirty="0"/>
              <a:t>month follow-up for HS completion or GED.</a:t>
            </a:r>
          </a:p>
          <a:p>
            <a:pPr lvl="1">
              <a:buClr>
                <a:schemeClr val="tx1"/>
              </a:buClr>
              <a:buFont typeface="Courier New"/>
              <a:buChar char="o"/>
            </a:pPr>
            <a:r>
              <a:rPr lang="en-US" sz="1600" dirty="0"/>
              <a:t>Control </a:t>
            </a:r>
            <a:r>
              <a:rPr lang="en-US" sz="1600" dirty="0" smtClean="0"/>
              <a:t>(49.5%); </a:t>
            </a:r>
            <a:r>
              <a:rPr lang="en-US" sz="1600" dirty="0"/>
              <a:t>Treatment </a:t>
            </a:r>
            <a:r>
              <a:rPr lang="en-US" sz="1600" dirty="0" smtClean="0"/>
              <a:t>(58.6%)</a:t>
            </a:r>
            <a:endParaRPr lang="en-US" sz="1600" dirty="0"/>
          </a:p>
          <a:p>
            <a:pPr lvl="1">
              <a:buClr>
                <a:schemeClr val="tx1"/>
              </a:buClr>
              <a:buFont typeface="Courier New"/>
              <a:buChar char="o"/>
            </a:pPr>
            <a:r>
              <a:rPr lang="en-US" sz="1600" dirty="0"/>
              <a:t>TOT Difference </a:t>
            </a:r>
            <a:r>
              <a:rPr lang="en-US" sz="1600" dirty="0" smtClean="0"/>
              <a:t>(9.2%)</a:t>
            </a:r>
            <a:endParaRPr lang="en-US" sz="1600" dirty="0"/>
          </a:p>
          <a:p>
            <a:pPr lvl="1">
              <a:buClr>
                <a:schemeClr val="tx1"/>
              </a:buClr>
              <a:buFont typeface="Courier New"/>
              <a:buChar char="o"/>
            </a:pPr>
            <a:r>
              <a:rPr lang="en-US" sz="1600" dirty="0"/>
              <a:t>Range– (-</a:t>
            </a:r>
            <a:r>
              <a:rPr lang="en-US" sz="1600" dirty="0" smtClean="0"/>
              <a:t>1.9%) </a:t>
            </a:r>
            <a:r>
              <a:rPr lang="en-US" sz="1600" dirty="0"/>
              <a:t>to (</a:t>
            </a:r>
            <a:r>
              <a:rPr lang="en-US" sz="1600" dirty="0" smtClean="0"/>
              <a:t>30.7%)</a:t>
            </a:r>
            <a:endParaRPr lang="en-US" sz="1600" dirty="0"/>
          </a:p>
          <a:p>
            <a:r>
              <a:rPr lang="en-US" sz="2000" dirty="0"/>
              <a:t>CE ratios—extra completers per $100,000.</a:t>
            </a:r>
          </a:p>
          <a:p>
            <a:pPr lvl="1">
              <a:buClr>
                <a:schemeClr val="tx1"/>
              </a:buClr>
              <a:buFont typeface="Courier New"/>
              <a:buChar char="o"/>
            </a:pPr>
            <a:r>
              <a:rPr lang="en-US" sz="1600" dirty="0"/>
              <a:t>Average </a:t>
            </a:r>
            <a:r>
              <a:rPr lang="en-US" sz="1600" dirty="0" smtClean="0"/>
              <a:t>.51   </a:t>
            </a:r>
            <a:r>
              <a:rPr lang="en-US" sz="1600" dirty="0"/>
              <a:t>Range </a:t>
            </a:r>
            <a:r>
              <a:rPr lang="en-US" sz="1600" dirty="0" smtClean="0"/>
              <a:t>-.0.69 </a:t>
            </a:r>
            <a:r>
              <a:rPr lang="en-US" sz="1600" dirty="0"/>
              <a:t>to </a:t>
            </a:r>
            <a:r>
              <a:rPr lang="en-US" sz="1600" dirty="0" smtClean="0"/>
              <a:t>1.43</a:t>
            </a:r>
            <a:endParaRPr lang="en-US" sz="1600" dirty="0"/>
          </a:p>
          <a:p>
            <a:endParaRPr lang="en-US" dirty="0"/>
          </a:p>
        </p:txBody>
      </p:sp>
    </p:spTree>
    <p:extLst>
      <p:ext uri="{BB962C8B-B14F-4D97-AF65-F5344CB8AC3E}">
        <p14:creationId xmlns:p14="http://schemas.microsoft.com/office/powerpoint/2010/main" val="2536735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0000"/>
                </a:solidFill>
              </a:rPr>
              <a:t>Difference in proportions completing high school by site, New Chance.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0"/>
            <a:ext cx="5486400" cy="398120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90600" y="1676400"/>
            <a:ext cx="7848600" cy="338554"/>
          </a:xfrm>
          <a:prstGeom prst="rect">
            <a:avLst/>
          </a:prstGeom>
        </p:spPr>
        <p:txBody>
          <a:bodyPr wrap="square">
            <a:spAutoFit/>
          </a:bodyPr>
          <a:lstStyle/>
          <a:p>
            <a:pPr lvl="0" fontAlgn="base">
              <a:spcBef>
                <a:spcPct val="0"/>
              </a:spcBef>
              <a:spcAft>
                <a:spcPct val="0"/>
              </a:spcAft>
            </a:pPr>
            <a:r>
              <a:rPr lang="en-US" altLang="en-US" sz="1600" dirty="0">
                <a:latin typeface="Cambria" pitchFamily="18" charset="0"/>
                <a:ea typeface="Cambria" pitchFamily="18" charset="0"/>
                <a:cs typeface="Times New Roman" pitchFamily="18" charset="0"/>
              </a:rPr>
              <a:t>(Curve shows expected distribution of results if sites were normally distributed.)</a:t>
            </a: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3292372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Takeaways</a:t>
            </a:r>
            <a:endParaRPr lang="en-US" sz="4400" dirty="0">
              <a:solidFill>
                <a:srgbClr val="000000"/>
              </a:solidFill>
            </a:endParaRPr>
          </a:p>
        </p:txBody>
      </p:sp>
      <p:sp>
        <p:nvSpPr>
          <p:cNvPr id="3" name="Content Placeholder 2"/>
          <p:cNvSpPr>
            <a:spLocks noGrp="1"/>
          </p:cNvSpPr>
          <p:nvPr>
            <p:ph idx="1"/>
          </p:nvPr>
        </p:nvSpPr>
        <p:spPr/>
        <p:txBody>
          <a:bodyPr/>
          <a:lstStyle/>
          <a:p>
            <a:r>
              <a:rPr lang="en-US" sz="2000" dirty="0" smtClean="0">
                <a:solidFill>
                  <a:srgbClr val="000000"/>
                </a:solidFill>
              </a:rPr>
              <a:t>Importance of getting ingredients at time of evaluation.</a:t>
            </a:r>
          </a:p>
          <a:p>
            <a:r>
              <a:rPr lang="en-US" sz="2000" dirty="0" smtClean="0">
                <a:solidFill>
                  <a:srgbClr val="000000"/>
                </a:solidFill>
              </a:rPr>
              <a:t>Making sure comparison is valid.  Ingredients approach provides cost comparability, but effectiveness comparability may be problematic.</a:t>
            </a:r>
          </a:p>
          <a:p>
            <a:r>
              <a:rPr lang="en-US" sz="2000" dirty="0" smtClean="0">
                <a:solidFill>
                  <a:srgbClr val="000000"/>
                </a:solidFill>
              </a:rPr>
              <a:t>Greater focus on variability of replications and site differences and how that can help decision-makers as opposed to comparison of average treatment effects among projects.</a:t>
            </a:r>
          </a:p>
          <a:p>
            <a:endParaRPr lang="en-US" dirty="0"/>
          </a:p>
        </p:txBody>
      </p:sp>
    </p:spTree>
    <p:extLst>
      <p:ext uri="{BB962C8B-B14F-4D97-AF65-F5344CB8AC3E}">
        <p14:creationId xmlns:p14="http://schemas.microsoft.com/office/powerpoint/2010/main" val="145977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000000"/>
                </a:solidFill>
              </a:rPr>
              <a:t>Lessons from WWC Project</a:t>
            </a:r>
            <a:endParaRPr lang="en-US" sz="4400" dirty="0">
              <a:solidFill>
                <a:srgbClr val="000000"/>
              </a:solidFill>
            </a:endParaRPr>
          </a:p>
        </p:txBody>
      </p:sp>
      <p:sp>
        <p:nvSpPr>
          <p:cNvPr id="3" name="Content Placeholder 2"/>
          <p:cNvSpPr>
            <a:spLocks noGrp="1"/>
          </p:cNvSpPr>
          <p:nvPr>
            <p:ph idx="1"/>
          </p:nvPr>
        </p:nvSpPr>
        <p:spPr>
          <a:xfrm>
            <a:off x="838201" y="2057400"/>
            <a:ext cx="7315200" cy="4008121"/>
          </a:xfrm>
        </p:spPr>
        <p:txBody>
          <a:bodyPr>
            <a:normAutofit/>
          </a:bodyPr>
          <a:lstStyle/>
          <a:p>
            <a:r>
              <a:rPr lang="en-US" sz="2000" dirty="0" smtClean="0">
                <a:solidFill>
                  <a:srgbClr val="000000"/>
                </a:solidFill>
              </a:rPr>
              <a:t>Describe Project.</a:t>
            </a:r>
          </a:p>
          <a:p>
            <a:r>
              <a:rPr lang="en-US" sz="2000" dirty="0" smtClean="0">
                <a:solidFill>
                  <a:srgbClr val="000000"/>
                </a:solidFill>
              </a:rPr>
              <a:t>Describe Methods.</a:t>
            </a:r>
          </a:p>
          <a:p>
            <a:r>
              <a:rPr lang="en-US" sz="2000" dirty="0" smtClean="0">
                <a:solidFill>
                  <a:srgbClr val="000000"/>
                </a:solidFill>
              </a:rPr>
              <a:t>Lessons learned from project as well as from previous projects.</a:t>
            </a:r>
            <a:endParaRPr lang="en-US" sz="2000" dirty="0">
              <a:solidFill>
                <a:srgbClr val="000000"/>
              </a:solidFill>
            </a:endParaRPr>
          </a:p>
        </p:txBody>
      </p:sp>
      <p:pic>
        <p:nvPicPr>
          <p:cNvPr id="4" name="Picture 3"/>
          <p:cNvPicPr>
            <a:picLocks noChangeAspect="1"/>
          </p:cNvPicPr>
          <p:nvPr/>
        </p:nvPicPr>
        <p:blipFill>
          <a:blip r:embed="rId2"/>
          <a:stretch>
            <a:fillRect/>
          </a:stretch>
        </p:blipFill>
        <p:spPr>
          <a:xfrm>
            <a:off x="4953000" y="3810000"/>
            <a:ext cx="3183467" cy="2387600"/>
          </a:xfrm>
          <a:prstGeom prst="rect">
            <a:avLst/>
          </a:prstGeom>
        </p:spPr>
      </p:pic>
    </p:spTree>
    <p:extLst>
      <p:ext uri="{BB962C8B-B14F-4D97-AF65-F5344CB8AC3E}">
        <p14:creationId xmlns:p14="http://schemas.microsoft.com/office/powerpoint/2010/main" val="423179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000000"/>
                </a:solidFill>
              </a:rPr>
              <a:t>What Works Clearinghouse</a:t>
            </a: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a:solidFill>
                  <a:schemeClr val="tx1"/>
                </a:solidFill>
              </a:rPr>
              <a:t>What Works Clearinghouse (WWC) is part of the U.S. Department of Education.</a:t>
            </a:r>
          </a:p>
          <a:p>
            <a:r>
              <a:rPr lang="en-US" sz="2000" dirty="0">
                <a:solidFill>
                  <a:schemeClr val="tx1"/>
                </a:solidFill>
              </a:rPr>
              <a:t>WWC evaluates effectiveness studies in education to “certify” what works.</a:t>
            </a:r>
          </a:p>
          <a:p>
            <a:r>
              <a:rPr lang="en-US" sz="2000" dirty="0">
                <a:solidFill>
                  <a:schemeClr val="tx1"/>
                </a:solidFill>
              </a:rPr>
              <a:t>Tries to determine the strength of evidence supporting effectiveness by design and procedures and effect size.</a:t>
            </a:r>
          </a:p>
        </p:txBody>
      </p:sp>
    </p:spTree>
    <p:extLst>
      <p:ext uri="{BB962C8B-B14F-4D97-AF65-F5344CB8AC3E}">
        <p14:creationId xmlns:p14="http://schemas.microsoft.com/office/powerpoint/2010/main" val="2941668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000000"/>
                </a:solidFill>
              </a:rPr>
              <a:t>Purpose of Project</a:t>
            </a: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a:solidFill>
                  <a:schemeClr val="tx1"/>
                </a:solidFill>
              </a:rPr>
              <a:t>Explore WWC results for dropout prevention and early literacy.</a:t>
            </a:r>
          </a:p>
          <a:p>
            <a:r>
              <a:rPr lang="en-US" sz="2000" dirty="0">
                <a:solidFill>
                  <a:schemeClr val="tx1"/>
                </a:solidFill>
              </a:rPr>
              <a:t>Use economic method of cost accounting to estimate costs of interventions. (ingredients approach</a:t>
            </a:r>
            <a:r>
              <a:rPr lang="en-US" sz="2000" dirty="0" smtClean="0">
                <a:solidFill>
                  <a:schemeClr val="tx1"/>
                </a:solidFill>
              </a:rPr>
              <a:t>)</a:t>
            </a:r>
            <a:endParaRPr lang="en-US" sz="2000" dirty="0">
              <a:solidFill>
                <a:schemeClr val="tx1"/>
              </a:solidFill>
            </a:endParaRPr>
          </a:p>
          <a:p>
            <a:r>
              <a:rPr lang="en-US" sz="2000" dirty="0">
                <a:solidFill>
                  <a:schemeClr val="tx1"/>
                </a:solidFill>
              </a:rPr>
              <a:t>Combine costs with measures of effectiveness.</a:t>
            </a:r>
          </a:p>
          <a:p>
            <a:r>
              <a:rPr lang="en-US" sz="2000" dirty="0">
                <a:solidFill>
                  <a:schemeClr val="tx1"/>
                </a:solidFill>
              </a:rPr>
              <a:t>Demonstrate how cost-effectiveness comparisons might be made.</a:t>
            </a:r>
          </a:p>
        </p:txBody>
      </p:sp>
    </p:spTree>
    <p:extLst>
      <p:ext uri="{BB962C8B-B14F-4D97-AF65-F5344CB8AC3E}">
        <p14:creationId xmlns:p14="http://schemas.microsoft.com/office/powerpoint/2010/main" val="3999370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000000"/>
                </a:solidFill>
              </a:rPr>
              <a:t>Cost-Effectiveness</a:t>
            </a: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a:solidFill>
                  <a:srgbClr val="000000"/>
                </a:solidFill>
              </a:rPr>
              <a:t>Seek alternatives with common outcomes.</a:t>
            </a:r>
          </a:p>
          <a:p>
            <a:r>
              <a:rPr lang="en-US" sz="2000" dirty="0">
                <a:solidFill>
                  <a:srgbClr val="000000"/>
                </a:solidFill>
              </a:rPr>
              <a:t>Obtain average effect sizes (WWC) .</a:t>
            </a:r>
          </a:p>
          <a:p>
            <a:r>
              <a:rPr lang="en-US" sz="2000" dirty="0">
                <a:solidFill>
                  <a:srgbClr val="000000"/>
                </a:solidFill>
              </a:rPr>
              <a:t>Estimate costs per alternatives.</a:t>
            </a:r>
          </a:p>
          <a:p>
            <a:r>
              <a:rPr lang="en-US" sz="2000" dirty="0">
                <a:solidFill>
                  <a:srgbClr val="000000"/>
                </a:solidFill>
              </a:rPr>
              <a:t>Develop cost-effectiveness ratios and rankings. Effectiveness/Cost.</a:t>
            </a:r>
          </a:p>
          <a:p>
            <a:r>
              <a:rPr lang="en-US" sz="2000" dirty="0">
                <a:solidFill>
                  <a:srgbClr val="000000"/>
                </a:solidFill>
              </a:rPr>
              <a:t>Provide information on resource efficiency for choosing among alternatives.</a:t>
            </a:r>
          </a:p>
        </p:txBody>
      </p:sp>
      <p:pic>
        <p:nvPicPr>
          <p:cNvPr id="4" name="Picture 3"/>
          <p:cNvPicPr>
            <a:picLocks noChangeAspect="1"/>
          </p:cNvPicPr>
          <p:nvPr/>
        </p:nvPicPr>
        <p:blipFill>
          <a:blip r:embed="rId2"/>
          <a:stretch>
            <a:fillRect/>
          </a:stretch>
        </p:blipFill>
        <p:spPr>
          <a:xfrm>
            <a:off x="6096000" y="2286000"/>
            <a:ext cx="2067658" cy="1295400"/>
          </a:xfrm>
          <a:prstGeom prst="rect">
            <a:avLst/>
          </a:prstGeom>
        </p:spPr>
      </p:pic>
    </p:spTree>
    <p:extLst>
      <p:ext uri="{BB962C8B-B14F-4D97-AF65-F5344CB8AC3E}">
        <p14:creationId xmlns:p14="http://schemas.microsoft.com/office/powerpoint/2010/main" val="2861346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4400" dirty="0">
                <a:solidFill>
                  <a:srgbClr val="000000"/>
                </a:solidFill>
              </a:rPr>
              <a:t>Role of Costs</a:t>
            </a: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a:solidFill>
                  <a:srgbClr val="000000"/>
                </a:solidFill>
              </a:rPr>
              <a:t>WWC does not collect or evaluate cost data or the validity of costs when projects claim costs.</a:t>
            </a:r>
          </a:p>
          <a:p>
            <a:r>
              <a:rPr lang="en-US" sz="2000" dirty="0">
                <a:solidFill>
                  <a:srgbClr val="000000"/>
                </a:solidFill>
              </a:rPr>
              <a:t>WWC does not provide cost methodology.</a:t>
            </a:r>
          </a:p>
          <a:p>
            <a:r>
              <a:rPr lang="en-US" sz="2000" dirty="0">
                <a:solidFill>
                  <a:srgbClr val="000000"/>
                </a:solidFill>
              </a:rPr>
              <a:t>WWC does not provide cost-effectiveness information</a:t>
            </a:r>
            <a:r>
              <a:rPr lang="en-US" sz="2000" dirty="0" smtClean="0">
                <a:solidFill>
                  <a:srgbClr val="000000"/>
                </a:solidFill>
              </a:rPr>
              <a:t>.</a:t>
            </a:r>
          </a:p>
          <a:p>
            <a:r>
              <a:rPr lang="en-US" sz="2000" dirty="0" smtClean="0">
                <a:solidFill>
                  <a:srgbClr val="000000"/>
                </a:solidFill>
              </a:rPr>
              <a:t>WWC may mention gratuitously the cost information provided by developer, but there is no basis for knowing the method on which the number is based or its comparability with any other cost number.</a:t>
            </a:r>
            <a:endParaRPr lang="en-US" sz="2000" dirty="0">
              <a:solidFill>
                <a:srgbClr val="000000"/>
              </a:solidFill>
            </a:endParaRPr>
          </a:p>
        </p:txBody>
      </p:sp>
    </p:spTree>
    <p:extLst>
      <p:ext uri="{BB962C8B-B14F-4D97-AF65-F5344CB8AC3E}">
        <p14:creationId xmlns:p14="http://schemas.microsoft.com/office/powerpoint/2010/main" val="392966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400" dirty="0">
                <a:solidFill>
                  <a:srgbClr val="000000"/>
                </a:solidFill>
              </a:rPr>
              <a:t>Combining Costs and Effectiveness</a:t>
            </a: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a:solidFill>
                  <a:srgbClr val="000000"/>
                </a:solidFill>
              </a:rPr>
              <a:t>Obtaining ratios of Cost-Effectiveness.</a:t>
            </a:r>
          </a:p>
          <a:p>
            <a:r>
              <a:rPr lang="en-US" sz="2000" dirty="0">
                <a:solidFill>
                  <a:srgbClr val="000000"/>
                </a:solidFill>
              </a:rPr>
              <a:t>Comparison of rankings.</a:t>
            </a:r>
          </a:p>
          <a:p>
            <a:r>
              <a:rPr lang="en-US" sz="2000" dirty="0">
                <a:solidFill>
                  <a:srgbClr val="000000"/>
                </a:solidFill>
              </a:rPr>
              <a:t>Search for other criteria such as ease of implementation which might affect ranks.</a:t>
            </a:r>
          </a:p>
          <a:p>
            <a:r>
              <a:rPr lang="en-US" sz="2000" dirty="0">
                <a:solidFill>
                  <a:srgbClr val="000000"/>
                </a:solidFill>
              </a:rPr>
              <a:t>Evidence on effects of modifications (more recent versions).</a:t>
            </a:r>
          </a:p>
          <a:p>
            <a:r>
              <a:rPr lang="en-US" sz="2000" dirty="0">
                <a:solidFill>
                  <a:srgbClr val="000000"/>
                </a:solidFill>
              </a:rPr>
              <a:t>Search for differences by population.</a:t>
            </a:r>
          </a:p>
          <a:p>
            <a:r>
              <a:rPr lang="en-US" sz="2000" dirty="0">
                <a:solidFill>
                  <a:srgbClr val="000000"/>
                </a:solidFill>
              </a:rPr>
              <a:t>Report and interpret results.</a:t>
            </a:r>
          </a:p>
        </p:txBody>
      </p:sp>
    </p:spTree>
    <p:extLst>
      <p:ext uri="{BB962C8B-B14F-4D97-AF65-F5344CB8AC3E}">
        <p14:creationId xmlns:p14="http://schemas.microsoft.com/office/powerpoint/2010/main" val="3321084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4400" dirty="0" smtClean="0">
                <a:solidFill>
                  <a:srgbClr val="000000"/>
                </a:solidFill>
              </a:rPr>
              <a:t>Future Guidance</a:t>
            </a:r>
            <a:endParaRPr lang="en-US" altLang="en-US" sz="4400" dirty="0">
              <a:solidFill>
                <a:srgbClr val="000000"/>
              </a:solidFill>
            </a:endParaRPr>
          </a:p>
        </p:txBody>
      </p:sp>
      <p:sp>
        <p:nvSpPr>
          <p:cNvPr id="3" name="Content Placeholder 2"/>
          <p:cNvSpPr>
            <a:spLocks noGrp="1"/>
          </p:cNvSpPr>
          <p:nvPr>
            <p:ph idx="1"/>
          </p:nvPr>
        </p:nvSpPr>
        <p:spPr>
          <a:xfrm>
            <a:off x="838200" y="2133601"/>
            <a:ext cx="7543800" cy="3931920"/>
          </a:xfrm>
        </p:spPr>
        <p:txBody>
          <a:bodyPr>
            <a:normAutofit/>
          </a:bodyPr>
          <a:lstStyle/>
          <a:p>
            <a:r>
              <a:rPr lang="en-US" sz="2000" dirty="0" smtClean="0">
                <a:solidFill>
                  <a:srgbClr val="000000"/>
                </a:solidFill>
              </a:rPr>
              <a:t>Concurrent Evaluation of Costs and Effectiveness.</a:t>
            </a:r>
            <a:endParaRPr lang="en-US" sz="2000" dirty="0">
              <a:solidFill>
                <a:srgbClr val="000000"/>
              </a:solidFill>
            </a:endParaRPr>
          </a:p>
          <a:p>
            <a:r>
              <a:rPr lang="en-US" sz="2000" dirty="0">
                <a:solidFill>
                  <a:srgbClr val="000000"/>
                </a:solidFill>
              </a:rPr>
              <a:t>Common </a:t>
            </a:r>
            <a:r>
              <a:rPr lang="en-US" sz="2000" dirty="0" smtClean="0">
                <a:solidFill>
                  <a:srgbClr val="000000"/>
                </a:solidFill>
              </a:rPr>
              <a:t>Goals, Measures, and Populations.</a:t>
            </a:r>
            <a:endParaRPr lang="en-US" sz="2000" dirty="0">
              <a:solidFill>
                <a:srgbClr val="000000"/>
              </a:solidFill>
            </a:endParaRPr>
          </a:p>
          <a:p>
            <a:r>
              <a:rPr lang="en-US" sz="2000" dirty="0">
                <a:solidFill>
                  <a:srgbClr val="000000"/>
                </a:solidFill>
              </a:rPr>
              <a:t>Multiple Sites for Analysis.</a:t>
            </a:r>
          </a:p>
        </p:txBody>
      </p:sp>
      <p:pic>
        <p:nvPicPr>
          <p:cNvPr id="4" name="Picture 3"/>
          <p:cNvPicPr>
            <a:picLocks noChangeAspect="1"/>
          </p:cNvPicPr>
          <p:nvPr/>
        </p:nvPicPr>
        <p:blipFill>
          <a:blip r:embed="rId2"/>
          <a:stretch>
            <a:fillRect/>
          </a:stretch>
        </p:blipFill>
        <p:spPr>
          <a:xfrm>
            <a:off x="4724399" y="3505200"/>
            <a:ext cx="3711729" cy="2743200"/>
          </a:xfrm>
          <a:prstGeom prst="rect">
            <a:avLst/>
          </a:prstGeom>
        </p:spPr>
      </p:pic>
    </p:spTree>
    <p:extLst>
      <p:ext uri="{BB962C8B-B14F-4D97-AF65-F5344CB8AC3E}">
        <p14:creationId xmlns:p14="http://schemas.microsoft.com/office/powerpoint/2010/main" val="35816691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ustom 7">
      <a:dk1>
        <a:srgbClr val="000000"/>
      </a:dk1>
      <a:lt1>
        <a:srgbClr val="FFFFFF"/>
      </a:lt1>
      <a:dk2>
        <a:srgbClr val="000000"/>
      </a:dk2>
      <a:lt2>
        <a:srgbClr val="2008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1977</TotalTime>
  <Words>1383</Words>
  <Application>Microsoft Macintosh PowerPoint</Application>
  <PresentationFormat>On-screen Show (4:3)</PresentationFormat>
  <Paragraphs>205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Brush Script MT</vt:lpstr>
      <vt:lpstr>Calibri</vt:lpstr>
      <vt:lpstr>Calisto MT</vt:lpstr>
      <vt:lpstr>Cambria</vt:lpstr>
      <vt:lpstr>Courier New</vt:lpstr>
      <vt:lpstr>Times New Roman</vt:lpstr>
      <vt:lpstr>Wingdings</vt:lpstr>
      <vt:lpstr>Capital</vt:lpstr>
      <vt:lpstr>What We Have Learned for Future Guidance January 2017, Washington DC</vt:lpstr>
      <vt:lpstr>CE/BC Always Learning</vt:lpstr>
      <vt:lpstr>Lessons from WWC Project</vt:lpstr>
      <vt:lpstr>What Works Clearinghouse</vt:lpstr>
      <vt:lpstr>Purpose of Project</vt:lpstr>
      <vt:lpstr>Cost-Effectiveness</vt:lpstr>
      <vt:lpstr>Role of Costs</vt:lpstr>
      <vt:lpstr>Combining Costs and Effectiveness</vt:lpstr>
      <vt:lpstr>Future Guidance</vt:lpstr>
      <vt:lpstr>Guidance Recommendations</vt:lpstr>
      <vt:lpstr>Guidance (cont)</vt:lpstr>
      <vt:lpstr>I- Concurrent Evaluation of Costs and Effectiveness</vt:lpstr>
      <vt:lpstr>Simultaneous Data Collection for Costs and Effects</vt:lpstr>
      <vt:lpstr>Advantages of Simultaneous Data Collection</vt:lpstr>
      <vt:lpstr>When Resources are Reallocated</vt:lpstr>
      <vt:lpstr>Example of Observing Resource Reallocation</vt:lpstr>
      <vt:lpstr>II-Common Set of Outcome and Cost Measures for Similar Populations</vt:lpstr>
      <vt:lpstr>Early Literacy—Comparing Alternatives</vt:lpstr>
      <vt:lpstr>Dropout Prevention</vt:lpstr>
      <vt:lpstr>Output Measures for Dropout Reduction</vt:lpstr>
      <vt:lpstr>III-Multi-site Results</vt:lpstr>
      <vt:lpstr>Job Start</vt:lpstr>
      <vt:lpstr>Job Start Results</vt:lpstr>
      <vt:lpstr>Difference in proportions completing high school by site, JOBSTART. </vt:lpstr>
      <vt:lpstr>Meaning of Average Effect</vt:lpstr>
      <vt:lpstr>New Chance</vt:lpstr>
      <vt:lpstr>New Chance Results</vt:lpstr>
      <vt:lpstr>Difference in proportions completing high school by site, New Chance.  </vt:lpstr>
      <vt:lpstr>Takeaways</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Have Learned for Future Guidance</dc:title>
  <dc:creator>CIS</dc:creator>
  <cp:lastModifiedBy>Meridith Friedman</cp:lastModifiedBy>
  <cp:revision>31</cp:revision>
  <dcterms:created xsi:type="dcterms:W3CDTF">2016-06-15T17:13:26Z</dcterms:created>
  <dcterms:modified xsi:type="dcterms:W3CDTF">2017-01-08T14:26:21Z</dcterms:modified>
</cp:coreProperties>
</file>