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71" r:id="rId11"/>
    <p:sldId id="264" r:id="rId12"/>
    <p:sldId id="274" r:id="rId13"/>
    <p:sldId id="272" r:id="rId14"/>
    <p:sldId id="273" r:id="rId15"/>
    <p:sldId id="265" r:id="rId16"/>
    <p:sldId id="276" r:id="rId17"/>
    <p:sldId id="284" r:id="rId18"/>
    <p:sldId id="285" r:id="rId19"/>
    <p:sldId id="266" r:id="rId20"/>
    <p:sldId id="298" r:id="rId21"/>
    <p:sldId id="286" r:id="rId22"/>
    <p:sldId id="287" r:id="rId23"/>
    <p:sldId id="275" r:id="rId24"/>
    <p:sldId id="277" r:id="rId25"/>
    <p:sldId id="279" r:id="rId26"/>
    <p:sldId id="302" r:id="rId27"/>
    <p:sldId id="303" r:id="rId28"/>
    <p:sldId id="304" r:id="rId29"/>
    <p:sldId id="305" r:id="rId30"/>
    <p:sldId id="283" r:id="rId31"/>
    <p:sldId id="300" r:id="rId32"/>
    <p:sldId id="289" r:id="rId33"/>
    <p:sldId id="290" r:id="rId34"/>
    <p:sldId id="288" r:id="rId35"/>
    <p:sldId id="291" r:id="rId36"/>
    <p:sldId id="292" r:id="rId37"/>
    <p:sldId id="293" r:id="rId38"/>
    <p:sldId id="294" r:id="rId39"/>
    <p:sldId id="297" r:id="rId40"/>
    <p:sldId id="301" r:id="rId41"/>
    <p:sldId id="295" r:id="rId42"/>
    <p:sldId id="296" r:id="rId43"/>
    <p:sldId id="299" r:id="rId44"/>
    <p:sldId id="268" r:id="rId45"/>
    <p:sldId id="270" r:id="rId46"/>
  </p:sldIdLst>
  <p:sldSz cx="9144000" cy="6858000" type="screen4x3"/>
  <p:notesSz cx="7315200" cy="9601200"/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4640" autoAdjust="0"/>
  </p:normalViewPr>
  <p:slideViewPr>
    <p:cSldViewPr>
      <p:cViewPr>
        <p:scale>
          <a:sx n="98" d="100"/>
          <a:sy n="98" d="100"/>
        </p:scale>
        <p:origin x="1808" y="-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ma\Dropbox\Projects\Pr.Levin\ASAP\ASAP-BCA-SUMMARY%20TABLES%20FOR%20CUN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ma\Dropbox\Projects\Pr.Levin\ASAP\ASAP-BCA-SUMMARY%20TABLES%20FOR%20CUN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ws_ncspe\Dropbox\Projects\Pr.Levin\ASAP\age%20earnings%20profi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ma\Dropbox\Projects\Pr.Levin\ASAP\ASAP-BCA-SUMMARY%20TABLES%20FOR%20CUN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9369369369369"/>
          <c:y val="0.0277777777777778"/>
          <c:w val="0.62012012012012"/>
          <c:h val="0.898148148148148"/>
        </c:manualLayout>
      </c:layout>
      <c:pie3DChart>
        <c:varyColors val="1"/>
        <c:ser>
          <c:idx val="0"/>
          <c:order val="0"/>
          <c:tx>
            <c:strRef>
              <c:f>'TA5 breakdown by gov level'!$B$45:$B$46</c:f>
              <c:strCache>
                <c:ptCount val="1"/>
                <c:pt idx="0">
                  <c:v>Distribution of fiscal benefits</c:v>
                </c:pt>
              </c:strCache>
            </c:strRef>
          </c:tx>
          <c:explosion val="25"/>
          <c:cat>
            <c:strRef>
              <c:f>'TA5 breakdown by gov level'!$A$48:$A$52</c:f>
              <c:strCache>
                <c:ptCount val="5"/>
                <c:pt idx="0">
                  <c:v>Tax Revenues from income (a)</c:v>
                </c:pt>
                <c:pt idx="1">
                  <c:v>Property and Sales taxes </c:v>
                </c:pt>
                <c:pt idx="2">
                  <c:v>Savings-Health expenditures-Public</c:v>
                </c:pt>
                <c:pt idx="3">
                  <c:v>Savings-Welfare and public assistance</c:v>
                </c:pt>
                <c:pt idx="4">
                  <c:v>Savings-Criminal Justice</c:v>
                </c:pt>
              </c:strCache>
            </c:strRef>
          </c:cat>
          <c:val>
            <c:numRef>
              <c:f>'TA5 breakdown by gov level'!$B$48:$B$52</c:f>
              <c:numCache>
                <c:formatCode>0%</c:formatCode>
                <c:ptCount val="5"/>
                <c:pt idx="0">
                  <c:v>0.708306976653659</c:v>
                </c:pt>
                <c:pt idx="1">
                  <c:v>0.0965043743978513</c:v>
                </c:pt>
                <c:pt idx="2">
                  <c:v>0.0244557548390864</c:v>
                </c:pt>
                <c:pt idx="3">
                  <c:v>0.0289809939955429</c:v>
                </c:pt>
                <c:pt idx="4">
                  <c:v>0.141751900113861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00905582748102433"/>
          <c:y val="0.0568529454651502"/>
          <c:w val="0.395423376132038"/>
          <c:h val="0.85840077282006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"/>
          <c:y val="0.0293689851268591"/>
          <c:w val="1.0"/>
          <c:h val="0.942375682769384"/>
        </c:manualLayout>
      </c:layout>
      <c:pie3DChart>
        <c:varyColors val="1"/>
        <c:ser>
          <c:idx val="0"/>
          <c:order val="0"/>
          <c:tx>
            <c:strRef>
              <c:f>'TA5 breakdown by gov level'!$B$45:$B$46</c:f>
              <c:strCache>
                <c:ptCount val="1"/>
                <c:pt idx="0">
                  <c:v>Distribution of fiscal benefits</c:v>
                </c:pt>
              </c:strCache>
            </c:strRef>
          </c:tx>
          <c:explosion val="25"/>
          <c:dPt>
            <c:idx val="0"/>
            <c:bubble3D val="0"/>
            <c:explosion val="17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'TA5 breakdown by gov level'!$A$48:$A$52</c:f>
              <c:strCache>
                <c:ptCount val="5"/>
                <c:pt idx="0">
                  <c:v>Tax Revenues from income (a)</c:v>
                </c:pt>
                <c:pt idx="1">
                  <c:v>Property and Sales taxes </c:v>
                </c:pt>
                <c:pt idx="2">
                  <c:v>Savings-Health expenditures-Public</c:v>
                </c:pt>
                <c:pt idx="3">
                  <c:v>Savings-Welfare and public assistance</c:v>
                </c:pt>
                <c:pt idx="4">
                  <c:v>Savings-Criminal Justice</c:v>
                </c:pt>
              </c:strCache>
            </c:strRef>
          </c:cat>
          <c:val>
            <c:numRef>
              <c:f>'TA5 breakdown by gov level'!$B$48:$B$52</c:f>
              <c:numCache>
                <c:formatCode>0%</c:formatCode>
                <c:ptCount val="5"/>
                <c:pt idx="0">
                  <c:v>0.708306976653659</c:v>
                </c:pt>
                <c:pt idx="1">
                  <c:v>0.0965043743978513</c:v>
                </c:pt>
                <c:pt idx="2">
                  <c:v>0.0244557548390864</c:v>
                </c:pt>
                <c:pt idx="3">
                  <c:v>0.0289809939955429</c:v>
                </c:pt>
                <c:pt idx="4">
                  <c:v>0.141751900113861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'taxsim produc=1.5%'!$D$3</c:f>
              <c:strCache>
                <c:ptCount val="1"/>
                <c:pt idx="0">
                  <c:v> AA </c:v>
                </c:pt>
              </c:strCache>
            </c:strRef>
          </c:tx>
          <c:marker>
            <c:symbol val="none"/>
          </c:marker>
          <c:cat>
            <c:numRef>
              <c:f>'PV-all in $ 2010'!$A$4:$A$46</c:f>
              <c:numCache>
                <c:formatCode>General</c:formatCode>
                <c:ptCount val="43"/>
                <c:pt idx="0">
                  <c:v>23.0</c:v>
                </c:pt>
                <c:pt idx="1">
                  <c:v>24.0</c:v>
                </c:pt>
                <c:pt idx="2">
                  <c:v>25.0</c:v>
                </c:pt>
                <c:pt idx="3">
                  <c:v>26.0</c:v>
                </c:pt>
                <c:pt idx="4">
                  <c:v>27.0</c:v>
                </c:pt>
                <c:pt idx="5">
                  <c:v>28.0</c:v>
                </c:pt>
                <c:pt idx="6">
                  <c:v>29.0</c:v>
                </c:pt>
                <c:pt idx="7">
                  <c:v>30.0</c:v>
                </c:pt>
                <c:pt idx="8">
                  <c:v>31.0</c:v>
                </c:pt>
                <c:pt idx="9">
                  <c:v>32.0</c:v>
                </c:pt>
                <c:pt idx="10">
                  <c:v>33.0</c:v>
                </c:pt>
                <c:pt idx="11">
                  <c:v>34.0</c:v>
                </c:pt>
                <c:pt idx="12">
                  <c:v>35.0</c:v>
                </c:pt>
                <c:pt idx="13">
                  <c:v>36.0</c:v>
                </c:pt>
                <c:pt idx="14">
                  <c:v>37.0</c:v>
                </c:pt>
                <c:pt idx="15">
                  <c:v>38.0</c:v>
                </c:pt>
                <c:pt idx="16">
                  <c:v>39.0</c:v>
                </c:pt>
                <c:pt idx="17">
                  <c:v>40.0</c:v>
                </c:pt>
                <c:pt idx="18">
                  <c:v>41.0</c:v>
                </c:pt>
                <c:pt idx="19">
                  <c:v>42.0</c:v>
                </c:pt>
                <c:pt idx="20">
                  <c:v>43.0</c:v>
                </c:pt>
                <c:pt idx="21">
                  <c:v>44.0</c:v>
                </c:pt>
                <c:pt idx="22">
                  <c:v>45.0</c:v>
                </c:pt>
                <c:pt idx="23">
                  <c:v>46.0</c:v>
                </c:pt>
                <c:pt idx="24">
                  <c:v>47.0</c:v>
                </c:pt>
                <c:pt idx="25">
                  <c:v>48.0</c:v>
                </c:pt>
                <c:pt idx="26">
                  <c:v>49.0</c:v>
                </c:pt>
                <c:pt idx="27">
                  <c:v>50.0</c:v>
                </c:pt>
                <c:pt idx="28">
                  <c:v>51.0</c:v>
                </c:pt>
                <c:pt idx="29">
                  <c:v>52.0</c:v>
                </c:pt>
                <c:pt idx="30">
                  <c:v>53.0</c:v>
                </c:pt>
                <c:pt idx="31">
                  <c:v>54.0</c:v>
                </c:pt>
                <c:pt idx="32">
                  <c:v>55.0</c:v>
                </c:pt>
                <c:pt idx="33">
                  <c:v>56.0</c:v>
                </c:pt>
                <c:pt idx="34">
                  <c:v>57.0</c:v>
                </c:pt>
                <c:pt idx="35">
                  <c:v>58.0</c:v>
                </c:pt>
                <c:pt idx="36">
                  <c:v>59.0</c:v>
                </c:pt>
                <c:pt idx="37">
                  <c:v>60.0</c:v>
                </c:pt>
                <c:pt idx="38">
                  <c:v>61.0</c:v>
                </c:pt>
                <c:pt idx="39">
                  <c:v>62.0</c:v>
                </c:pt>
                <c:pt idx="40">
                  <c:v>63.0</c:v>
                </c:pt>
                <c:pt idx="41">
                  <c:v>64.0</c:v>
                </c:pt>
                <c:pt idx="42">
                  <c:v>65.0</c:v>
                </c:pt>
              </c:numCache>
            </c:numRef>
          </c:cat>
          <c:val>
            <c:numRef>
              <c:f>'taxsim produc=1.5%'!$D$4:$D$46</c:f>
              <c:numCache>
                <c:formatCode>_("$"* #,##0_);_("$"* \(#,##0\);_("$"* "-"??_);_(@_)</c:formatCode>
                <c:ptCount val="43"/>
                <c:pt idx="0">
                  <c:v>13070.64</c:v>
                </c:pt>
                <c:pt idx="1">
                  <c:v>19721.5</c:v>
                </c:pt>
                <c:pt idx="2">
                  <c:v>25885.84</c:v>
                </c:pt>
                <c:pt idx="3">
                  <c:v>26344.35</c:v>
                </c:pt>
                <c:pt idx="4">
                  <c:v>30980.53</c:v>
                </c:pt>
                <c:pt idx="5">
                  <c:v>30738.48000000001</c:v>
                </c:pt>
                <c:pt idx="6">
                  <c:v>31728.43</c:v>
                </c:pt>
                <c:pt idx="7">
                  <c:v>34204.12</c:v>
                </c:pt>
                <c:pt idx="8">
                  <c:v>38575.2</c:v>
                </c:pt>
                <c:pt idx="9">
                  <c:v>37214.54</c:v>
                </c:pt>
                <c:pt idx="10">
                  <c:v>33948.05</c:v>
                </c:pt>
                <c:pt idx="11">
                  <c:v>39138.79</c:v>
                </c:pt>
                <c:pt idx="12">
                  <c:v>41875.04</c:v>
                </c:pt>
                <c:pt idx="13">
                  <c:v>40079.6</c:v>
                </c:pt>
                <c:pt idx="14">
                  <c:v>44285.45000000001</c:v>
                </c:pt>
                <c:pt idx="15">
                  <c:v>46401.79</c:v>
                </c:pt>
                <c:pt idx="16">
                  <c:v>44148.67</c:v>
                </c:pt>
                <c:pt idx="17">
                  <c:v>50182.37</c:v>
                </c:pt>
                <c:pt idx="18">
                  <c:v>53412.0</c:v>
                </c:pt>
                <c:pt idx="19">
                  <c:v>57022.63</c:v>
                </c:pt>
                <c:pt idx="20">
                  <c:v>50872.21</c:v>
                </c:pt>
                <c:pt idx="21">
                  <c:v>57542.9</c:v>
                </c:pt>
                <c:pt idx="22">
                  <c:v>55717.11</c:v>
                </c:pt>
                <c:pt idx="23">
                  <c:v>52653.62</c:v>
                </c:pt>
                <c:pt idx="24">
                  <c:v>57234.53</c:v>
                </c:pt>
                <c:pt idx="25">
                  <c:v>55336.08</c:v>
                </c:pt>
                <c:pt idx="26">
                  <c:v>59884.73</c:v>
                </c:pt>
                <c:pt idx="27">
                  <c:v>53798.02</c:v>
                </c:pt>
                <c:pt idx="28">
                  <c:v>57433.63</c:v>
                </c:pt>
                <c:pt idx="29">
                  <c:v>55413.72</c:v>
                </c:pt>
                <c:pt idx="30">
                  <c:v>60597.17</c:v>
                </c:pt>
                <c:pt idx="31">
                  <c:v>60031.67</c:v>
                </c:pt>
                <c:pt idx="32">
                  <c:v>54799.05</c:v>
                </c:pt>
                <c:pt idx="33">
                  <c:v>49506.1</c:v>
                </c:pt>
                <c:pt idx="34">
                  <c:v>64383.69</c:v>
                </c:pt>
                <c:pt idx="35">
                  <c:v>65666.05</c:v>
                </c:pt>
                <c:pt idx="36">
                  <c:v>57051.98</c:v>
                </c:pt>
                <c:pt idx="37">
                  <c:v>61441.68</c:v>
                </c:pt>
                <c:pt idx="38">
                  <c:v>54485.86</c:v>
                </c:pt>
                <c:pt idx="39">
                  <c:v>64598.11</c:v>
                </c:pt>
                <c:pt idx="40">
                  <c:v>48960.14</c:v>
                </c:pt>
                <c:pt idx="41">
                  <c:v>41931.88000000001</c:v>
                </c:pt>
                <c:pt idx="42">
                  <c:v>29736.35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'taxsim produc=1.5%'!$B$3</c:f>
              <c:strCache>
                <c:ptCount val="1"/>
                <c:pt idx="0">
                  <c:v> HS </c:v>
                </c:pt>
              </c:strCache>
            </c:strRef>
          </c:tx>
          <c:marker>
            <c:symbol val="none"/>
          </c:marker>
          <c:cat>
            <c:numRef>
              <c:f>'PV-all in $ 2010'!$A$4:$A$46</c:f>
              <c:numCache>
                <c:formatCode>General</c:formatCode>
                <c:ptCount val="43"/>
                <c:pt idx="0">
                  <c:v>23.0</c:v>
                </c:pt>
                <c:pt idx="1">
                  <c:v>24.0</c:v>
                </c:pt>
                <c:pt idx="2">
                  <c:v>25.0</c:v>
                </c:pt>
                <c:pt idx="3">
                  <c:v>26.0</c:v>
                </c:pt>
                <c:pt idx="4">
                  <c:v>27.0</c:v>
                </c:pt>
                <c:pt idx="5">
                  <c:v>28.0</c:v>
                </c:pt>
                <c:pt idx="6">
                  <c:v>29.0</c:v>
                </c:pt>
                <c:pt idx="7">
                  <c:v>30.0</c:v>
                </c:pt>
                <c:pt idx="8">
                  <c:v>31.0</c:v>
                </c:pt>
                <c:pt idx="9">
                  <c:v>32.0</c:v>
                </c:pt>
                <c:pt idx="10">
                  <c:v>33.0</c:v>
                </c:pt>
                <c:pt idx="11">
                  <c:v>34.0</c:v>
                </c:pt>
                <c:pt idx="12">
                  <c:v>35.0</c:v>
                </c:pt>
                <c:pt idx="13">
                  <c:v>36.0</c:v>
                </c:pt>
                <c:pt idx="14">
                  <c:v>37.0</c:v>
                </c:pt>
                <c:pt idx="15">
                  <c:v>38.0</c:v>
                </c:pt>
                <c:pt idx="16">
                  <c:v>39.0</c:v>
                </c:pt>
                <c:pt idx="17">
                  <c:v>40.0</c:v>
                </c:pt>
                <c:pt idx="18">
                  <c:v>41.0</c:v>
                </c:pt>
                <c:pt idx="19">
                  <c:v>42.0</c:v>
                </c:pt>
                <c:pt idx="20">
                  <c:v>43.0</c:v>
                </c:pt>
                <c:pt idx="21">
                  <c:v>44.0</c:v>
                </c:pt>
                <c:pt idx="22">
                  <c:v>45.0</c:v>
                </c:pt>
                <c:pt idx="23">
                  <c:v>46.0</c:v>
                </c:pt>
                <c:pt idx="24">
                  <c:v>47.0</c:v>
                </c:pt>
                <c:pt idx="25">
                  <c:v>48.0</c:v>
                </c:pt>
                <c:pt idx="26">
                  <c:v>49.0</c:v>
                </c:pt>
                <c:pt idx="27">
                  <c:v>50.0</c:v>
                </c:pt>
                <c:pt idx="28">
                  <c:v>51.0</c:v>
                </c:pt>
                <c:pt idx="29">
                  <c:v>52.0</c:v>
                </c:pt>
                <c:pt idx="30">
                  <c:v>53.0</c:v>
                </c:pt>
                <c:pt idx="31">
                  <c:v>54.0</c:v>
                </c:pt>
                <c:pt idx="32">
                  <c:v>55.0</c:v>
                </c:pt>
                <c:pt idx="33">
                  <c:v>56.0</c:v>
                </c:pt>
                <c:pt idx="34">
                  <c:v>57.0</c:v>
                </c:pt>
                <c:pt idx="35">
                  <c:v>58.0</c:v>
                </c:pt>
                <c:pt idx="36">
                  <c:v>59.0</c:v>
                </c:pt>
                <c:pt idx="37">
                  <c:v>60.0</c:v>
                </c:pt>
                <c:pt idx="38">
                  <c:v>61.0</c:v>
                </c:pt>
                <c:pt idx="39">
                  <c:v>62.0</c:v>
                </c:pt>
                <c:pt idx="40">
                  <c:v>63.0</c:v>
                </c:pt>
                <c:pt idx="41">
                  <c:v>64.0</c:v>
                </c:pt>
                <c:pt idx="42">
                  <c:v>65.0</c:v>
                </c:pt>
              </c:numCache>
            </c:numRef>
          </c:cat>
          <c:val>
            <c:numRef>
              <c:f>'taxsim produc=1.5%'!$B$4:$B$46</c:f>
              <c:numCache>
                <c:formatCode>_("$"* #,##0_);_("$"* \(#,##0\);_("$"* "-"??_);_(@_)</c:formatCode>
                <c:ptCount val="43"/>
                <c:pt idx="0">
                  <c:v>12439.54</c:v>
                </c:pt>
                <c:pt idx="1">
                  <c:v>13077.36</c:v>
                </c:pt>
                <c:pt idx="2">
                  <c:v>16898.16999999999</c:v>
                </c:pt>
                <c:pt idx="3">
                  <c:v>19177.66</c:v>
                </c:pt>
                <c:pt idx="4">
                  <c:v>18814.78000000001</c:v>
                </c:pt>
                <c:pt idx="5">
                  <c:v>21078.9</c:v>
                </c:pt>
                <c:pt idx="6">
                  <c:v>20089.43</c:v>
                </c:pt>
                <c:pt idx="7">
                  <c:v>21722.51</c:v>
                </c:pt>
                <c:pt idx="8">
                  <c:v>24129.05</c:v>
                </c:pt>
                <c:pt idx="9">
                  <c:v>22939.43</c:v>
                </c:pt>
                <c:pt idx="10">
                  <c:v>26046.17</c:v>
                </c:pt>
                <c:pt idx="11">
                  <c:v>27107.57</c:v>
                </c:pt>
                <c:pt idx="12">
                  <c:v>29135.43</c:v>
                </c:pt>
                <c:pt idx="13">
                  <c:v>26538.37</c:v>
                </c:pt>
                <c:pt idx="14">
                  <c:v>32800.93</c:v>
                </c:pt>
                <c:pt idx="15">
                  <c:v>32615.64999999999</c:v>
                </c:pt>
                <c:pt idx="16">
                  <c:v>28428.07</c:v>
                </c:pt>
                <c:pt idx="17">
                  <c:v>31336.45</c:v>
                </c:pt>
                <c:pt idx="18">
                  <c:v>33810.74</c:v>
                </c:pt>
                <c:pt idx="19">
                  <c:v>34590.77</c:v>
                </c:pt>
                <c:pt idx="20">
                  <c:v>35702.94</c:v>
                </c:pt>
                <c:pt idx="21">
                  <c:v>33125.06</c:v>
                </c:pt>
                <c:pt idx="22">
                  <c:v>35000.0</c:v>
                </c:pt>
                <c:pt idx="23">
                  <c:v>35212.99</c:v>
                </c:pt>
                <c:pt idx="24">
                  <c:v>34588.21</c:v>
                </c:pt>
                <c:pt idx="25">
                  <c:v>36994.58</c:v>
                </c:pt>
                <c:pt idx="26">
                  <c:v>35182.09</c:v>
                </c:pt>
                <c:pt idx="27">
                  <c:v>39997.95000000001</c:v>
                </c:pt>
                <c:pt idx="28">
                  <c:v>38303.05</c:v>
                </c:pt>
                <c:pt idx="29">
                  <c:v>41176.82</c:v>
                </c:pt>
                <c:pt idx="30">
                  <c:v>39157.63</c:v>
                </c:pt>
                <c:pt idx="31">
                  <c:v>39961.79</c:v>
                </c:pt>
                <c:pt idx="32">
                  <c:v>42403.17</c:v>
                </c:pt>
                <c:pt idx="33">
                  <c:v>39726.03</c:v>
                </c:pt>
                <c:pt idx="34">
                  <c:v>39854.9</c:v>
                </c:pt>
                <c:pt idx="35">
                  <c:v>39189.05</c:v>
                </c:pt>
                <c:pt idx="36">
                  <c:v>39155.31000000001</c:v>
                </c:pt>
                <c:pt idx="37">
                  <c:v>35929.88000000001</c:v>
                </c:pt>
                <c:pt idx="38">
                  <c:v>33736.93</c:v>
                </c:pt>
                <c:pt idx="39">
                  <c:v>38465.47</c:v>
                </c:pt>
                <c:pt idx="40">
                  <c:v>31451.22</c:v>
                </c:pt>
                <c:pt idx="41">
                  <c:v>25442.52</c:v>
                </c:pt>
                <c:pt idx="42">
                  <c:v>24408.4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3454976"/>
        <c:axId val="-1903451504"/>
      </c:lineChart>
      <c:catAx>
        <c:axId val="-190345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90345150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190345150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-190345497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400">
          <a:latin typeface="+mn-lt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'F4 mobility'!$B$2</c:f>
              <c:strCache>
                <c:ptCount val="1"/>
                <c:pt idx="0">
                  <c:v>NY State</c:v>
                </c:pt>
              </c:strCache>
            </c:strRef>
          </c:tx>
          <c:invertIfNegative val="0"/>
          <c:cat>
            <c:numRef>
              <c:f>'F4 mobility'!$A$3:$A$11</c:f>
              <c:numCache>
                <c:formatCode>General</c:formatCode>
                <c:ptCount val="9"/>
                <c:pt idx="0">
                  <c:v>1981.0</c:v>
                </c:pt>
                <c:pt idx="1">
                  <c:v>1984.0</c:v>
                </c:pt>
                <c:pt idx="2">
                  <c:v>1990.0</c:v>
                </c:pt>
                <c:pt idx="3">
                  <c:v>1993.0</c:v>
                </c:pt>
                <c:pt idx="4">
                  <c:v>1996.0</c:v>
                </c:pt>
                <c:pt idx="5">
                  <c:v>1999.0</c:v>
                </c:pt>
                <c:pt idx="6">
                  <c:v>2002.0</c:v>
                </c:pt>
                <c:pt idx="7">
                  <c:v>2005.0</c:v>
                </c:pt>
                <c:pt idx="8">
                  <c:v>2008.0</c:v>
                </c:pt>
              </c:numCache>
            </c:numRef>
          </c:cat>
          <c:val>
            <c:numRef>
              <c:f>'F4 mobility'!$B$3:$B$11</c:f>
              <c:numCache>
                <c:formatCode>General</c:formatCode>
                <c:ptCount val="9"/>
                <c:pt idx="0">
                  <c:v>13.8</c:v>
                </c:pt>
                <c:pt idx="1">
                  <c:v>11.6</c:v>
                </c:pt>
                <c:pt idx="2">
                  <c:v>8.3</c:v>
                </c:pt>
                <c:pt idx="3">
                  <c:v>11.8</c:v>
                </c:pt>
                <c:pt idx="4">
                  <c:v>10.3</c:v>
                </c:pt>
                <c:pt idx="5">
                  <c:v>8.8</c:v>
                </c:pt>
                <c:pt idx="6">
                  <c:v>5.099999999999994</c:v>
                </c:pt>
                <c:pt idx="7">
                  <c:v>5.099999999999994</c:v>
                </c:pt>
                <c:pt idx="8">
                  <c:v>3.099999999999994</c:v>
                </c:pt>
              </c:numCache>
            </c:numRef>
          </c:val>
        </c:ser>
        <c:ser>
          <c:idx val="1"/>
          <c:order val="1"/>
          <c:tx>
            <c:strRef>
              <c:f>'F4 mobility'!$C$2</c:f>
              <c:strCache>
                <c:ptCount val="1"/>
                <c:pt idx="0">
                  <c:v>NY City</c:v>
                </c:pt>
              </c:strCache>
            </c:strRef>
          </c:tx>
          <c:invertIfNegative val="0"/>
          <c:cat>
            <c:numRef>
              <c:f>'F4 mobility'!$A$3:$A$11</c:f>
              <c:numCache>
                <c:formatCode>General</c:formatCode>
                <c:ptCount val="9"/>
                <c:pt idx="0">
                  <c:v>1981.0</c:v>
                </c:pt>
                <c:pt idx="1">
                  <c:v>1984.0</c:v>
                </c:pt>
                <c:pt idx="2">
                  <c:v>1990.0</c:v>
                </c:pt>
                <c:pt idx="3">
                  <c:v>1993.0</c:v>
                </c:pt>
                <c:pt idx="4">
                  <c:v>1996.0</c:v>
                </c:pt>
                <c:pt idx="5">
                  <c:v>1999.0</c:v>
                </c:pt>
                <c:pt idx="6">
                  <c:v>2002.0</c:v>
                </c:pt>
                <c:pt idx="7">
                  <c:v>2005.0</c:v>
                </c:pt>
                <c:pt idx="8">
                  <c:v>2008.0</c:v>
                </c:pt>
              </c:numCache>
            </c:numRef>
          </c:cat>
          <c:val>
            <c:numRef>
              <c:f>'F4 mobility'!$C$3:$C$11</c:f>
              <c:numCache>
                <c:formatCode>General</c:formatCode>
                <c:ptCount val="9"/>
                <c:pt idx="0">
                  <c:v>74.9</c:v>
                </c:pt>
                <c:pt idx="1">
                  <c:v>75.7</c:v>
                </c:pt>
                <c:pt idx="2">
                  <c:v>73.8</c:v>
                </c:pt>
                <c:pt idx="3">
                  <c:v>69.4</c:v>
                </c:pt>
                <c:pt idx="4">
                  <c:v>59.9</c:v>
                </c:pt>
                <c:pt idx="5">
                  <c:v>79.4</c:v>
                </c:pt>
                <c:pt idx="6">
                  <c:v>86.4</c:v>
                </c:pt>
                <c:pt idx="7">
                  <c:v>89.7</c:v>
                </c:pt>
                <c:pt idx="8">
                  <c:v>93.7</c:v>
                </c:pt>
              </c:numCache>
            </c:numRef>
          </c:val>
        </c:ser>
        <c:ser>
          <c:idx val="2"/>
          <c:order val="2"/>
          <c:tx>
            <c:strRef>
              <c:f>'F4 mobility'!$D$2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'F4 mobility'!$A$3:$A$11</c:f>
              <c:numCache>
                <c:formatCode>General</c:formatCode>
                <c:ptCount val="9"/>
                <c:pt idx="0">
                  <c:v>1981.0</c:v>
                </c:pt>
                <c:pt idx="1">
                  <c:v>1984.0</c:v>
                </c:pt>
                <c:pt idx="2">
                  <c:v>1990.0</c:v>
                </c:pt>
                <c:pt idx="3">
                  <c:v>1993.0</c:v>
                </c:pt>
                <c:pt idx="4">
                  <c:v>1996.0</c:v>
                </c:pt>
                <c:pt idx="5">
                  <c:v>1999.0</c:v>
                </c:pt>
                <c:pt idx="6">
                  <c:v>2002.0</c:v>
                </c:pt>
                <c:pt idx="7">
                  <c:v>2005.0</c:v>
                </c:pt>
                <c:pt idx="8">
                  <c:v>2008.0</c:v>
                </c:pt>
              </c:numCache>
            </c:numRef>
          </c:cat>
          <c:val>
            <c:numRef>
              <c:f>'F4 mobility'!$D$3:$D$11</c:f>
              <c:numCache>
                <c:formatCode>General</c:formatCode>
                <c:ptCount val="9"/>
                <c:pt idx="0">
                  <c:v>88.7</c:v>
                </c:pt>
                <c:pt idx="1">
                  <c:v>87.3</c:v>
                </c:pt>
                <c:pt idx="2">
                  <c:v>82.1</c:v>
                </c:pt>
                <c:pt idx="3">
                  <c:v>81.2</c:v>
                </c:pt>
                <c:pt idx="4">
                  <c:v>70.2</c:v>
                </c:pt>
                <c:pt idx="5">
                  <c:v>88.2</c:v>
                </c:pt>
                <c:pt idx="6">
                  <c:v>91.5</c:v>
                </c:pt>
                <c:pt idx="7">
                  <c:v>94.8</c:v>
                </c:pt>
                <c:pt idx="8">
                  <c:v>96.8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30583824"/>
        <c:axId val="-1930580368"/>
      </c:barChart>
      <c:catAx>
        <c:axId val="-193058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930580368"/>
        <c:crosses val="autoZero"/>
        <c:auto val="1"/>
        <c:lblAlgn val="ctr"/>
        <c:lblOffset val="100"/>
        <c:noMultiLvlLbl val="0"/>
      </c:catAx>
      <c:valAx>
        <c:axId val="-1930580368"/>
        <c:scaling>
          <c:orientation val="minMax"/>
          <c:max val="100.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-1930583824"/>
        <c:crosses val="autoZero"/>
        <c:crossBetween val="between"/>
        <c:majorUnit val="20.0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defTabSz="966563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defTabSz="966563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1939442-E6EA-4CC4-902B-3DC202B81161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defTabSz="966563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defTabSz="966563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F60680CE-9153-410F-8B7F-09628251F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6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defTabSz="9649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defTabSz="9649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defTabSz="9649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defTabSz="9649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64935" fontAlgn="base">
              <a:spcBef>
                <a:spcPct val="0"/>
              </a:spcBef>
              <a:spcAft>
                <a:spcPct val="0"/>
              </a:spcAft>
            </a:pPr>
            <a:fld id="{32585E15-D1AF-47F3-AABC-A2E17DC32A33}" type="slidenum">
              <a:rPr lang="en-US"/>
              <a:pPr defTabSz="964935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6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680CE-9153-410F-8B7F-09628251F5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64CDCE7A-7835-471D-AE46-32FB5AFF729A}" type="datetimeFigureOut">
              <a:rPr lang="en-US" smtClean="0"/>
              <a:pPr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62F376DD-8799-457E-9E47-F10D3EB0B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7529F7DD-87A2-47B4-B702-B414F29C34C0}" type="datetimeFigureOut">
              <a:rPr lang="en-US" smtClean="0"/>
              <a:pPr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E016766F-0674-4447-AE08-790ED83E2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DABA7C8-622D-40AF-BFB3-D061E8EC7C89}" type="datetimeFigureOut">
              <a:rPr lang="en-US" smtClean="0"/>
              <a:pPr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13A2050-F960-474D-9C13-0F66B8F31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EF84F6D5-8299-4418-9C52-677EB8703E02}" type="datetimeFigureOut">
              <a:rPr lang="en-US" smtClean="0"/>
              <a:pPr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D2F21F75-F33F-4098-93AA-F99EBBFDF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1241FC3-9F78-43A7-893F-954AD3C314F5}" type="datetimeFigureOut">
              <a:rPr lang="en-US" smtClean="0"/>
              <a:pPr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C30D7191-2951-46FB-81A0-F54CF0BC5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D9B9562E-72F1-4345-A2CE-0976626AFC15}" type="datetimeFigureOut">
              <a:rPr lang="en-US" smtClean="0"/>
              <a:pPr/>
              <a:t>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37BD1E4-375D-4367-B162-D759A7A67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7CC289A-2F2F-4BA1-8231-75BCB07CA3FE}" type="datetimeFigureOut">
              <a:rPr lang="en-US" smtClean="0"/>
              <a:pPr/>
              <a:t>1/8/17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366418-0886-4613-8256-4C58EE8F6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FD41C21F-F592-430C-8195-4F1DA925985E}" type="datetimeFigureOut">
              <a:rPr lang="en-US" smtClean="0"/>
              <a:pPr/>
              <a:t>1/8/17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9E23EEFF-1742-461E-AE1F-271295DD6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E1E7C28-DD5C-4321-9EA0-44EE14729FAD}" type="datetimeFigureOut">
              <a:rPr lang="en-US" smtClean="0"/>
              <a:pPr/>
              <a:t>1/8/17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E28AE23-435F-4BD5-BFF8-56A2D5D87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7AFC33D-45C7-465C-8053-2661641154B2}" type="datetimeFigureOut">
              <a:rPr lang="en-US" smtClean="0"/>
              <a:pPr/>
              <a:t>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BD06CC4-5298-4BD0-93AC-F791DD3969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08A421A-4A21-4504-9797-2B75B635DDD9}" type="datetimeFigureOut">
              <a:rPr lang="en-US" smtClean="0"/>
              <a:pPr/>
              <a:t>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0EA5D3E5-F5E3-4EB2-ABD3-B14D1B6F8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2C241319-3B2E-4F4E-99B6-A2A8C15F273E}" type="datetimeFigureOut">
              <a:rPr lang="en-US" smtClean="0"/>
              <a:pPr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061A-DA69-46C8-9AB7-8E37C4005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3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4" Type="http://schemas.openxmlformats.org/officeDocument/2006/relationships/slide" Target="slide38.xml"/><Relationship Id="rId5" Type="http://schemas.openxmlformats.org/officeDocument/2006/relationships/slide" Target="slide39.xml"/><Relationship Id="rId1" Type="http://schemas.openxmlformats.org/officeDocument/2006/relationships/slideLayout" Target="../slideLayouts/slideLayout4.xml"/><Relationship Id="rId2" Type="http://schemas.openxmlformats.org/officeDocument/2006/relationships/slide" Target="slide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0.xml"/><Relationship Id="rId3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cse.org/" TargetMode="External"/><Relationship Id="rId4" Type="http://schemas.openxmlformats.org/officeDocument/2006/relationships/hyperlink" Target="mailto:hl361@columbia.edu" TargetMode="External"/><Relationship Id="rId5" Type="http://schemas.openxmlformats.org/officeDocument/2006/relationships/hyperlink" Target="mailto:egarcia@epi" TargetMode="Externa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0" y="1219200"/>
            <a:ext cx="9144000" cy="1470025"/>
          </a:xfrm>
        </p:spPr>
        <p:txBody>
          <a:bodyPr lIns="91435" tIns="45718" rIns="91435" bIns="45718">
            <a:normAutofit fontScale="90000"/>
          </a:bodyPr>
          <a:lstStyle/>
          <a:p>
            <a:pPr algn="ctr"/>
            <a:r>
              <a:rPr lang="en-US" sz="3200" b="1" dirty="0"/>
              <a:t>COST-EFFECTIVENESS AND </a:t>
            </a:r>
            <a:br>
              <a:rPr lang="en-US" sz="3200" b="1" dirty="0"/>
            </a:br>
            <a:r>
              <a:rPr lang="en-US" sz="3200" b="1" dirty="0"/>
              <a:t>BENEFIT-COST </a:t>
            </a:r>
            <a:r>
              <a:rPr lang="en-US" sz="3200" b="1" dirty="0" smtClean="0"/>
              <a:t>ANALYSES OF </a:t>
            </a:r>
            <a:r>
              <a:rPr lang="en-US" sz="3200" b="1" dirty="0"/>
              <a:t>ACCELERATED STUDY IN ASSOCIATE PROGRAMS (ASAP)</a:t>
            </a:r>
            <a:br>
              <a:rPr lang="en-US" sz="3200" b="1" dirty="0"/>
            </a:br>
            <a:r>
              <a:rPr lang="en-US" sz="3200" b="1" dirty="0"/>
              <a:t>OF THE CITY UNIVERSITY </a:t>
            </a:r>
            <a:r>
              <a:rPr lang="en-US" sz="3200" b="1" dirty="0" smtClean="0"/>
              <a:t>OF NEW </a:t>
            </a:r>
            <a:r>
              <a:rPr lang="en-US" sz="3200" b="1" dirty="0"/>
              <a:t>YORK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678" y="3429000"/>
            <a:ext cx="9113322" cy="2667000"/>
          </a:xfrm>
        </p:spPr>
        <p:txBody>
          <a:bodyPr lIns="91435" tIns="45718" rIns="91435" bIns="45718">
            <a:normAutofit lnSpcReduction="10000"/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Henry M. Levin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Teachers College, Columbia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Center for Benefit-Cost Studies of Education (CBCSE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January 2017, Washington DC</a:t>
            </a:r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Emma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García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Economic Policy Institute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9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93397"/>
              </p:ext>
            </p:extLst>
          </p:nvPr>
        </p:nvGraphicFramePr>
        <p:xfrm>
          <a:off x="253621" y="879143"/>
          <a:ext cx="8686800" cy="45269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81943"/>
                <a:gridCol w="2318657"/>
                <a:gridCol w="2134621"/>
                <a:gridCol w="1751579"/>
              </a:tblGrid>
              <a:tr h="2571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Fall 2006 ASAP Comparison Group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Fall 2007 ASAP Group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ASAP 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Supplement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ASAP Total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8220" marR="48220" marT="0" marB="0" anchor="ctr" horzOverflow="overflow"/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BMCC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$27,272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$19,443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$46,715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Bronx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$35,678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$21,259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$56,937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Hostos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$46,170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$23,573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$69,743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Kingsborough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$27,441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$20,341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$47,782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LaGuardia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$29,715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$19,108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$48,823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Queensborough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$31,185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$18,306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$49,491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</a:tr>
              <a:tr h="3270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Average per FTE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$29,521 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$19,837 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$49,358 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marL="48220" marR="48220" marT="0" marB="0" anchor="ctr" horzOverflow="overflow"/>
                </a:tc>
              </a:tr>
            </a:tbl>
          </a:graphicData>
        </a:graphic>
      </p:graphicFrame>
      <p:sp>
        <p:nvSpPr>
          <p:cNvPr id="23591" name="Rectangle 1"/>
          <p:cNvSpPr>
            <a:spLocks noChangeArrowheads="1"/>
          </p:cNvSpPr>
          <p:nvPr/>
        </p:nvSpPr>
        <p:spPr bwMode="auto">
          <a:xfrm>
            <a:off x="425450" y="304800"/>
            <a:ext cx="32575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 anchor="ctr">
            <a:spAutoFit/>
          </a:bodyPr>
          <a:lstStyle/>
          <a:p>
            <a:pPr defTabSz="641350" eaLnBrk="1" hangingPunct="1"/>
            <a:r>
              <a:rPr lang="en-US" altLang="ja-JP" sz="2500" b="1" dirty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Three-year Cost per FTE</a:t>
            </a:r>
            <a:endParaRPr lang="en-US" altLang="ja-JP" sz="2500" b="1" dirty="0"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50031" y="61126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pic>
        <p:nvPicPr>
          <p:cNvPr id="6" name="Picture 2" descr="http://ts1.mm.bing.net/th?id=H.4553443924053468&amp;w=149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59"/>
            <a:ext cx="630381" cy="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838200"/>
          </a:xfrm>
        </p:spPr>
        <p:txBody>
          <a:bodyPr lIns="91435" tIns="45718" rIns="91435" bIns="45718">
            <a:normAutofit/>
          </a:bodyPr>
          <a:lstStyle/>
          <a:p>
            <a:pPr algn="ctr"/>
            <a:r>
              <a:rPr lang="en-US" dirty="0"/>
              <a:t>COST-EFFECTIVENESS RESULTS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76400"/>
            <a:ext cx="8153400" cy="4495800"/>
          </a:xfrm>
        </p:spPr>
        <p:txBody>
          <a:bodyPr lIns="91435" tIns="45718" rIns="91435" bIns="45718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ASAP Cost is 67 percent higher for 3 years.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But 54.9 percent of ASAP students complete associate degree in three years compared to 24.1 percent of students in regular program.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 per graduate is $63,700 for regular program and $57,300 for ASAP program, a savings of $6,400 per graduate (</a:t>
            </a:r>
            <a:r>
              <a:rPr lang="en-US" dirty="0" err="1"/>
              <a:t>approx</a:t>
            </a:r>
            <a:r>
              <a:rPr lang="en-US" dirty="0"/>
              <a:t>) or more than $6 million for 1,000 graduates.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50031" y="60364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pic>
        <p:nvPicPr>
          <p:cNvPr id="6" name="Picture 2" descr="http://ts1.mm.bing.net/th?id=H.4553443924053468&amp;w=149&amp;h=164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59"/>
            <a:ext cx="630381" cy="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031" y="1066800"/>
            <a:ext cx="8229600" cy="4495800"/>
          </a:xfrm>
        </p:spPr>
        <p:txBody>
          <a:bodyPr lIns="91435" tIns="45718" rIns="91435" bIns="45718">
            <a:normAutofit/>
          </a:bodyPr>
          <a:lstStyle/>
          <a:p>
            <a:pPr marL="0" indent="0">
              <a:buNone/>
            </a:pPr>
            <a:r>
              <a:rPr lang="en-US" altLang="ja-JP" dirty="0" smtClean="0">
                <a:ea typeface="MS Mincho" pitchFamily="49" charset="-128"/>
                <a:cs typeface="Times New Roman" pitchFamily="18" charset="0"/>
              </a:rPr>
              <a:t>     Cost </a:t>
            </a:r>
            <a:r>
              <a:rPr lang="en-US" altLang="ja-JP" dirty="0">
                <a:ea typeface="MS Mincho" pitchFamily="49" charset="-128"/>
                <a:cs typeface="Times New Roman" pitchFamily="18" charset="0"/>
              </a:rPr>
              <a:t>per Graduate: Over Three </a:t>
            </a:r>
            <a:r>
              <a:rPr lang="en-US" altLang="ja-JP" dirty="0" smtClean="0">
                <a:ea typeface="MS Mincho" pitchFamily="49" charset="-128"/>
                <a:cs typeface="Times New Roman" pitchFamily="18" charset="0"/>
              </a:rPr>
              <a:t>Years </a:t>
            </a:r>
            <a:r>
              <a:rPr lang="en-US" dirty="0"/>
              <a:t> </a:t>
            </a:r>
            <a:r>
              <a:rPr lang="en-US" i="1" dirty="0">
                <a:hlinkClick r:id="rId2" action="ppaction://hlinksldjump"/>
              </a:rPr>
              <a:t>[by site]</a:t>
            </a:r>
            <a:endParaRPr lang="en-US" i="1" dirty="0"/>
          </a:p>
          <a:p>
            <a:pPr marL="0" indent="0">
              <a:buFontTx/>
              <a:buNone/>
            </a:pPr>
            <a:endParaRPr lang="en-US" altLang="ja-JP" dirty="0">
              <a:ea typeface="MS Mincho" pitchFamily="49" charset="-128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altLang="ja-JP" dirty="0">
              <a:ea typeface="MS Mincho" pitchFamily="49" charset="-128"/>
              <a:cs typeface="Times New Roman" pitchFamily="18" charset="0"/>
            </a:endParaRPr>
          </a:p>
          <a:p>
            <a:pPr marL="0" indent="0"/>
            <a:endParaRPr lang="en-US" dirty="0">
              <a:ea typeface="MS Mincho" pitchFamily="49" charset="-128"/>
              <a:cs typeface="Times New Roman" pitchFamily="18" charset="0"/>
            </a:endParaRPr>
          </a:p>
        </p:txBody>
      </p:sp>
      <p:graphicFrame>
        <p:nvGraphicFramePr>
          <p:cNvPr id="26644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684232"/>
              </p:ext>
            </p:extLst>
          </p:nvPr>
        </p:nvGraphicFramePr>
        <p:xfrm>
          <a:off x="609600" y="1828800"/>
          <a:ext cx="7620000" cy="3274694"/>
        </p:xfrm>
        <a:graphic>
          <a:graphicData uri="http://schemas.openxmlformats.org/drawingml/2006/table">
            <a:tbl>
              <a:tblPr/>
              <a:tblGrid>
                <a:gridCol w="1600200"/>
                <a:gridCol w="2209800"/>
                <a:gridCol w="1444625"/>
                <a:gridCol w="2365375"/>
              </a:tblGrid>
              <a:tr h="151828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Cost per Graduate in Each Cohort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Cost Saving per ASAP Graduate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Comparison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ASAP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Average cost per graduate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$63,656 </a:t>
                      </a: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$57,297 </a:t>
                      </a: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$6,359 </a:t>
                      </a: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50031" y="60364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pic>
        <p:nvPicPr>
          <p:cNvPr id="6" name="Picture 2" descr="http://ts1.mm.bing.net/th?id=H.4553443924053468&amp;w=149&amp;h=164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59"/>
            <a:ext cx="630381" cy="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6200"/>
            <a:ext cx="8229600" cy="1143000"/>
          </a:xfrm>
        </p:spPr>
        <p:txBody>
          <a:bodyPr lIns="91435" tIns="45718" rIns="91435" bIns="45718">
            <a:normAutofit fontScale="90000"/>
          </a:bodyPr>
          <a:lstStyle/>
          <a:p>
            <a:pPr algn="ctr"/>
            <a:r>
              <a:rPr lang="en-US" sz="4000" dirty="0" smtClean="0"/>
              <a:t>COST-EFFECTIVENESS-</a:t>
            </a:r>
            <a:br>
              <a:rPr lang="en-US" sz="4000" dirty="0" smtClean="0"/>
            </a:br>
            <a:r>
              <a:rPr lang="en-US" sz="4000" dirty="0" smtClean="0"/>
              <a:t>OTHER </a:t>
            </a:r>
            <a:r>
              <a:rPr lang="en-US" sz="4000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906963"/>
          </a:xfrm>
        </p:spPr>
        <p:txBody>
          <a:bodyPr lIns="91435" tIns="45718" rIns="91435" bIns="45718"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ASAP retained more of the students (students with educational disadvantages are more likely to drop out)</a:t>
            </a:r>
          </a:p>
          <a:p>
            <a:pPr lvl="1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Beneficial, even if don’t get the degree (Kane &amp; Rouse 1995).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Students quickly dropped out of the regular program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3000" dirty="0">
                <a:ea typeface="MS Mincho" pitchFamily="49" charset="-128"/>
                <a:cs typeface="Times New Roman" pitchFamily="18" charset="0"/>
              </a:rPr>
              <a:t>After 3 semesters, 80 </a:t>
            </a:r>
            <a:r>
              <a:rPr lang="en-US" sz="3000" dirty="0">
                <a:ea typeface="MS Mincho" pitchFamily="49" charset="-128"/>
                <a:cs typeface="Times New Roman" pitchFamily="18" charset="0"/>
              </a:rPr>
              <a:t>percent</a:t>
            </a:r>
            <a:r>
              <a:rPr lang="en-US" altLang="ja-JP" sz="3000" dirty="0">
                <a:ea typeface="MS Mincho" pitchFamily="49" charset="-128"/>
              </a:rPr>
              <a:t> of FTEs who started under ASAP </a:t>
            </a:r>
            <a:r>
              <a:rPr lang="en-US" altLang="ja-JP" sz="3000" dirty="0" smtClean="0">
                <a:ea typeface="MS Mincho" pitchFamily="49" charset="-128"/>
              </a:rPr>
              <a:t>were </a:t>
            </a:r>
            <a:r>
              <a:rPr lang="en-US" altLang="ja-JP" sz="3000" dirty="0">
                <a:ea typeface="MS Mincho" pitchFamily="49" charset="-128"/>
              </a:rPr>
              <a:t>enrolled.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ja-JP" sz="3000" dirty="0">
                <a:ea typeface="MS Mincho" pitchFamily="49" charset="-128"/>
              </a:rPr>
              <a:t>Only 57 </a:t>
            </a:r>
            <a:r>
              <a:rPr lang="en-US" sz="3000" dirty="0"/>
              <a:t>percent</a:t>
            </a:r>
            <a:r>
              <a:rPr lang="en-US" altLang="ja-JP" sz="3000" dirty="0">
                <a:ea typeface="MS Mincho" pitchFamily="49" charset="-128"/>
              </a:rPr>
              <a:t> of FTEs in the regular program were retained</a:t>
            </a:r>
          </a:p>
          <a:p>
            <a:pPr lvl="1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ja-JP" sz="2600" dirty="0">
                <a:ea typeface="MS Mincho" pitchFamily="49" charset="-128"/>
              </a:rPr>
              <a:t>“Cooling out” function (</a:t>
            </a:r>
            <a:r>
              <a:rPr lang="en-US" sz="2600" dirty="0"/>
              <a:t>Clark 1960; </a:t>
            </a:r>
            <a:r>
              <a:rPr lang="en-US" sz="2600" dirty="0" err="1"/>
              <a:t>Karabel</a:t>
            </a:r>
            <a:r>
              <a:rPr lang="en-US" sz="2600" dirty="0"/>
              <a:t> 1972)</a:t>
            </a:r>
            <a:endParaRPr lang="en-US" altLang="ja-JP" sz="2600" dirty="0">
              <a:ea typeface="MS Mincho" pitchFamily="49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031" y="838200"/>
            <a:ext cx="8229600" cy="4525963"/>
          </a:xfrm>
        </p:spPr>
        <p:txBody>
          <a:bodyPr lIns="91435" tIns="45718" rIns="91435" bIns="45718">
            <a:normAutofit/>
          </a:bodyPr>
          <a:lstStyle/>
          <a:p>
            <a:pPr marL="0" indent="0">
              <a:buFontTx/>
              <a:buNone/>
            </a:pPr>
            <a:r>
              <a:rPr lang="en-US" altLang="ja-JP" dirty="0">
                <a:ea typeface="MS Mincho" pitchFamily="49" charset="-128"/>
                <a:cs typeface="Times New Roman" pitchFamily="18" charset="0"/>
              </a:rPr>
              <a:t>FTE per Semester as a Percentage of FTEs in the 1</a:t>
            </a:r>
            <a:r>
              <a:rPr lang="en-US" altLang="ja-JP" baseline="30000" dirty="0">
                <a:ea typeface="MS Mincho" pitchFamily="49" charset="-128"/>
                <a:cs typeface="Times New Roman" pitchFamily="18" charset="0"/>
              </a:rPr>
              <a:t>st</a:t>
            </a:r>
            <a:r>
              <a:rPr lang="en-US" altLang="ja-JP" dirty="0"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altLang="ja-JP" dirty="0" smtClean="0">
                <a:ea typeface="MS Mincho" pitchFamily="49" charset="-128"/>
                <a:cs typeface="Times New Roman" pitchFamily="18" charset="0"/>
              </a:rPr>
              <a:t>Semester</a:t>
            </a:r>
            <a:endParaRPr lang="en-US" altLang="ja-JP" dirty="0">
              <a:ea typeface="MS Mincho" pitchFamily="49" charset="-128"/>
              <a:cs typeface="Times New Roman" pitchFamily="18" charset="0"/>
            </a:endParaRPr>
          </a:p>
        </p:txBody>
      </p:sp>
      <p:graphicFrame>
        <p:nvGraphicFramePr>
          <p:cNvPr id="28710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577242"/>
              </p:ext>
            </p:extLst>
          </p:nvPr>
        </p:nvGraphicFramePr>
        <p:xfrm>
          <a:off x="152400" y="2209800"/>
          <a:ext cx="8839200" cy="2466975"/>
        </p:xfrm>
        <a:graphic>
          <a:graphicData uri="http://schemas.openxmlformats.org/drawingml/2006/table">
            <a:tbl>
              <a:tblPr/>
              <a:tblGrid>
                <a:gridCol w="1262063"/>
                <a:gridCol w="1263650"/>
                <a:gridCol w="1262062"/>
                <a:gridCol w="1263650"/>
                <a:gridCol w="1262063"/>
                <a:gridCol w="1263650"/>
                <a:gridCol w="1262062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1st semester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2nd semester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3rd semester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4th semester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5th semester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6th semester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Comparison Group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74.4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57.4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44.4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25.3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17.4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ASAP Group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88.8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79.5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66.9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28.3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9.2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50031" y="60364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pic>
        <p:nvPicPr>
          <p:cNvPr id="7" name="Picture 2" descr="http://ts1.mm.bing.net/th?id=H.4553443924053468&amp;w=149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59"/>
            <a:ext cx="630381" cy="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 lIns="91435" tIns="45718" rIns="91435" bIns="45718">
            <a:normAutofit/>
          </a:bodyPr>
          <a:lstStyle/>
          <a:p>
            <a:pPr algn="ctr"/>
            <a:r>
              <a:rPr lang="en-US" dirty="0"/>
              <a:t>ASAP IS MORE COST-EFFECTIVE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685007" y="1752600"/>
            <a:ext cx="8208962" cy="4436269"/>
          </a:xfrm>
        </p:spPr>
        <p:txBody>
          <a:bodyPr lIns="91435" tIns="45718" rIns="91435" bIns="45718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But, is ASAP a good taxpayer investment?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Benefit-Cost Study.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More education:</a:t>
            </a:r>
          </a:p>
          <a:p>
            <a:pPr marL="969963" lvl="1" indent="-51435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effectLst/>
              </a:rPr>
              <a:t>Increases income and tax revenues.</a:t>
            </a:r>
          </a:p>
          <a:p>
            <a:pPr marL="969963" lvl="1" indent="-51435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effectLst/>
              </a:rPr>
              <a:t>Reduces crime and public cost of criminal justice.</a:t>
            </a:r>
          </a:p>
          <a:p>
            <a:pPr marL="969963" lvl="1" indent="-51435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effectLst/>
              </a:rPr>
              <a:t>Reduces public assistance costs.</a:t>
            </a:r>
          </a:p>
          <a:p>
            <a:pPr marL="969963" lvl="1" indent="-51435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effectLst/>
              </a:rPr>
              <a:t>Reduces public health costs. 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50031" y="60364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pic>
        <p:nvPicPr>
          <p:cNvPr id="6" name="Picture 2" descr="http://ts1.mm.bing.net/th?id=H.4553443924053468&amp;w=149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59"/>
            <a:ext cx="630381" cy="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 lIns="91435" tIns="45718" rIns="91435" bIns="45718"/>
          <a:lstStyle/>
          <a:p>
            <a:pPr algn="ctr"/>
            <a:r>
              <a:rPr lang="en-US" dirty="0"/>
              <a:t>BENEFIT-COST ANALYSIS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44081"/>
            <a:ext cx="8229600" cy="4495800"/>
          </a:xfrm>
        </p:spPr>
        <p:txBody>
          <a:bodyPr lIns="91435" tIns="45718" rIns="91435" bIns="45718"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Method: </a:t>
            </a:r>
          </a:p>
          <a:p>
            <a:pPr marL="969963" lvl="1" indent="-457200"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Present Value of lifetime benefits, at age 23</a:t>
            </a:r>
          </a:p>
          <a:p>
            <a:pPr marL="969963" lvl="1" indent="-457200"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Discount rate: 3.5 percent </a:t>
            </a:r>
          </a:p>
          <a:p>
            <a:pPr marL="969963" lvl="1" indent="-457200"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When available, using data representative of New Yorkers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50031" y="60364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pic>
        <p:nvPicPr>
          <p:cNvPr id="7" name="Picture 2" descr="http://ts1.mm.bing.net/th?id=H.4553443924053468&amp;w=149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59"/>
            <a:ext cx="630381" cy="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 lIns="91435" tIns="45718" rIns="91435" bIns="45718"/>
          <a:lstStyle/>
          <a:p>
            <a:pPr algn="ctr"/>
            <a:r>
              <a:rPr lang="en-US" dirty="0"/>
              <a:t>DATA REQUIREMENTS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435632" cy="4131468"/>
          </a:xfrm>
        </p:spPr>
        <p:txBody>
          <a:bodyPr lIns="91435" tIns="45718" rIns="91435" bIns="45718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Requires </a:t>
            </a:r>
            <a:r>
              <a:rPr lang="en-US" dirty="0"/>
              <a:t>detailed data from many state and local </a:t>
            </a:r>
            <a:r>
              <a:rPr lang="en-US" dirty="0" smtClean="0"/>
              <a:t>sources</a:t>
            </a:r>
            <a:endParaRPr lang="en-U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example:</a:t>
            </a:r>
          </a:p>
          <a:p>
            <a:pPr lvl="1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Additional income.</a:t>
            </a:r>
          </a:p>
          <a:p>
            <a:pPr lvl="1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Additional federal, state, and city income taxes.</a:t>
            </a:r>
          </a:p>
          <a:p>
            <a:pPr lvl="1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Additional sales and property taxes.</a:t>
            </a:r>
          </a:p>
          <a:p>
            <a:pPr lvl="1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Reductions in public health, criminal justice, and public assistance expenditures. 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50031" y="60364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pic>
        <p:nvPicPr>
          <p:cNvPr id="7" name="Picture 2" descr="http://ts1.mm.bing.net/th?id=H.4553443924053468&amp;w=149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59"/>
            <a:ext cx="630381" cy="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38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762000"/>
          </a:xfrm>
        </p:spPr>
        <p:txBody>
          <a:bodyPr lIns="91435" tIns="45718" rIns="91435" bIns="45718"/>
          <a:lstStyle/>
          <a:p>
            <a:pPr algn="ctr"/>
            <a:r>
              <a:rPr lang="en-US" dirty="0"/>
              <a:t>Expressed as Present Value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762001" y="1676400"/>
            <a:ext cx="8131968" cy="4360068"/>
          </a:xfrm>
        </p:spPr>
        <p:txBody>
          <a:bodyPr lIns="91435" tIns="45718" rIns="91435" bIns="45718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Typical </a:t>
            </a:r>
            <a:r>
              <a:rPr lang="en-US" dirty="0"/>
              <a:t>student begins community college at age 20.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Graduates in three years at age 23.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costs and benefits adjusted to present value at age 23 with 3.5 percent discount rate.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Allows comparison of costs and benefits to obtain net benefits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50031" y="60364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pic>
        <p:nvPicPr>
          <p:cNvPr id="7" name="Picture 2" descr="http://ts1.mm.bing.net/th?id=H.4553443924053468&amp;w=149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59"/>
            <a:ext cx="630381" cy="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76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239000" cy="1436159"/>
          </a:xfrm>
        </p:spPr>
        <p:txBody>
          <a:bodyPr lIns="91435" tIns="45718" rIns="91435" bIns="45718">
            <a:normAutofit fontScale="90000"/>
          </a:bodyPr>
          <a:lstStyle/>
          <a:p>
            <a:pPr algn="ctr"/>
            <a:r>
              <a:rPr lang="en-US" sz="3200" dirty="0"/>
              <a:t>TOTAL FISCAL BENEFITS TO TAXPAYER FOR EACH ADDITIONAL GRADUATE (age 23)</a:t>
            </a:r>
          </a:p>
        </p:txBody>
      </p:sp>
      <p:graphicFrame>
        <p:nvGraphicFramePr>
          <p:cNvPr id="31768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94755"/>
              </p:ext>
            </p:extLst>
          </p:nvPr>
        </p:nvGraphicFramePr>
        <p:xfrm>
          <a:off x="152400" y="1828800"/>
          <a:ext cx="8763000" cy="3925824"/>
        </p:xfrm>
        <a:graphic>
          <a:graphicData uri="http://schemas.openxmlformats.org/drawingml/2006/table">
            <a:tbl>
              <a:tblPr/>
              <a:tblGrid>
                <a:gridCol w="6248400"/>
                <a:gridCol w="2514600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Additional Associate Degree</a:t>
                      </a:r>
                      <a:endParaRPr kumimoji="0" lang="en-US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 Public (Taxpayer) Benefits</a:t>
                      </a:r>
                      <a:endParaRPr kumimoji="0" lang="en-US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$205,514</a:t>
                      </a:r>
                      <a:endParaRPr kumimoji="0" lang="en-US" sz="32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Tax Revenues From Income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2" action="ppaction://hlinksldjump"/>
                        </a:rPr>
                        <a:t>*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$145,567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Property and Sales Taxes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$19,833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Savings-Health Expenditures-Public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3" action="ppaction://hlinksldjump"/>
                        </a:rPr>
                        <a:t>*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$5,026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Savings-Welfare and Public Assistance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4" action="ppaction://hlinksldjump"/>
                        </a:rPr>
                        <a:t>*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$5,956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Savings-Criminal Justice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5" action="ppaction://hlinksldjump"/>
                        </a:rPr>
                        <a:t>*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$29,132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6413500"/>
            <a:ext cx="248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In constant 2010 dollars.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 lIns="91435" tIns="45718" rIns="91435" bIns="45718"/>
          <a:lstStyle/>
          <a:p>
            <a:pPr algn="ctr"/>
            <a:r>
              <a:rPr lang="en-US" dirty="0"/>
              <a:t>WASTED RESOURCES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54969"/>
            <a:ext cx="8229600" cy="4495800"/>
          </a:xfrm>
        </p:spPr>
        <p:txBody>
          <a:bodyPr lIns="91435" tIns="45718" rIns="91435" bIns="45718"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65 percent of 18-22 year olds enroll in post-secondary education in U.S.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Low completion rates.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Among enrollees in 4 year college and university programs, only about half complete the degree in 6 years and only about 31% in public colleges.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Among enrollees in  2 year community colleges, only about 20 percent complete the degree in 3 years.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50031" y="61126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pic>
        <p:nvPicPr>
          <p:cNvPr id="6" name="Picture 2" descr="http://ts1.mm.bing.net/th?id=H.4553443924053468&amp;w=149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59"/>
            <a:ext cx="630381" cy="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Distribution of fiscal benefits</a:t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660903"/>
              </p:ext>
            </p:extLst>
          </p:nvPr>
        </p:nvGraphicFramePr>
        <p:xfrm>
          <a:off x="228600" y="2057400"/>
          <a:ext cx="8458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700104"/>
              </p:ext>
            </p:extLst>
          </p:nvPr>
        </p:nvGraphicFramePr>
        <p:xfrm>
          <a:off x="3657600" y="1981200"/>
          <a:ext cx="4822371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1914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131359"/>
          </a:xfrm>
        </p:spPr>
        <p:txBody>
          <a:bodyPr lIns="91435" tIns="45718" rIns="91435" bIns="45718">
            <a:normAutofit/>
          </a:bodyPr>
          <a:lstStyle/>
          <a:p>
            <a:pPr algn="ctr"/>
            <a:r>
              <a:rPr lang="en-US" sz="3200" dirty="0"/>
              <a:t>BENEFITS AND COSTS TO </a:t>
            </a:r>
            <a:r>
              <a:rPr lang="en-US" sz="3200" u="sng" dirty="0" smtClean="0"/>
              <a:t>TAXPAYER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PER </a:t>
            </a:r>
            <a:r>
              <a:rPr lang="en-US" sz="3200" dirty="0"/>
              <a:t>GRADUATE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6413500"/>
            <a:ext cx="248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In constant 2010 dollars.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76400"/>
            <a:ext cx="8001000" cy="4495800"/>
          </a:xfrm>
        </p:spPr>
        <p:txBody>
          <a:bodyPr lIns="91435" tIns="45718" rIns="91435" bIns="45718">
            <a:normAutofit fontScale="92500" lnSpcReduction="20000"/>
          </a:bodyPr>
          <a:lstStyle/>
          <a:p>
            <a:pPr font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b="1" u="sng" dirty="0"/>
              <a:t>Comparison Group (regular program)</a:t>
            </a:r>
            <a:endParaRPr lang="en-US" sz="3000" u="sng" dirty="0"/>
          </a:p>
          <a:p>
            <a:pPr lvl="1" fontAlgn="ctr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Benefits per additional graduate		</a:t>
            </a:r>
            <a:r>
              <a:rPr lang="en-US" sz="2600" dirty="0" smtClean="0"/>
              <a:t>$</a:t>
            </a:r>
            <a:r>
              <a:rPr lang="en-US" sz="2600" dirty="0"/>
              <a:t>205,514 </a:t>
            </a:r>
          </a:p>
          <a:p>
            <a:pPr lvl="1" fontAlgn="ctr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Institutional costs per graduate  		</a:t>
            </a:r>
            <a:r>
              <a:rPr lang="en-US" sz="2600" dirty="0" smtClean="0"/>
              <a:t>  $</a:t>
            </a:r>
            <a:r>
              <a:rPr lang="en-US" sz="2600" dirty="0"/>
              <a:t>65,884</a:t>
            </a:r>
          </a:p>
          <a:p>
            <a:pPr lvl="1" fontAlgn="ctr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Net benefits per graduate 		        	$139,630</a:t>
            </a:r>
          </a:p>
          <a:p>
            <a:pPr lvl="1" fontAlgn="ctr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b="1" u="sng" dirty="0"/>
              <a:t>Benefit-Cost Ratio</a:t>
            </a:r>
            <a:r>
              <a:rPr lang="en-US" sz="2600" dirty="0"/>
              <a:t>				</a:t>
            </a:r>
            <a:r>
              <a:rPr lang="en-US" sz="2600" dirty="0" smtClean="0"/>
              <a:t>          </a:t>
            </a:r>
            <a:r>
              <a:rPr lang="en-US" sz="2600" b="1" u="sng" dirty="0" smtClean="0"/>
              <a:t>3.1</a:t>
            </a:r>
            <a:endParaRPr lang="en-US" sz="2600" b="1" u="sng" dirty="0"/>
          </a:p>
          <a:p>
            <a:pPr fontAlgn="ctr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3000" b="1" u="sng" dirty="0"/>
              <a:t>ASAP Cohort</a:t>
            </a:r>
            <a:endParaRPr lang="en-US" sz="3000" u="sng" dirty="0"/>
          </a:p>
          <a:p>
            <a:pPr lvl="1" fontAlgn="ctr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Benefits per additional graduate 	</a:t>
            </a:r>
            <a:r>
              <a:rPr lang="en-US" sz="2600" dirty="0" smtClean="0"/>
              <a:t>	$</a:t>
            </a:r>
            <a:r>
              <a:rPr lang="en-US" sz="2600" dirty="0"/>
              <a:t>205,514 </a:t>
            </a:r>
          </a:p>
          <a:p>
            <a:pPr lvl="1" fontAlgn="ctr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Institutional costs per graduate   	</a:t>
            </a:r>
            <a:r>
              <a:rPr lang="en-US" sz="2600" dirty="0" smtClean="0"/>
              <a:t>	  $</a:t>
            </a:r>
            <a:r>
              <a:rPr lang="en-US" sz="2600" dirty="0"/>
              <a:t>59,302</a:t>
            </a:r>
          </a:p>
          <a:p>
            <a:pPr lvl="1" fontAlgn="ctr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Net benefits per graduate           	</a:t>
            </a:r>
            <a:r>
              <a:rPr lang="en-US" sz="2600" dirty="0" smtClean="0"/>
              <a:t>	$</a:t>
            </a:r>
            <a:r>
              <a:rPr lang="en-US" sz="2600" dirty="0"/>
              <a:t>146,212</a:t>
            </a:r>
          </a:p>
          <a:p>
            <a:pPr lvl="1" fontAlgn="ctr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b="1" u="sng" dirty="0"/>
              <a:t>Benefit-Cost Ratio </a:t>
            </a:r>
            <a:r>
              <a:rPr lang="en-US" sz="2600" dirty="0"/>
              <a:t>	         		</a:t>
            </a:r>
            <a:r>
              <a:rPr lang="en-US" sz="2600" dirty="0" smtClean="0"/>
              <a:t>	          </a:t>
            </a:r>
            <a:r>
              <a:rPr lang="en-US" sz="2600" b="1" u="sng" dirty="0" smtClean="0"/>
              <a:t>3.5</a:t>
            </a:r>
            <a:endParaRPr lang="en-US" sz="2600" b="1" u="sng" dirty="0"/>
          </a:p>
          <a:p>
            <a:pPr>
              <a:lnSpc>
                <a:spcPct val="90000"/>
              </a:lnSpc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9690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991600" cy="1143000"/>
          </a:xfrm>
        </p:spPr>
        <p:txBody>
          <a:bodyPr lIns="91435" tIns="45718" rIns="91435" bIns="45718">
            <a:noAutofit/>
          </a:bodyPr>
          <a:lstStyle/>
          <a:p>
            <a:pPr algn="ctr"/>
            <a:r>
              <a:rPr lang="en-US" sz="3600" dirty="0"/>
              <a:t>TAXPAYER BENEFITS FOR </a:t>
            </a:r>
            <a:br>
              <a:rPr lang="en-US" sz="3600" dirty="0"/>
            </a:br>
            <a:r>
              <a:rPr lang="en-US" sz="3600" dirty="0"/>
              <a:t>1,000 ENROLLMENTS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54864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/>
              <a:t>Total Net Benefits per 1,000 Enrollees</a:t>
            </a:r>
            <a:r>
              <a:rPr lang="en-US" sz="3200" b="1" i="1" dirty="0"/>
              <a:t> ~   </a:t>
            </a:r>
            <a:r>
              <a:rPr lang="en-US" sz="3200" b="1" i="1" dirty="0" smtClean="0"/>
              <a:t>               </a:t>
            </a:r>
            <a:endParaRPr lang="en-US" sz="3200" b="1" i="1" dirty="0"/>
          </a:p>
          <a:p>
            <a:pPr marL="0" indent="0" algn="ctr">
              <a:buNone/>
            </a:pPr>
            <a:r>
              <a:rPr lang="en-US" sz="3200" b="1" i="1" u="sng" dirty="0"/>
              <a:t>$ </a:t>
            </a:r>
            <a:r>
              <a:rPr lang="en-US" sz="3200" b="1" i="1" u="sng" dirty="0" smtClean="0"/>
              <a:t>46 MILLION </a:t>
            </a:r>
            <a:endParaRPr lang="en-US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1285875"/>
            <a:ext cx="9291638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574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838200"/>
          </a:xfrm>
        </p:spPr>
        <p:txBody>
          <a:bodyPr lIns="91435" tIns="45718" rIns="91435" bIns="45718">
            <a:normAutofit fontScale="90000"/>
          </a:bodyPr>
          <a:lstStyle/>
          <a:p>
            <a:pPr algn="ctr"/>
            <a:r>
              <a:rPr lang="en-US" sz="4000" dirty="0"/>
              <a:t>TOTAL BENEFITS TO STUDENT (age 23)</a:t>
            </a:r>
          </a:p>
        </p:txBody>
      </p:sp>
      <p:graphicFrame>
        <p:nvGraphicFramePr>
          <p:cNvPr id="34828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551474"/>
              </p:ext>
            </p:extLst>
          </p:nvPr>
        </p:nvGraphicFramePr>
        <p:xfrm>
          <a:off x="381000" y="5181600"/>
          <a:ext cx="8305800" cy="9814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62400"/>
                <a:gridCol w="4343400"/>
              </a:tblGrid>
              <a:tr h="33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Difference NPV (AA-HS)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anchor="ctr" horzOverflow="overflow"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Additional Earnings (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" action="ppaction://hlinksldjump"/>
                        </a:rPr>
                        <a:t>*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324,142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44911"/>
              </p:ext>
            </p:extLst>
          </p:nvPr>
        </p:nvGraphicFramePr>
        <p:xfrm>
          <a:off x="685800" y="1820863"/>
          <a:ext cx="7620000" cy="309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5" name="Rectangle 7"/>
          <p:cNvSpPr>
            <a:spLocks noChangeArrowheads="1"/>
          </p:cNvSpPr>
          <p:nvPr/>
        </p:nvSpPr>
        <p:spPr bwMode="auto">
          <a:xfrm>
            <a:off x="990600" y="1360488"/>
            <a:ext cx="678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alibri" pitchFamily="34" charset="0"/>
              </a:rPr>
              <a:t>Age-Earnings Profiles by Educational Attainment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800" y="6413500"/>
            <a:ext cx="248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In constant 2010 dollars.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220200" cy="1143000"/>
          </a:xfrm>
        </p:spPr>
        <p:txBody>
          <a:bodyPr lIns="91435" tIns="45718" rIns="91435" bIns="45718">
            <a:normAutofit fontScale="90000"/>
          </a:bodyPr>
          <a:lstStyle/>
          <a:p>
            <a:pPr algn="ctr"/>
            <a:r>
              <a:rPr lang="en-US" sz="3600" dirty="0"/>
              <a:t>BENEFITS AND COSTS TO </a:t>
            </a:r>
            <a:r>
              <a:rPr lang="en-US" sz="3600" u="sng" dirty="0"/>
              <a:t>STUDENT</a:t>
            </a:r>
            <a:r>
              <a:rPr lang="en-US" sz="3600" dirty="0"/>
              <a:t> PER DEGREE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371600"/>
            <a:ext cx="8991600" cy="4495800"/>
          </a:xfrm>
        </p:spPr>
        <p:txBody>
          <a:bodyPr lIns="91435" tIns="45718" rIns="91435" bIns="45718">
            <a:normAutofit fontScale="92500" lnSpcReduction="10000"/>
          </a:bodyPr>
          <a:lstStyle/>
          <a:p>
            <a:pPr font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u="sng" dirty="0"/>
              <a:t>Comparison Group (regular program)</a:t>
            </a:r>
            <a:endParaRPr lang="en-US" sz="2400" u="sng" dirty="0"/>
          </a:p>
          <a:p>
            <a:pPr lvl="1" fontAlgn="ctr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After-tax Income Benefits			 </a:t>
            </a:r>
            <a:r>
              <a:rPr lang="en-US" sz="2600" dirty="0" smtClean="0"/>
              <a:t>        $158,742 </a:t>
            </a:r>
            <a:endParaRPr lang="en-US" sz="2600" dirty="0"/>
          </a:p>
          <a:p>
            <a:pPr lvl="1" fontAlgn="ctr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Direct student costs and foregone </a:t>
            </a:r>
            <a:r>
              <a:rPr lang="en-US" sz="2600" dirty="0" smtClean="0"/>
              <a:t>income (</a:t>
            </a:r>
            <a:r>
              <a:rPr lang="en-US" sz="2600" dirty="0" smtClean="0">
                <a:hlinkClick r:id="rId2" action="ppaction://hlinksldjump"/>
              </a:rPr>
              <a:t>*</a:t>
            </a:r>
            <a:r>
              <a:rPr lang="en-US" sz="2600" dirty="0" smtClean="0"/>
              <a:t>) 	$</a:t>
            </a:r>
            <a:r>
              <a:rPr lang="en-US" sz="2600" dirty="0"/>
              <a:t>20,996</a:t>
            </a:r>
          </a:p>
          <a:p>
            <a:pPr lvl="1" fontAlgn="ctr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Net benefits 				        </a:t>
            </a:r>
            <a:r>
              <a:rPr lang="en-US" sz="2600" dirty="0" smtClean="0"/>
              <a:t> 	         $</a:t>
            </a:r>
            <a:r>
              <a:rPr lang="en-US" sz="2600" dirty="0"/>
              <a:t>137,746</a:t>
            </a:r>
          </a:p>
          <a:p>
            <a:pPr lvl="1" fontAlgn="ctr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400" b="1" u="sng" dirty="0"/>
              <a:t>Benefit-Cost Ratio</a:t>
            </a:r>
            <a:r>
              <a:rPr lang="en-US" sz="2400" dirty="0"/>
              <a:t>			</a:t>
            </a:r>
            <a:r>
              <a:rPr lang="en-US" sz="2400" dirty="0" smtClean="0"/>
              <a:t>              	         </a:t>
            </a:r>
            <a:r>
              <a:rPr lang="en-US" sz="2400" b="1" u="sng" dirty="0" smtClean="0"/>
              <a:t>7.6</a:t>
            </a:r>
            <a:endParaRPr lang="en-US" sz="2400" b="1" u="sng" dirty="0"/>
          </a:p>
          <a:p>
            <a:pPr fontAlgn="ctr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b="1" u="sng" dirty="0"/>
              <a:t>ASAP Cohort</a:t>
            </a:r>
            <a:endParaRPr lang="en-US" sz="2400" u="sng" dirty="0"/>
          </a:p>
          <a:p>
            <a:pPr lvl="1" fontAlgn="ctr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After-tax Income Benefits 			 </a:t>
            </a:r>
            <a:r>
              <a:rPr lang="en-US" sz="2600" dirty="0" smtClean="0"/>
              <a:t>        $</a:t>
            </a:r>
            <a:r>
              <a:rPr lang="en-US" sz="2600" dirty="0"/>
              <a:t>158,742 </a:t>
            </a:r>
          </a:p>
          <a:p>
            <a:pPr lvl="1" fontAlgn="ctr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Direct student costs and foregone income </a:t>
            </a:r>
            <a:r>
              <a:rPr lang="en-US" sz="2600" dirty="0" smtClean="0"/>
              <a:t>(</a:t>
            </a:r>
            <a:r>
              <a:rPr lang="en-US" sz="2600" dirty="0" smtClean="0">
                <a:hlinkClick r:id="rId2" action="ppaction://hlinksldjump"/>
              </a:rPr>
              <a:t>*</a:t>
            </a:r>
            <a:r>
              <a:rPr lang="en-US" sz="2600" dirty="0" smtClean="0"/>
              <a:t>)	$</a:t>
            </a:r>
            <a:r>
              <a:rPr lang="en-US" sz="2600" dirty="0"/>
              <a:t>13,062</a:t>
            </a:r>
          </a:p>
          <a:p>
            <a:pPr lvl="1" fontAlgn="ctr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Net benefits 		           		</a:t>
            </a:r>
            <a:r>
              <a:rPr lang="en-US" sz="2600" dirty="0" smtClean="0"/>
              <a:t>         $</a:t>
            </a:r>
            <a:r>
              <a:rPr lang="en-US" sz="2600" dirty="0"/>
              <a:t>145,680</a:t>
            </a:r>
          </a:p>
          <a:p>
            <a:pPr lvl="1" fontAlgn="ctr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400" b="1" u="sng" dirty="0"/>
              <a:t>Benefit-Cost Ratio </a:t>
            </a:r>
            <a:r>
              <a:rPr lang="en-US" sz="2400" dirty="0"/>
              <a:t>		           	</a:t>
            </a:r>
            <a:r>
              <a:rPr lang="en-US" sz="2400" dirty="0" smtClean="0"/>
              <a:t>      		       </a:t>
            </a:r>
            <a:r>
              <a:rPr lang="en-US" sz="2400" b="1" u="sng" dirty="0" smtClean="0"/>
              <a:t>12.2</a:t>
            </a:r>
            <a:endParaRPr lang="en-US" sz="2400" b="1" u="sng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6413500"/>
            <a:ext cx="248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In constant 2010 dollars.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4100"/>
          </a:xfrm>
        </p:spPr>
        <p:txBody>
          <a:bodyPr lIns="91435" tIns="45718" rIns="91435" bIns="45718"/>
          <a:lstStyle/>
          <a:p>
            <a:pPr algn="ctr"/>
            <a:r>
              <a:rPr lang="en-US" sz="4000" dirty="0"/>
              <a:t>BENEFIT-COST</a:t>
            </a:r>
            <a:endParaRPr lang="en-US" sz="4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5588" y="1231900"/>
            <a:ext cx="8888412" cy="4608513"/>
          </a:xfrm>
        </p:spPr>
        <p:txBody>
          <a:bodyPr lIns="91435" tIns="45718" rIns="91435" bIns="45718">
            <a:normAutofit fontScale="92500" lnSpcReduction="2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From a B-C perspective: </a:t>
            </a:r>
          </a:p>
          <a:p>
            <a:pPr lvl="1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ASAP is a highly productive investment</a:t>
            </a:r>
          </a:p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From a policy perspective: </a:t>
            </a:r>
          </a:p>
          <a:p>
            <a:pPr lvl="1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ASAP’s effectiveness is highly superior to the conventional program</a:t>
            </a:r>
          </a:p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Other considerations:</a:t>
            </a:r>
          </a:p>
          <a:p>
            <a:pPr lvl="1">
              <a:lnSpc>
                <a:spcPct val="90000"/>
              </a:lnSpc>
              <a:spcBef>
                <a:spcPts val="85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Externalities (general equilibrium effects)</a:t>
            </a:r>
          </a:p>
          <a:p>
            <a:pPr lvl="1">
              <a:lnSpc>
                <a:spcPct val="90000"/>
              </a:lnSpc>
              <a:spcBef>
                <a:spcPts val="85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 Mobility (do graduates stay in area?)</a:t>
            </a:r>
          </a:p>
          <a:p>
            <a:pPr lvl="1">
              <a:lnSpc>
                <a:spcPct val="90000"/>
              </a:lnSpc>
              <a:spcBef>
                <a:spcPts val="85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Educational success in non-fiscal terms (e.g. transfers).</a:t>
            </a:r>
          </a:p>
          <a:p>
            <a:pPr lvl="1">
              <a:lnSpc>
                <a:spcPct val="90000"/>
              </a:lnSpc>
              <a:spcBef>
                <a:spcPts val="85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Experimental evaluation (Scrivener, Weiss &amp; </a:t>
            </a:r>
            <a:r>
              <a:rPr lang="en-US" sz="2600" dirty="0" err="1"/>
              <a:t>Sommo</a:t>
            </a:r>
            <a:r>
              <a:rPr lang="en-US" sz="2600" dirty="0"/>
              <a:t>, 2012) and scale up.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50031" y="60364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pic>
        <p:nvPicPr>
          <p:cNvPr id="8" name="Picture 2" descr="http://ts1.mm.bing.net/th?id=H.4553443924053468&amp;w=149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59"/>
            <a:ext cx="630381" cy="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MDRC Evaluation ASAP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50776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Three Year Randomized Control Trial.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Different Population—Students needed 1 or 2 develo</a:t>
            </a:r>
            <a:r>
              <a:rPr lang="en-US" dirty="0"/>
              <a:t>p</a:t>
            </a:r>
            <a:r>
              <a:rPr lang="en-US" dirty="0" smtClean="0"/>
              <a:t>ment courses in reading, writing, or math.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809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Results MDRC RCT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5077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Associate Degree Completion-3 years (includes remedial courses  + 60 college level credits).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Regular Program—21.8 percent.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ASAP Program—40.1 percent.</a:t>
            </a:r>
          </a:p>
          <a:p>
            <a:r>
              <a:rPr lang="en-US" dirty="0" smtClean="0"/>
              <a:t>Transfers to 4 year college.</a:t>
            </a:r>
          </a:p>
          <a:p>
            <a:pPr lvl="1"/>
            <a:r>
              <a:rPr lang="en-US" dirty="0" smtClean="0"/>
              <a:t>Regular Program—17.3 percent.</a:t>
            </a:r>
          </a:p>
          <a:p>
            <a:pPr lvl="1"/>
            <a:r>
              <a:rPr lang="en-US" dirty="0" smtClean="0"/>
              <a:t>ASAP Program—25 percent.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2115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CE &amp; BC Results Influenced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50776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Evaluations used to justify increased </a:t>
            </a:r>
            <a:r>
              <a:rPr lang="en-US" dirty="0" err="1" smtClean="0"/>
              <a:t>budgtary</a:t>
            </a:r>
            <a:r>
              <a:rPr lang="en-US" dirty="0" smtClean="0"/>
              <a:t> allocations.	</a:t>
            </a:r>
          </a:p>
          <a:p>
            <a:pPr marL="0" indent="0">
              <a:buNone/>
            </a:pPr>
            <a:r>
              <a:rPr lang="en-US" dirty="0" smtClean="0"/>
              <a:t>About 1,000 students in demonstration, 2007-10.</a:t>
            </a:r>
          </a:p>
          <a:p>
            <a:pPr marL="0" indent="0">
              <a:buNone/>
            </a:pPr>
            <a:r>
              <a:rPr lang="en-US" dirty="0" smtClean="0"/>
              <a:t>Expanded to 4238 students in 2014-15.</a:t>
            </a:r>
          </a:p>
          <a:p>
            <a:pPr marL="0" indent="0">
              <a:buNone/>
            </a:pPr>
            <a:r>
              <a:rPr lang="en-US" dirty="0" smtClean="0"/>
              <a:t>Funding for 13,000 students from 2015-18. </a:t>
            </a:r>
          </a:p>
          <a:p>
            <a:pPr marL="0" indent="0">
              <a:buNone/>
            </a:pPr>
            <a:r>
              <a:rPr lang="en-US" dirty="0" smtClean="0"/>
              <a:t>Now promoted nationally with establishment at other community colleges and at 4 year institutions.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5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905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2665" b="-22665"/>
          <a:stretch>
            <a:fillRect/>
          </a:stretch>
        </p:blipFill>
        <p:spPr>
          <a:xfrm rot="5400000">
            <a:off x="1700958" y="508842"/>
            <a:ext cx="5631090" cy="613740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 lIns="91435" tIns="45718" rIns="91435" bIns="45718"/>
          <a:lstStyle/>
          <a:p>
            <a:pPr algn="ctr"/>
            <a:r>
              <a:rPr lang="en-US" dirty="0"/>
              <a:t>MINORITY AND POOR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4369" y="1566069"/>
            <a:ext cx="8229600" cy="4495800"/>
          </a:xfrm>
        </p:spPr>
        <p:txBody>
          <a:bodyPr lIns="91435" tIns="45718" rIns="91435" bIns="45718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minority and poor students in post-secondary education are in urban community colleges.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Urban community colleges have 12-15 percent completion rates.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Poor efficiency in resource use.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50031" y="60364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pic>
        <p:nvPicPr>
          <p:cNvPr id="6" name="Picture 2" descr="http://ts1.mm.bing.net/th?id=H.4553443924053468&amp;w=149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59"/>
            <a:ext cx="630381" cy="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" y="838200"/>
            <a:ext cx="2855153" cy="169563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479028" y="959716"/>
            <a:ext cx="4658735" cy="5077623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3200" dirty="0" smtClean="0">
                <a:hlinkClick r:id="rId3"/>
              </a:rPr>
              <a:t>www.cbcse.org</a:t>
            </a:r>
            <a:endParaRPr lang="en-US" sz="3200" dirty="0"/>
          </a:p>
          <a:p>
            <a:pPr lvl="1"/>
            <a:endParaRPr lang="en-US" sz="3200" dirty="0"/>
          </a:p>
          <a:p>
            <a:pPr lvl="1">
              <a:buFontTx/>
              <a:buNone/>
            </a:pPr>
            <a:endParaRPr lang="en-US" sz="3200" dirty="0"/>
          </a:p>
          <a:p>
            <a:pPr marL="365760" lvl="1" indent="0">
              <a:buNone/>
            </a:pPr>
            <a:r>
              <a:rPr lang="en-US" sz="3200" dirty="0"/>
              <a:t>Henry Levin   </a:t>
            </a:r>
            <a:r>
              <a:rPr lang="en-US" sz="3200" dirty="0">
                <a:hlinkClick r:id="rId4"/>
              </a:rPr>
              <a:t>hl361@columbia.edu</a:t>
            </a:r>
            <a:endParaRPr lang="en-US" sz="3200" dirty="0"/>
          </a:p>
          <a:p>
            <a:pPr marL="365760" lvl="1" indent="0">
              <a:buNone/>
            </a:pPr>
            <a:r>
              <a:rPr lang="en-US" sz="3200" dirty="0"/>
              <a:t>Emma </a:t>
            </a:r>
            <a:r>
              <a:rPr lang="en-US" sz="3200" dirty="0" err="1" smtClean="0"/>
              <a:t>García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5"/>
              </a:rPr>
              <a:t>egarcia@epi.org</a:t>
            </a:r>
            <a:endParaRPr lang="en-US" sz="3200" dirty="0"/>
          </a:p>
          <a:p>
            <a:pPr lvl="1">
              <a:buFontTx/>
              <a:buNone/>
            </a:pPr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50031" y="60364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pic>
        <p:nvPicPr>
          <p:cNvPr id="7" name="Picture 2" descr="http://ts1.mm.bing.net/th?id=H.4553443924053468&amp;w=149&amp;h=164&amp;c=7&amp;rs=1&amp;pid=1.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59"/>
            <a:ext cx="630381" cy="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0"/>
            <a:ext cx="5064953" cy="1695631"/>
          </a:xfrm>
        </p:spPr>
        <p:txBody>
          <a:bodyPr/>
          <a:lstStyle/>
          <a:p>
            <a:r>
              <a:rPr lang="en-US" dirty="0" smtClean="0"/>
              <a:t>ANNEX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97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250030" y="228600"/>
            <a:ext cx="8893969" cy="596900"/>
          </a:xfrm>
        </p:spPr>
        <p:txBody>
          <a:bodyPr lIns="91435" tIns="45718" rIns="91435" bIns="45718">
            <a:normAutofit/>
          </a:bodyPr>
          <a:lstStyle/>
          <a:p>
            <a:pPr algn="l"/>
            <a:r>
              <a:rPr lang="en-US" sz="2000" b="1" dirty="0">
                <a:effectLst/>
              </a:rPr>
              <a:t>Table 1: Associate Degree Completion in Three </a:t>
            </a:r>
            <a:r>
              <a:rPr lang="en-US" sz="2000" b="1" dirty="0" smtClean="0">
                <a:effectLst/>
              </a:rPr>
              <a:t>Years </a:t>
            </a:r>
            <a:r>
              <a:rPr lang="en-US" sz="1800" i="1" dirty="0" smtClean="0">
                <a:effectLst/>
                <a:hlinkClick r:id="rId2" action="ppaction://hlinksldjump"/>
              </a:rPr>
              <a:t>[back]</a:t>
            </a:r>
            <a:endParaRPr lang="en-US" sz="18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50031" y="60364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603098"/>
              </p:ext>
            </p:extLst>
          </p:nvPr>
        </p:nvGraphicFramePr>
        <p:xfrm>
          <a:off x="250032" y="1066800"/>
          <a:ext cx="8643936" cy="4619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4848"/>
                <a:gridCol w="1234848"/>
                <a:gridCol w="1234848"/>
                <a:gridCol w="1234848"/>
                <a:gridCol w="1234848"/>
                <a:gridCol w="1234848"/>
                <a:gridCol w="1234848"/>
              </a:tblGrid>
              <a:tr h="221404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Fall 2006 ASAP Comparison Group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Fall 2007 ASAP Group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474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5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Initial enrollment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Number of graduates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 Completed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Initial enrollment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Number of graduates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 Completed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32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BMCC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496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249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131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52.6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32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Bronx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15.9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118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49.2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32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Hostos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39.0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5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Kingsborough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404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29.7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60.7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5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LaGuardia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289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22.8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51.0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5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Queensborough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498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21.3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228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59.2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32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1,791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432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1,132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621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0074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Average </a:t>
                      </a:r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completion rate per </a:t>
                      </a:r>
                      <a:r>
                        <a:rPr lang="en-US" sz="2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student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24.1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54.9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1612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250030" y="228600"/>
            <a:ext cx="8893969" cy="596900"/>
          </a:xfrm>
        </p:spPr>
        <p:txBody>
          <a:bodyPr lIns="91435" tIns="45718" rIns="91435" bIns="45718">
            <a:normAutofit fontScale="90000"/>
          </a:bodyPr>
          <a:lstStyle/>
          <a:p>
            <a:pPr algn="l"/>
            <a:r>
              <a:rPr lang="en-US" sz="2000" b="1" dirty="0">
                <a:effectLst/>
              </a:rPr>
              <a:t>Table </a:t>
            </a:r>
            <a:r>
              <a:rPr lang="en-US" sz="2000" b="1" dirty="0" smtClean="0">
                <a:effectLst/>
              </a:rPr>
              <a:t>5 Cost </a:t>
            </a:r>
            <a:r>
              <a:rPr lang="en-US" sz="2000" b="1" dirty="0">
                <a:effectLst/>
              </a:rPr>
              <a:t>per Cohort (all FTEs) and per Graduate: Over Three Years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1800" i="1" dirty="0" smtClean="0">
                <a:effectLst/>
                <a:hlinkClick r:id="rId2" action="ppaction://hlinksldjump"/>
              </a:rPr>
              <a:t>[back]</a:t>
            </a:r>
            <a:endParaRPr lang="en-US" sz="18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79709"/>
              </p:ext>
            </p:extLst>
          </p:nvPr>
        </p:nvGraphicFramePr>
        <p:xfrm>
          <a:off x="97632" y="1066800"/>
          <a:ext cx="8893968" cy="5524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746"/>
                <a:gridCol w="1305224"/>
                <a:gridCol w="1219200"/>
                <a:gridCol w="1143000"/>
                <a:gridCol w="779560"/>
                <a:gridCol w="1111746"/>
                <a:gridCol w="1111746"/>
                <a:gridCol w="1111746"/>
              </a:tblGrid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Cost for Each 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Cohort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Number of Graduates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Cost per Graduate in Each 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Cohort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Cost Saving per ASAP Graduate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Comparison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ASAP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Comparison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ASAP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Comparison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ASAP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</a:tr>
              <a:tr h="458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BMCC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$6,008,986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$6,195,610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131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$52,710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$47,295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$5,416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</a:tr>
              <a:tr h="458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Bronx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$903,849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$3,745,997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$90,385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$64,586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$25,799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</a:tr>
              <a:tr h="458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Hostos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$938,790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$2,879,805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$58,674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$70,239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($11,565)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</a:tr>
              <a:tr h="6104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Kingsborough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$5,483,627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$7,722,766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$45,697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$51,485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($5,788)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</a:tr>
              <a:tr h="458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LaGuardia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$4,224,483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$6,186,281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$64,007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$58,361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$5,646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</a:tr>
              <a:tr h="6104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Queensborough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$7,468,808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$6,994,728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135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$70,460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$51,813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$18,648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</a:tr>
              <a:tr h="208014">
                <a:tc gridSpan="8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</a:tr>
              <a:tr h="45898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Average cost per graduate</a:t>
                      </a:r>
                      <a:endParaRPr lang="en-US" sz="18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$63,656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$57,297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$6,359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</a:tr>
              <a:tr h="523657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Average cost per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graduate-proportioned to enrollment </a:t>
                      </a:r>
                      <a:endParaRPr lang="en-US" sz="18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$6,576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1" marR="7141" marT="7141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317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263451"/>
              </p:ext>
            </p:extLst>
          </p:nvPr>
        </p:nvGraphicFramePr>
        <p:xfrm>
          <a:off x="76200" y="1828800"/>
          <a:ext cx="8991600" cy="3931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395"/>
                <a:gridCol w="928406"/>
                <a:gridCol w="914400"/>
                <a:gridCol w="1131307"/>
                <a:gridCol w="943790"/>
                <a:gridCol w="943790"/>
                <a:gridCol w="943790"/>
                <a:gridCol w="943790"/>
                <a:gridCol w="78487"/>
                <a:gridCol w="1263445"/>
              </a:tblGrid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By Type of Tax</a:t>
                      </a:r>
                      <a:endParaRPr lang="en-US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809131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Federal Income Tax Liability after all Credits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State Income Tax Liability after all Credits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FICA (OADSI &amp; HI, Employee &amp; Employer)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City Income Tax (Net)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 Property Tax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 NYC Sales Tax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NY State Sales Tax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High School Completers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7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45,749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23,614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97,970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26,788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7,522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15,977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15,682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233,303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7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 Male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70,413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33,627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120,880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33,052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9,281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19,712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19,349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306,313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7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 Female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23,339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13,995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74,343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20,327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5,708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12,124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11,900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161,736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7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 White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71,071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33,860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121,246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33,152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9,310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19,772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19,408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307,819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7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 Black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42,506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22,149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94,361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25,801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7,245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15,388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15,104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222,554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Hispanc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34,734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18,670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86,715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23,710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6,658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14,141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13,880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198,509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728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 Other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30,353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16,934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81,543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22,296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6,261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13,298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13,053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183,738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1524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Lifetime Earnings, City, Property and Sales Taxes by Educational Attainment. Breakdown by Gender and Ethnicity (Present Value at Age 23 at 3.5 Percent Discount Rate) </a:t>
            </a:r>
            <a:r>
              <a:rPr lang="en-US" dirty="0" smtClean="0"/>
              <a:t>HS </a:t>
            </a:r>
            <a:r>
              <a:rPr lang="en-US" i="1" dirty="0" smtClean="0">
                <a:hlinkClick r:id="rId2" action="ppaction://hlinksldjump"/>
              </a:rPr>
              <a:t>[back]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66119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209114"/>
              </p:ext>
            </p:extLst>
          </p:nvPr>
        </p:nvGraphicFramePr>
        <p:xfrm>
          <a:off x="76200" y="1828800"/>
          <a:ext cx="8859249" cy="4419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505"/>
                <a:gridCol w="878305"/>
                <a:gridCol w="878305"/>
                <a:gridCol w="1086650"/>
                <a:gridCol w="906535"/>
                <a:gridCol w="906535"/>
                <a:gridCol w="942365"/>
                <a:gridCol w="990600"/>
                <a:gridCol w="106739"/>
                <a:gridCol w="1208710"/>
              </a:tblGrid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By Type of Tax</a:t>
                      </a:r>
                      <a:endParaRPr lang="en-US" sz="18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8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809131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Federal Income Tax Liability after all Credits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State Income Tax Liability after all Credits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FICA (OADSI &amp; HI, Employee &amp; Employer)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City Income Tax (Net)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Property Tax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NYC Sales Tax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NY State Sales Tax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High 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Associate Degree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7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106,319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45,457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147,564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40,348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11,330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24,064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23,620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398,703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57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Male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143,330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56,775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172,734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47,230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13,263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28,169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27,649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489,150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57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Female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83,449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37,471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129,764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35,481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9,964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21,161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20,771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338,061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57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White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141,502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56,613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172,693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47,219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13,260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28,162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27,643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487,093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57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Black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99,773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42,877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141,815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38,776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10,889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23,126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22,700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379,955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57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Hispanic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86,956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39,053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133,057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36,381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10,216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21,698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21,298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348,659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1728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Other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89,391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38,570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129,562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35,883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10,077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21,401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21,007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345,891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152400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Lifetime Earnings, City, Property and Sales Taxes by Educational Attainment. Breakdown by </a:t>
            </a:r>
            <a:r>
              <a:rPr lang="en-US" sz="2400" dirty="0"/>
              <a:t>Gender</a:t>
            </a:r>
            <a:r>
              <a:rPr lang="en-US" dirty="0"/>
              <a:t> and Ethnicity (Present Value at Age 23 at 3.5 Percent Discount Rate</a:t>
            </a:r>
            <a:r>
              <a:rPr lang="en-US" dirty="0" smtClean="0"/>
              <a:t>) AA </a:t>
            </a:r>
            <a:r>
              <a:rPr lang="en-US" i="1" dirty="0">
                <a:hlinkClick r:id="rId2" action="ppaction://hlinksldjump"/>
              </a:rPr>
              <a:t>[back]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16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524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Lifetime Earnings, City, Property and Sales Taxes: Comparison by Educational Attainment. Breakdown by Gender and Ethnicity (Present Value at Age 23 at 3.5 Percent Discount Rate</a:t>
            </a:r>
            <a:r>
              <a:rPr lang="en-US" dirty="0" smtClean="0"/>
              <a:t>) </a:t>
            </a:r>
            <a:r>
              <a:rPr lang="en-US" i="1" dirty="0">
                <a:hlinkClick r:id="rId2" action="ppaction://hlinksldjump"/>
              </a:rPr>
              <a:t>[back]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918761"/>
              </p:ext>
            </p:extLst>
          </p:nvPr>
        </p:nvGraphicFramePr>
        <p:xfrm>
          <a:off x="533401" y="1676402"/>
          <a:ext cx="7619998" cy="4190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1808"/>
                <a:gridCol w="1925364"/>
                <a:gridCol w="1577318"/>
                <a:gridCol w="2695508"/>
              </a:tblGrid>
              <a:tr h="46054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High School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Associate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Associate versus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35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High School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60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i="1" u="none" strike="noStrike">
                          <a:solidFill>
                            <a:schemeClr val="tx1"/>
                          </a:solidFill>
                          <a:effectLst/>
                        </a:rPr>
                        <a:t>233,303</a:t>
                      </a:r>
                      <a:endParaRPr lang="en-US" sz="20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i="1" u="none" strike="noStrike">
                          <a:solidFill>
                            <a:schemeClr val="tx1"/>
                          </a:solidFill>
                          <a:effectLst/>
                        </a:rPr>
                        <a:t>398,703</a:t>
                      </a:r>
                      <a:endParaRPr lang="en-US" sz="20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165,400</a:t>
                      </a:r>
                      <a:endParaRPr lang="en-US" sz="20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60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 Male 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306,313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489,150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182,837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60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Female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161,736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338,061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176,325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60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White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307,819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487,093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179,274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60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Black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222,554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379,955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157,401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60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Hispanic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198,509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348,659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150,150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35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Other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183,738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345,891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162,152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954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52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Lifetime Public Health Expenditures, by Educational Attainment (Present Value at Age 23 at 3.5 Percent Discount Rate</a:t>
            </a:r>
            <a:r>
              <a:rPr lang="en-US" dirty="0" smtClean="0"/>
              <a:t>) </a:t>
            </a:r>
            <a:r>
              <a:rPr lang="en-US" i="1" dirty="0">
                <a:hlinkClick r:id="rId2" action="ppaction://hlinksldjump"/>
              </a:rPr>
              <a:t>[back]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62883"/>
              </p:ext>
            </p:extLst>
          </p:nvPr>
        </p:nvGraphicFramePr>
        <p:xfrm>
          <a:off x="533401" y="1295402"/>
          <a:ext cx="8305799" cy="5019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9528"/>
                <a:gridCol w="1330035"/>
                <a:gridCol w="1406236"/>
              </a:tblGrid>
              <a:tr h="14399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 Years of Education (HS)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 years of College (Associate)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1410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Public Expenditures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20,111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15,085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852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By source of payment:</a:t>
                      </a:r>
                      <a:endParaRPr lang="en-US" sz="20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85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Medicare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6,878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6,431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85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Medicaid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10,222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5,257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85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VA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1,270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1,309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85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TRICARE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468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689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85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Other Federal Sources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85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Other State and Local Sources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735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549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988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Other Public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483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816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13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52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Lifetime Welfare Income, by Educational Attainment (Present Value at Age 23 at 3.5 Percent Discount Rate</a:t>
            </a:r>
            <a:r>
              <a:rPr lang="en-US" dirty="0" smtClean="0"/>
              <a:t>) </a:t>
            </a:r>
            <a:r>
              <a:rPr lang="en-US" i="1" dirty="0">
                <a:hlinkClick r:id="rId2" action="ppaction://hlinksldjump"/>
              </a:rPr>
              <a:t>[back]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930068"/>
              </p:ext>
            </p:extLst>
          </p:nvPr>
        </p:nvGraphicFramePr>
        <p:xfrm>
          <a:off x="685800" y="1828799"/>
          <a:ext cx="7696201" cy="3429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1693"/>
                <a:gridCol w="1733979"/>
                <a:gridCol w="1420529"/>
              </a:tblGrid>
              <a:tr h="4737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High School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Associate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963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Welfare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Income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$2,221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$1,441 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963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Supplemental Security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Income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$4,698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$3,013 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963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Housing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Subsidy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$236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$134 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963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Food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Stamps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$6,030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$2,779 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963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Unemployment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Compensation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$3,884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$3,746 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73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$17,069 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$11,113 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13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2821" y="798731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Lifetime Crime Costs, by Educational Attainment (Present Value at Age 23 at 3.5 Percent Discount Rate</a:t>
            </a:r>
            <a:r>
              <a:rPr lang="en-US" dirty="0" smtClean="0"/>
              <a:t>) </a:t>
            </a:r>
            <a:r>
              <a:rPr lang="en-US" i="1" dirty="0">
                <a:hlinkClick r:id="rId2" action="ppaction://hlinksldjump"/>
              </a:rPr>
              <a:t>[back]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916902"/>
              </p:ext>
            </p:extLst>
          </p:nvPr>
        </p:nvGraphicFramePr>
        <p:xfrm>
          <a:off x="723900" y="2057400"/>
          <a:ext cx="7467600" cy="3429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6619"/>
                <a:gridCol w="1633219"/>
                <a:gridCol w="1337762"/>
              </a:tblGrid>
              <a:tr h="6923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Associate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659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$41,857 </a:t>
                      </a:r>
                      <a:endParaRPr lang="en-US" sz="20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$12,725 </a:t>
                      </a:r>
                      <a:endParaRPr lang="en-US" sz="20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659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Correction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$11,391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$3,463 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659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Judicial and Legal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$14,908 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$4,532 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7583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Police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Protection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$15,558 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$4,730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706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229600" cy="952500"/>
          </a:xfrm>
        </p:spPr>
        <p:txBody>
          <a:bodyPr lIns="91435" tIns="45718" rIns="91435" bIns="45718">
            <a:normAutofit fontScale="90000"/>
          </a:bodyPr>
          <a:lstStyle/>
          <a:p>
            <a:pPr algn="ctr"/>
            <a:r>
              <a:rPr lang="en-US" sz="4000" dirty="0"/>
              <a:t>WHY LOW COMPLETION RATES IN COMMUNITY COLLEGES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435769" y="2057400"/>
            <a:ext cx="8458200" cy="4144963"/>
          </a:xfrm>
        </p:spPr>
        <p:txBody>
          <a:bodyPr lIns="91435" tIns="45718" rIns="91435" bIns="45718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Inadequate </a:t>
            </a:r>
            <a:r>
              <a:rPr lang="en-US" dirty="0"/>
              <a:t>preparation.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Need to work or support family.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Costs of tuition fees, books, and transportation.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Poor study skills.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50031" y="60364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pic>
        <p:nvPicPr>
          <p:cNvPr id="6" name="Picture 2" descr="http://ts1.mm.bing.net/th?id=H.4553443924053468&amp;w=149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59"/>
            <a:ext cx="630381" cy="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15810"/>
              </p:ext>
            </p:extLst>
          </p:nvPr>
        </p:nvGraphicFramePr>
        <p:xfrm>
          <a:off x="1143001" y="1523999"/>
          <a:ext cx="7238999" cy="4038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8550"/>
                <a:gridCol w="1620849"/>
                <a:gridCol w="1524000"/>
                <a:gridCol w="343466"/>
                <a:gridCol w="2552134"/>
              </a:tblGrid>
              <a:tr h="814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Associate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Associate minus HS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53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640,330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964,472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324,142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45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Male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790,064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1,128,983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338,919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45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 Female </a:t>
                      </a:r>
                      <a:endParaRPr lang="en-US" sz="20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485,903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848,132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362,229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45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White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792,455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1,128,714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336,260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45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Black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616,739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926,892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310,153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45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Hispanic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566,767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869,654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302,887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Other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532,962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857,746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324,784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85800" y="1524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Lifetime Earnings by Educational Attainment. Breakdown by Gender, and Ethnicity (Present Value at Age 23 at 3.5 Percent Discount Rate), </a:t>
            </a:r>
            <a:r>
              <a:rPr lang="en-US" dirty="0" smtClean="0"/>
              <a:t>2008-10 </a:t>
            </a:r>
            <a:r>
              <a:rPr lang="en-US" i="1" dirty="0">
                <a:hlinkClick r:id="rId2" action="ppaction://hlinksldjump"/>
              </a:rPr>
              <a:t>[back]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5612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52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Costs Per Graduate, Comparison Group and ASAP Group: Breakdown per Constituent (Student), for Three </a:t>
            </a:r>
            <a:r>
              <a:rPr lang="en-US" dirty="0" smtClean="0"/>
              <a:t>Years </a:t>
            </a:r>
            <a:r>
              <a:rPr lang="en-US" i="1" dirty="0">
                <a:hlinkClick r:id="rId2" action="ppaction://hlinksldjump"/>
              </a:rPr>
              <a:t>[back]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56472"/>
              </p:ext>
            </p:extLst>
          </p:nvPr>
        </p:nvGraphicFramePr>
        <p:xfrm>
          <a:off x="304798" y="1371596"/>
          <a:ext cx="8534401" cy="4683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7402"/>
                <a:gridCol w="1371600"/>
                <a:gridCol w="1295399"/>
              </a:tblGrid>
              <a:tr h="8054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Total Comparison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ASAP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805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Fall 2006 Comparison Group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Fall 2007 ASAP Group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35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Cost for the Student</a:t>
                      </a:r>
                      <a:endParaRPr lang="en-US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$20,996 </a:t>
                      </a:r>
                      <a:endParaRPr lang="en-US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$13,062 </a:t>
                      </a:r>
                      <a:endParaRPr lang="en-US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35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Institutional Cost per Graduate-Student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11661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$1,569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$0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35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Average Tuition</a:t>
                      </a:r>
                      <a:endParaRPr lang="en-US" sz="18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5276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$9,403 </a:t>
                      </a:r>
                      <a:endParaRPr lang="en-US" sz="18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$11,112 </a:t>
                      </a:r>
                      <a:endParaRPr lang="en-US" sz="18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35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Average Financial Aid</a:t>
                      </a:r>
                      <a:endParaRPr lang="en-US" sz="18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5276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($7,834)</a:t>
                      </a:r>
                      <a:endParaRPr lang="en-US" sz="18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($8,384)</a:t>
                      </a:r>
                      <a:endParaRPr lang="en-US" sz="18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35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Other Financial Assistance (only ASAP) </a:t>
                      </a:r>
                      <a:endParaRPr lang="en-US" sz="18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5276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$0 </a:t>
                      </a:r>
                      <a:endParaRPr lang="en-US" sz="18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($2,728)</a:t>
                      </a:r>
                      <a:endParaRPr lang="en-US" sz="18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35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Net Forgone Earnings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11661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$13,062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$13,062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35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Earnings HS graduates Working Full Time</a:t>
                      </a:r>
                      <a:endParaRPr lang="en-US" sz="18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5276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$28,515 </a:t>
                      </a:r>
                      <a:endParaRPr lang="en-US" sz="18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$28,515 </a:t>
                      </a:r>
                      <a:endParaRPr lang="en-US" sz="18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35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Earnings HS graduates Enrolled in Public Institutions</a:t>
                      </a:r>
                      <a:endParaRPr lang="en-US" sz="18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5276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($15,453)</a:t>
                      </a:r>
                      <a:endParaRPr lang="en-US" sz="18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($15,453)</a:t>
                      </a:r>
                      <a:endParaRPr lang="en-US" sz="18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52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Textbooks and Transportation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11661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$6,365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$0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706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524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761935"/>
              </p:ext>
            </p:extLst>
          </p:nvPr>
        </p:nvGraphicFramePr>
        <p:xfrm>
          <a:off x="304800" y="606707"/>
          <a:ext cx="8305800" cy="4818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442"/>
                <a:gridCol w="2231158"/>
                <a:gridCol w="1676400"/>
                <a:gridCol w="1676400"/>
                <a:gridCol w="1676400"/>
              </a:tblGrid>
              <a:tr h="199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NYC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NY State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National Source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Others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79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Personal income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ACS 08-10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9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Income tax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ACS 08-10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NBER Taxsim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082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Sales tax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ACS 05-10; Aggregate general sales tax revenues in NYC are available on:  http://www.ibo.nyc.ny.us/; Fiscal history; Revenue and Spending since 1980; Tax revenues.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YC sales tax bases (between 2005 and 2010) are available on http://www.tax.ny.gov/pdf/stats/stat_excise/taxable_sales_and_purchases_march2009_february2010.pdf.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Levin, H., C. Belfield, P. </a:t>
                      </a:r>
                      <a:r>
                        <a:rPr lang="en-US" sz="11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Muennig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and C. Rouse (2007), </a:t>
                      </a:r>
                      <a:endParaRPr lang="en-US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6122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Property tax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ACS 05-10; City of New York-Department of Finance, Office of Tax Policy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Levin, H., C. Belfield, P. Muennig and C. Rouse (2007), 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956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Other city taxes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(personal income tax) ACS 05-10; Aggregate Personal Income-net- tax revenues in NYC are available on:  http://www.ibo.nyc.ny.us/; Fiscal history; Revenue and Spending since 1980; Tax revenues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9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Public Health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ACS 08-10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MEPS-2008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79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Public Assistance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ACS 08-10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47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Crime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ACS (living in </a:t>
                      </a:r>
                      <a:r>
                        <a:rPr lang="en-US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gq</a:t>
                      </a:r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=institutionalized)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NLSY-97 (%ever arrested; consumption of drugs, marijuana; %in prison)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706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82898"/>
              </p:ext>
            </p:extLst>
          </p:nvPr>
        </p:nvGraphicFramePr>
        <p:xfrm>
          <a:off x="1371600" y="1905000"/>
          <a:ext cx="6553200" cy="373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152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Proportion </a:t>
            </a:r>
            <a:r>
              <a:rPr lang="en-US" dirty="0"/>
              <a:t>of CUNY’s Associate Graduates Currently Residing in New York State and New York City by Graduation Year, 1981-2008 (in Percentages)</a:t>
            </a:r>
          </a:p>
        </p:txBody>
      </p:sp>
    </p:spTree>
    <p:extLst>
      <p:ext uri="{BB962C8B-B14F-4D97-AF65-F5344CB8AC3E}">
        <p14:creationId xmlns:p14="http://schemas.microsoft.com/office/powerpoint/2010/main" val="188767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991600" cy="1143000"/>
          </a:xfrm>
        </p:spPr>
        <p:txBody>
          <a:bodyPr lIns="91435" tIns="45718" rIns="91435" bIns="45718">
            <a:noAutofit/>
          </a:bodyPr>
          <a:lstStyle/>
          <a:p>
            <a:pPr algn="ctr"/>
            <a:r>
              <a:rPr lang="en-US" sz="3600" dirty="0"/>
              <a:t>TAXPAYER BENEFITS FOR </a:t>
            </a:r>
            <a:br>
              <a:rPr lang="en-US" sz="3600" dirty="0"/>
            </a:br>
            <a:r>
              <a:rPr lang="en-US" sz="3600" dirty="0"/>
              <a:t>1,000 ENROLLMENTS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7700" y="1447800"/>
            <a:ext cx="8458200" cy="4678363"/>
          </a:xfrm>
        </p:spPr>
        <p:txBody>
          <a:bodyPr lIns="91435" tIns="45718" rIns="91435" bIns="45718">
            <a:normAutofit fontScale="92500" lnSpcReduction="20000"/>
          </a:bodyPr>
          <a:lstStyle/>
          <a:p>
            <a:pPr fontAlgn="ctr">
              <a:buFont typeface="Arial" panose="020B0604020202020204" pitchFamily="34" charset="0"/>
              <a:buChar char="•"/>
            </a:pPr>
            <a:r>
              <a:rPr lang="en-US" sz="3000" b="1" u="sng" dirty="0"/>
              <a:t>Comparison Cohort (regular program)</a:t>
            </a:r>
          </a:p>
          <a:p>
            <a:pPr lvl="1" fontAlgn="ctr"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/>
              <a:t>Graduates </a:t>
            </a:r>
            <a:r>
              <a:rPr lang="en-US" sz="2600" b="1" dirty="0" smtClean="0"/>
              <a:t>				           241.2</a:t>
            </a:r>
            <a:endParaRPr lang="en-US" sz="2600" b="1" dirty="0"/>
          </a:p>
          <a:p>
            <a:pPr lvl="1" fontAlgn="ctr"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/>
              <a:t>Net Benefits per Graduate </a:t>
            </a:r>
            <a:r>
              <a:rPr lang="en-US" sz="2600" b="1" dirty="0" smtClean="0"/>
              <a:t>	     $139,630</a:t>
            </a:r>
            <a:endParaRPr lang="en-US" sz="2600" b="1" dirty="0"/>
          </a:p>
          <a:p>
            <a:pPr lvl="1" fontAlgn="ctr"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/>
              <a:t>Total Benefits to Taxpayer </a:t>
            </a:r>
            <a:r>
              <a:rPr lang="en-US" sz="2600" b="1" dirty="0" smtClean="0"/>
              <a:t>	$33,678,756</a:t>
            </a:r>
            <a:endParaRPr lang="en-US" sz="2600" b="1" dirty="0"/>
          </a:p>
          <a:p>
            <a:pPr fontAlgn="ctr">
              <a:buSzPct val="100000"/>
              <a:buFont typeface="Arial" panose="020B0604020202020204" pitchFamily="34" charset="0"/>
              <a:buChar char="•"/>
            </a:pPr>
            <a:r>
              <a:rPr lang="en-US" sz="3000" b="1" u="sng" dirty="0"/>
              <a:t>ASAP Cohort</a:t>
            </a:r>
          </a:p>
          <a:p>
            <a:pPr lvl="1" fontAlgn="ctr"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/>
              <a:t>Graduates </a:t>
            </a:r>
            <a:r>
              <a:rPr lang="en-US" sz="2600" b="1" dirty="0" smtClean="0"/>
              <a:t>					548.6</a:t>
            </a:r>
            <a:endParaRPr lang="en-US" sz="2600" b="1" dirty="0"/>
          </a:p>
          <a:p>
            <a:pPr lvl="1" fontAlgn="ctr"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/>
              <a:t>Net Benefits per Graduate  </a:t>
            </a:r>
            <a:r>
              <a:rPr lang="en-US" sz="2600" b="1" dirty="0" smtClean="0"/>
              <a:t>	</a:t>
            </a:r>
            <a:r>
              <a:rPr lang="en-US" sz="2600" b="1" dirty="0"/>
              <a:t> </a:t>
            </a:r>
            <a:r>
              <a:rPr lang="en-US" sz="2600" b="1" dirty="0" smtClean="0"/>
              <a:t>    $146,212 </a:t>
            </a:r>
            <a:endParaRPr lang="en-US" sz="2600" b="1" dirty="0"/>
          </a:p>
          <a:p>
            <a:pPr lvl="1" fontAlgn="ctr"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/>
              <a:t>Total </a:t>
            </a:r>
            <a:r>
              <a:rPr lang="en-US" sz="2600" b="1" dirty="0" smtClean="0"/>
              <a:t>Benefits				$80,211,903</a:t>
            </a:r>
            <a:endParaRPr lang="en-US" sz="2600" b="1" i="1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000" b="1" i="1" u="sng" dirty="0"/>
              <a:t>Total Net Benefits per 1,000 Enrollees</a:t>
            </a:r>
            <a:r>
              <a:rPr lang="en-US" sz="3000" b="1" i="1" dirty="0"/>
              <a:t> </a:t>
            </a:r>
            <a:r>
              <a:rPr lang="en-US" sz="3000" b="1" i="1" dirty="0" smtClean="0"/>
              <a:t>~                   </a:t>
            </a:r>
          </a:p>
          <a:p>
            <a:pPr marL="0" indent="0" algn="ctr">
              <a:buNone/>
            </a:pPr>
            <a:r>
              <a:rPr lang="en-US" sz="1900" b="1" i="1" u="sng" dirty="0" smtClean="0"/>
              <a:t>$ </a:t>
            </a:r>
            <a:r>
              <a:rPr lang="en-US" sz="3000" b="1" i="1" u="sng" dirty="0"/>
              <a:t>46,000,000</a:t>
            </a:r>
            <a:r>
              <a:rPr lang="en-US" sz="1900" b="1" i="1" u="sng" dirty="0"/>
              <a:t> </a:t>
            </a:r>
            <a:endParaRPr lang="en-US" sz="3000" b="1" dirty="0"/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304800" y="6413500"/>
            <a:ext cx="248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In constant 2010 dollars.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84300"/>
            <a:ext cx="8229600" cy="4876800"/>
          </a:xfrm>
        </p:spPr>
        <p:txBody>
          <a:bodyPr lIns="91435" tIns="45718" rIns="91435" bIns="45718">
            <a:normAutofit fontScale="925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Reports are available at:</a:t>
            </a:r>
          </a:p>
          <a:p>
            <a:pPr marL="798513" lvl="2" indent="0">
              <a:lnSpc>
                <a:spcPct val="90000"/>
              </a:lnSpc>
              <a:buFontTx/>
              <a:buNone/>
            </a:pPr>
            <a:r>
              <a:rPr lang="en-US" sz="3000" b="1" u="sng" dirty="0"/>
              <a:t>CEA</a:t>
            </a:r>
            <a:r>
              <a:rPr lang="en-US" sz="2200" dirty="0"/>
              <a:t>: http://cbcse.org/wordpress/wp-content/uploads/2013/06/Levin-ASAP-Cost-Effectiveness-Report_092412_FINAL-5.pdf</a:t>
            </a:r>
          </a:p>
          <a:p>
            <a:pPr marL="798513" lvl="2" indent="0">
              <a:lnSpc>
                <a:spcPct val="90000"/>
              </a:lnSpc>
              <a:buFontTx/>
              <a:buNone/>
            </a:pPr>
            <a:r>
              <a:rPr lang="en-US" sz="3000" b="1" u="sng" dirty="0"/>
              <a:t>BCA</a:t>
            </a:r>
            <a:r>
              <a:rPr lang="en-US" sz="2200" dirty="0"/>
              <a:t>: http://cbcse.org/wordpress/wp-content/uploads/2013/05/Levin_ASAP_Benefit_Cost_Report_FINAL_05222013.pdf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Center for Benefit-Cost Studies in Education, Teachers College, Columbia University.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000" dirty="0"/>
              <a:t>www.cbcse.org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50031" y="60364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 lIns="91435" tIns="45718" rIns="91435" bIns="45718">
            <a:normAutofit fontScale="90000"/>
          </a:bodyPr>
          <a:lstStyle/>
          <a:p>
            <a:pPr algn="ctr"/>
            <a:r>
              <a:rPr lang="en-US" sz="4000" dirty="0"/>
              <a:t>ACCELERATED STUDY IN </a:t>
            </a:r>
            <a:r>
              <a:rPr lang="en-US" sz="4000" dirty="0" smtClean="0"/>
              <a:t>ASSOCIATE </a:t>
            </a:r>
            <a:r>
              <a:rPr lang="en-US" sz="4000" dirty="0"/>
              <a:t>PROGRAMS (ASAP)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809" y="1540668"/>
            <a:ext cx="9012381" cy="4594791"/>
          </a:xfrm>
        </p:spPr>
        <p:txBody>
          <a:bodyPr lIns="91435" tIns="45718" rIns="91435" bIns="45718">
            <a:normAutofit lnSpcReduction="10000"/>
          </a:bodyPr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City University of New York (CUNY) designed new program to </a:t>
            </a:r>
            <a:r>
              <a:rPr lang="en-US" sz="2800" dirty="0" smtClean="0"/>
              <a:t>increase and accelerate </a:t>
            </a:r>
            <a:r>
              <a:rPr lang="en-US" sz="2800" dirty="0"/>
              <a:t>completion of associate degree within 3 years</a:t>
            </a:r>
            <a:r>
              <a:rPr lang="en-US" sz="2800" dirty="0" smtClean="0"/>
              <a:t>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Consolidated course schedule (morning or afternoon).</a:t>
            </a:r>
            <a:endParaRPr lang="en-US" sz="28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Mandatory advisement and career development.</a:t>
            </a:r>
            <a:endParaRPr lang="en-US" sz="28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Weekly ASAP Seminar to address academic and personal challenges.</a:t>
            </a:r>
            <a:endParaRPr lang="en-US" sz="28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Free use of </a:t>
            </a:r>
            <a:r>
              <a:rPr lang="en-US" sz="2800" dirty="0"/>
              <a:t>textbooks and free transportation.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smtClean="0"/>
              <a:t>Remaining </a:t>
            </a:r>
            <a:r>
              <a:rPr lang="en-US" sz="2800" dirty="0" smtClean="0"/>
              <a:t>tuition balance paid </a:t>
            </a:r>
            <a:r>
              <a:rPr lang="en-US" sz="2800" dirty="0"/>
              <a:t>by ASAP</a:t>
            </a:r>
            <a:r>
              <a:rPr lang="en-US" sz="2800" dirty="0" smtClean="0"/>
              <a:t>.</a:t>
            </a:r>
            <a:endParaRPr lang="en-US" dirty="0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50031" y="60364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pic>
        <p:nvPicPr>
          <p:cNvPr id="6" name="Picture 2" descr="http://ts1.mm.bing.net/th?id=H.4553443924053468&amp;w=149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59"/>
            <a:ext cx="630381" cy="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995363"/>
          </a:xfrm>
        </p:spPr>
        <p:txBody>
          <a:bodyPr lIns="91435" tIns="45718" rIns="91435" bIns="45718"/>
          <a:lstStyle/>
          <a:p>
            <a:pPr algn="ctr"/>
            <a:r>
              <a:rPr lang="en-US" dirty="0"/>
              <a:t>THREE YEAR STUDY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8534400" cy="4648200"/>
          </a:xfrm>
        </p:spPr>
        <p:txBody>
          <a:bodyPr lIns="91435" tIns="45718" rIns="91435" bIns="45718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CUNY data was used to construct a comparison group with the same admissions criteria </a:t>
            </a:r>
            <a:r>
              <a:rPr lang="en-US" smtClean="0"/>
              <a:t>as ASAP.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Six community colleges in study.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Student progress was studied over three years for both groups.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end of three years, </a:t>
            </a:r>
            <a:r>
              <a:rPr lang="en-US" u="sng" dirty="0"/>
              <a:t>24.1 %</a:t>
            </a:r>
            <a:r>
              <a:rPr lang="en-US" dirty="0"/>
              <a:t> of students in regular program had completed associate degree compared to </a:t>
            </a:r>
            <a:r>
              <a:rPr lang="en-US" u="sng" dirty="0"/>
              <a:t>54.9 %</a:t>
            </a:r>
            <a:r>
              <a:rPr lang="en-US" dirty="0"/>
              <a:t> for ASAP students</a:t>
            </a:r>
            <a:r>
              <a:rPr lang="en-US" dirty="0" smtClean="0"/>
              <a:t>. </a:t>
            </a:r>
            <a:r>
              <a:rPr lang="en-US" sz="1800" i="1" dirty="0" smtClean="0">
                <a:hlinkClick r:id="rId2" action="ppaction://hlinksldjump"/>
              </a:rPr>
              <a:t>[by site]</a:t>
            </a:r>
            <a:endParaRPr lang="en-US" sz="1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 lIns="91435" tIns="45718" rIns="91435" bIns="45718">
            <a:normAutofit fontScale="90000"/>
          </a:bodyPr>
          <a:lstStyle/>
          <a:p>
            <a:pPr algn="ctr"/>
            <a:r>
              <a:rPr lang="en-US" sz="4000" dirty="0"/>
              <a:t>IS INVESTMENT IN ASAP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COST-EFFECTIVE</a:t>
            </a:r>
            <a:r>
              <a:rPr lang="en-US" sz="4000" dirty="0"/>
              <a:t>? 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838199" y="1828800"/>
            <a:ext cx="8055769" cy="4297363"/>
          </a:xfrm>
        </p:spPr>
        <p:txBody>
          <a:bodyPr lIns="91435" tIns="45718" rIns="91435" bIns="45718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ASAP requires additional resources.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ASAP has superior graduation rates.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 the additional investment justified?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the additional cost?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the additional cost per graduate?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COST-EFFECTIVENESS OF ASAP?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50031" y="60364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pic>
        <p:nvPicPr>
          <p:cNvPr id="6" name="Picture 2" descr="http://ts1.mm.bing.net/th?id=H.4553443924053468&amp;w=149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59"/>
            <a:ext cx="630381" cy="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9144000" cy="1143000"/>
          </a:xfrm>
        </p:spPr>
        <p:txBody>
          <a:bodyPr lIns="91435" tIns="45718" rIns="91435" bIns="45718">
            <a:normAutofit fontScale="90000"/>
          </a:bodyPr>
          <a:lstStyle/>
          <a:p>
            <a:pPr algn="ctr"/>
            <a:r>
              <a:rPr lang="en-US" sz="4000" dirty="0"/>
              <a:t>HOW DOES THE INVESTMENT </a:t>
            </a:r>
            <a:br>
              <a:rPr lang="en-US" sz="4000" dirty="0"/>
            </a:br>
            <a:r>
              <a:rPr lang="en-US" sz="4000" dirty="0"/>
              <a:t>LOOK LIKE FROM A </a:t>
            </a:r>
            <a:br>
              <a:rPr lang="en-US" sz="4000" dirty="0"/>
            </a:br>
            <a:r>
              <a:rPr lang="en-US" sz="4000" dirty="0"/>
              <a:t>BENEFIT-COST PERSPECTIVE?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838200" y="2825750"/>
            <a:ext cx="8055769" cy="3200400"/>
          </a:xfrm>
        </p:spPr>
        <p:txBody>
          <a:bodyPr lIns="91435" tIns="45718" rIns="91435" bIns="45718"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Are there net benefits to taxpayer</a:t>
            </a:r>
            <a:r>
              <a:rPr lang="en-US" sz="3600" dirty="0" smtClean="0"/>
              <a:t>?</a:t>
            </a: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Are there net benefits to student?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50031" y="60364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pic>
        <p:nvPicPr>
          <p:cNvPr id="6" name="Picture 2" descr="http://ts1.mm.bing.net/th?id=H.4553443924053468&amp;w=149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59"/>
            <a:ext cx="630381" cy="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 lIns="91435" tIns="45718" rIns="91435" bIns="45718"/>
          <a:lstStyle/>
          <a:p>
            <a:pPr algn="ctr"/>
            <a:r>
              <a:rPr lang="en-US" dirty="0"/>
              <a:t>ADDITIONAL COSTS OF ASAP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36700"/>
            <a:ext cx="8153400" cy="4495800"/>
          </a:xfrm>
        </p:spPr>
        <p:txBody>
          <a:bodyPr lIns="91435" tIns="45718" rIns="91435" bIns="45718">
            <a:normAutofit fontScale="925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The cost analysis-Method</a:t>
            </a:r>
          </a:p>
          <a:p>
            <a:pPr lvl="1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Costs calculated from allocations to both programs.</a:t>
            </a:r>
          </a:p>
          <a:p>
            <a:pPr lvl="1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Budgetary information for ingredients (partially following the “Ingredients Method”, Levin &amp; McEwan, 2001)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Regular program had three year cost of $</a:t>
            </a:r>
            <a:r>
              <a:rPr lang="en-US" sz="3000" dirty="0" smtClean="0"/>
              <a:t>29,500 </a:t>
            </a:r>
            <a:r>
              <a:rPr lang="en-US" sz="3000" dirty="0"/>
              <a:t>per full-time equivalent student (</a:t>
            </a:r>
            <a:r>
              <a:rPr lang="en-US" sz="3000" dirty="0" err="1"/>
              <a:t>fte</a:t>
            </a:r>
            <a:r>
              <a:rPr lang="en-US" sz="3000" dirty="0"/>
              <a:t>).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ASAP had additional three year cost of $</a:t>
            </a:r>
            <a:r>
              <a:rPr lang="en-US" sz="3000" dirty="0" smtClean="0"/>
              <a:t>19,800 </a:t>
            </a:r>
            <a:r>
              <a:rPr lang="en-US" sz="3000" dirty="0"/>
              <a:t>for total cost of $</a:t>
            </a:r>
            <a:r>
              <a:rPr lang="en-US" sz="3000" dirty="0" smtClean="0"/>
              <a:t>49,400 </a:t>
            </a:r>
            <a:r>
              <a:rPr lang="en-US" sz="3000" dirty="0"/>
              <a:t>per </a:t>
            </a:r>
            <a:r>
              <a:rPr lang="en-US" sz="3000" dirty="0" err="1"/>
              <a:t>fte</a:t>
            </a:r>
            <a:r>
              <a:rPr lang="en-US" sz="3000" dirty="0"/>
              <a:t>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ASAP cost </a:t>
            </a:r>
            <a:r>
              <a:rPr lang="en-US" sz="3000" dirty="0" smtClean="0"/>
              <a:t>2/3 </a:t>
            </a:r>
            <a:r>
              <a:rPr lang="en-US" sz="3000" dirty="0"/>
              <a:t>more per </a:t>
            </a:r>
            <a:r>
              <a:rPr lang="en-US" sz="3000" dirty="0" err="1"/>
              <a:t>fte</a:t>
            </a:r>
            <a:r>
              <a:rPr lang="en-US" sz="3000" dirty="0"/>
              <a:t> student.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50031" y="6036469"/>
            <a:ext cx="8643938" cy="821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5717" tIns="35717" rIns="35717" bIns="3571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 defTabSz="914353" eaLnBrk="1" hangingPunct="1">
              <a:defRPr/>
            </a:pPr>
            <a:r>
              <a:rPr lang="en-US" sz="25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CBCSE</a:t>
            </a:r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300" b="1" dirty="0">
                <a:ln w="1905"/>
                <a:solidFill>
                  <a:schemeClr val="accent1"/>
                </a:solidFill>
              </a:rPr>
              <a:t>Teachers College, Columbia University</a:t>
            </a:r>
          </a:p>
        </p:txBody>
      </p:sp>
      <p:pic>
        <p:nvPicPr>
          <p:cNvPr id="6" name="Picture 2" descr="http://ts1.mm.bing.net/th?id=H.4553443924053468&amp;w=149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59"/>
            <a:ext cx="630381" cy="6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4135</TotalTime>
  <Words>2432</Words>
  <Application>Microsoft Macintosh PowerPoint</Application>
  <PresentationFormat>On-screen Show (4:3)</PresentationFormat>
  <Paragraphs>782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Gill Sans Light</vt:lpstr>
      <vt:lpstr>MS Mincho</vt:lpstr>
      <vt:lpstr>MS PGothic</vt:lpstr>
      <vt:lpstr>Rockwell</vt:lpstr>
      <vt:lpstr>SimSun</vt:lpstr>
      <vt:lpstr>Times New Roman</vt:lpstr>
      <vt:lpstr>Wingdings</vt:lpstr>
      <vt:lpstr>Kilter</vt:lpstr>
      <vt:lpstr>COST-EFFECTIVENESS AND  BENEFIT-COST ANALYSES OF ACCELERATED STUDY IN ASSOCIATE PROGRAMS (ASAP) OF THE CITY UNIVERSITY OF NEW YORK</vt:lpstr>
      <vt:lpstr>WASTED RESOURCES</vt:lpstr>
      <vt:lpstr>MINORITY AND POOR</vt:lpstr>
      <vt:lpstr>WHY LOW COMPLETION RATES IN COMMUNITY COLLEGES</vt:lpstr>
      <vt:lpstr>ACCELERATED STUDY IN ASSOCIATE PROGRAMS (ASAP)</vt:lpstr>
      <vt:lpstr>THREE YEAR STUDY</vt:lpstr>
      <vt:lpstr>IS INVESTMENT IN ASAP  COST-EFFECTIVE? </vt:lpstr>
      <vt:lpstr>HOW DOES THE INVESTMENT  LOOK LIKE FROM A  BENEFIT-COST PERSPECTIVE?</vt:lpstr>
      <vt:lpstr>ADDITIONAL COSTS OF ASAP</vt:lpstr>
      <vt:lpstr>PowerPoint Presentation</vt:lpstr>
      <vt:lpstr>COST-EFFECTIVENESS RESULTS</vt:lpstr>
      <vt:lpstr>PowerPoint Presentation</vt:lpstr>
      <vt:lpstr>COST-EFFECTIVENESS- OTHER RESULTS</vt:lpstr>
      <vt:lpstr>PowerPoint Presentation</vt:lpstr>
      <vt:lpstr>ASAP IS MORE COST-EFFECTIVE</vt:lpstr>
      <vt:lpstr>BENEFIT-COST ANALYSIS</vt:lpstr>
      <vt:lpstr>DATA REQUIREMENTS</vt:lpstr>
      <vt:lpstr>Expressed as Present Value</vt:lpstr>
      <vt:lpstr>TOTAL FISCAL BENEFITS TO TAXPAYER FOR EACH ADDITIONAL GRADUATE (age 23)</vt:lpstr>
      <vt:lpstr>Distribution of fiscal benefits </vt:lpstr>
      <vt:lpstr>BENEFITS AND COSTS TO TAXPAYER  PER GRADUATE</vt:lpstr>
      <vt:lpstr>TAXPAYER BENEFITS FOR  1,000 ENROLLMENTS</vt:lpstr>
      <vt:lpstr>TOTAL BENEFITS TO STUDENT (age 23)</vt:lpstr>
      <vt:lpstr>BENEFITS AND COSTS TO STUDENT PER DEGREE</vt:lpstr>
      <vt:lpstr>BENEFIT-COST</vt:lpstr>
      <vt:lpstr>MDRC Evaluation ASAP</vt:lpstr>
      <vt:lpstr>Results MDRC RCT</vt:lpstr>
      <vt:lpstr>CE &amp; BC Results Influenced Policy</vt:lpstr>
      <vt:lpstr>PowerPoint Presentation</vt:lpstr>
      <vt:lpstr>Thank You</vt:lpstr>
      <vt:lpstr>ANNEX</vt:lpstr>
      <vt:lpstr>Table 1: Associate Degree Completion in Three Years [back]</vt:lpstr>
      <vt:lpstr>Table 5 Cost per Cohort (all FTEs) and per Graduate: Over Three Years [back]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TAXPAYER BENEFITS FOR  1,000 ENROLLMENTS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CIS</dc:creator>
  <cp:lastModifiedBy>Meridith Friedman</cp:lastModifiedBy>
  <cp:revision>94</cp:revision>
  <cp:lastPrinted>2013-07-01T13:43:24Z</cp:lastPrinted>
  <dcterms:created xsi:type="dcterms:W3CDTF">2016-06-17T01:01:07Z</dcterms:created>
  <dcterms:modified xsi:type="dcterms:W3CDTF">2017-01-08T14:27:48Z</dcterms:modified>
</cp:coreProperties>
</file>