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56" r:id="rId2"/>
    <p:sldId id="269" r:id="rId3"/>
    <p:sldId id="271" r:id="rId4"/>
    <p:sldId id="270" r:id="rId5"/>
    <p:sldId id="272" r:id="rId6"/>
    <p:sldId id="273" r:id="rId7"/>
    <p:sldId id="261" r:id="rId8"/>
    <p:sldId id="276" r:id="rId9"/>
    <p:sldId id="274" r:id="rId10"/>
    <p:sldId id="278" r:id="rId11"/>
    <p:sldId id="291" r:id="rId12"/>
    <p:sldId id="292" r:id="rId13"/>
    <p:sldId id="279" r:id="rId14"/>
    <p:sldId id="283" r:id="rId15"/>
    <p:sldId id="263" r:id="rId16"/>
    <p:sldId id="280" r:id="rId17"/>
    <p:sldId id="282" r:id="rId18"/>
    <p:sldId id="284" r:id="rId19"/>
    <p:sldId id="265" r:id="rId20"/>
    <p:sldId id="266" r:id="rId21"/>
    <p:sldId id="285" r:id="rId22"/>
    <p:sldId id="286" r:id="rId23"/>
    <p:sldId id="287" r:id="rId24"/>
    <p:sldId id="288"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18"/>
    <p:restoredTop sz="93041"/>
  </p:normalViewPr>
  <p:slideViewPr>
    <p:cSldViewPr snapToGrid="0" snapToObjects="1">
      <p:cViewPr varScale="1">
        <p:scale>
          <a:sx n="59" d="100"/>
          <a:sy n="59" d="100"/>
        </p:scale>
        <p:origin x="2016"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974BCC-3A23-1546-886E-1D1CC191C9BE}" type="datetimeFigureOut">
              <a:rPr lang="en-US" smtClean="0"/>
              <a:t>1/8/17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F6F0E2-11E2-B14B-9D4A-B06938A5D79C}" type="slidenum">
              <a:rPr lang="en-US" smtClean="0"/>
              <a:t>‹#›</a:t>
            </a:fld>
            <a:endParaRPr lang="en-US"/>
          </a:p>
        </p:txBody>
      </p:sp>
    </p:spTree>
    <p:extLst>
      <p:ext uri="{BB962C8B-B14F-4D97-AF65-F5344CB8AC3E}">
        <p14:creationId xmlns:p14="http://schemas.microsoft.com/office/powerpoint/2010/main" val="21177249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C2E73A94-DA00-4498-9F47-AB680324F6DB}" type="slidenum">
              <a:rPr lang="en-US" smtClean="0"/>
              <a:t>2</a:t>
            </a:fld>
            <a:endParaRPr lang="en-US"/>
          </a:p>
        </p:txBody>
      </p:sp>
    </p:spTree>
    <p:extLst>
      <p:ext uri="{BB962C8B-B14F-4D97-AF65-F5344CB8AC3E}">
        <p14:creationId xmlns:p14="http://schemas.microsoft.com/office/powerpoint/2010/main" val="592270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Fridge</a:t>
            </a:r>
            <a:r>
              <a:rPr lang="en-US" baseline="0" dirty="0" smtClean="0"/>
              <a:t> of benefits : % of total or % of the wage</a:t>
            </a:r>
            <a:endParaRPr lang="en-US" dirty="0"/>
          </a:p>
        </p:txBody>
      </p:sp>
      <p:sp>
        <p:nvSpPr>
          <p:cNvPr id="4" name="Slide Number Placeholder 3"/>
          <p:cNvSpPr>
            <a:spLocks noGrp="1"/>
          </p:cNvSpPr>
          <p:nvPr>
            <p:ph type="sldNum" sz="quarter" idx="10"/>
          </p:nvPr>
        </p:nvSpPr>
        <p:spPr/>
        <p:txBody>
          <a:bodyPr/>
          <a:lstStyle/>
          <a:p>
            <a:fld id="{88F6F0E2-11E2-B14B-9D4A-B06938A5D79C}" type="slidenum">
              <a:rPr lang="en-US" smtClean="0"/>
              <a:t>14</a:t>
            </a:fld>
            <a:endParaRPr lang="en-US"/>
          </a:p>
        </p:txBody>
      </p:sp>
    </p:spTree>
    <p:extLst>
      <p:ext uri="{BB962C8B-B14F-4D97-AF65-F5344CB8AC3E}">
        <p14:creationId xmlns:p14="http://schemas.microsoft.com/office/powerpoint/2010/main" val="29300295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dobe Caslon Pro"/>
                <a:cs typeface="Adobe Caslon Pro"/>
              </a:rPr>
              <a:t>Inflation refers to an increase in general level of prices over time</a:t>
            </a:r>
          </a:p>
          <a:p>
            <a:r>
              <a:rPr lang="en-US" dirty="0" smtClean="0">
                <a:latin typeface="Adobe Caslon Pro"/>
                <a:cs typeface="Adobe Caslon Pro"/>
              </a:rPr>
              <a:t>Nominal prices from different time periods need to be adjusted using price indices to measure prices in consistent units of value </a:t>
            </a:r>
          </a:p>
          <a:p>
            <a:r>
              <a:rPr lang="en-US" dirty="0" smtClean="0">
                <a:latin typeface="Adobe Caslon Pro"/>
                <a:cs typeface="Adobe Caslon Pro"/>
              </a:rPr>
              <a:t>Example using Consumer Price Index (CPI) from Bureau of Labor Statistics:</a:t>
            </a:r>
          </a:p>
          <a:p>
            <a:pPr lvl="1"/>
            <a:endParaRPr lang="en-US" dirty="0" smtClean="0">
              <a:latin typeface="Adobe Caslon Pro"/>
              <a:cs typeface="Adobe Caslon Pro"/>
            </a:endParaRPr>
          </a:p>
          <a:p>
            <a:pPr lvl="1"/>
            <a:endParaRPr lang="en-US" dirty="0" smtClean="0">
              <a:latin typeface="Adobe Caslon Pro"/>
              <a:cs typeface="Adobe Caslon Pro"/>
            </a:endParaRPr>
          </a:p>
          <a:p>
            <a:pPr marL="457200" lvl="1" indent="0">
              <a:buNone/>
            </a:pPr>
            <a:r>
              <a:rPr lang="en-US" dirty="0" smtClean="0">
                <a:latin typeface="Adobe Caslon Pro"/>
                <a:cs typeface="Adobe Caslon Pro"/>
              </a:rPr>
              <a:t>	</a:t>
            </a:r>
          </a:p>
          <a:p>
            <a:r>
              <a:rPr lang="en-US" dirty="0" smtClean="0">
                <a:latin typeface="Adobe Caslon Pro"/>
                <a:cs typeface="Adobe Caslon Pro"/>
              </a:rPr>
              <a:t>Over long time horizons, or with intensive use of ingredients that don’t follow typical inflation patterns (e.g., technology), may consider other price indices, or do sensitivity analysis</a:t>
            </a:r>
          </a:p>
          <a:p>
            <a:endParaRPr lang="en-US" dirty="0"/>
          </a:p>
        </p:txBody>
      </p:sp>
      <p:sp>
        <p:nvSpPr>
          <p:cNvPr id="4" name="Slide Number Placeholder 3"/>
          <p:cNvSpPr>
            <a:spLocks noGrp="1"/>
          </p:cNvSpPr>
          <p:nvPr>
            <p:ph type="sldNum" sz="quarter" idx="10"/>
          </p:nvPr>
        </p:nvSpPr>
        <p:spPr/>
        <p:txBody>
          <a:bodyPr/>
          <a:lstStyle/>
          <a:p>
            <a:fld id="{88F6F0E2-11E2-B14B-9D4A-B06938A5D79C}" type="slidenum">
              <a:rPr lang="en-US" smtClean="0"/>
              <a:t>15</a:t>
            </a:fld>
            <a:endParaRPr lang="en-US"/>
          </a:p>
        </p:txBody>
      </p:sp>
    </p:spTree>
    <p:extLst>
      <p:ext uri="{BB962C8B-B14F-4D97-AF65-F5344CB8AC3E}">
        <p14:creationId xmlns:p14="http://schemas.microsoft.com/office/powerpoint/2010/main" val="35560215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kern="1200" baseline="0" dirty="0" smtClean="0">
                <a:solidFill>
                  <a:schemeClr val="tx1"/>
                </a:solidFill>
                <a:effectLst/>
                <a:latin typeface="+mn-lt"/>
                <a:ea typeface="+mn-ea"/>
                <a:cs typeface="+mn-cs"/>
              </a:rPr>
              <a:t>U.S. Department of Labor, Bureau of Labor Statistics. </a:t>
            </a:r>
            <a:br>
              <a:rPr lang="en-US" sz="1000" b="0" i="0" kern="1200" baseline="0" dirty="0" smtClean="0">
                <a:solidFill>
                  <a:schemeClr val="tx1"/>
                </a:solidFill>
                <a:effectLst/>
                <a:latin typeface="+mn-lt"/>
                <a:ea typeface="+mn-ea"/>
                <a:cs typeface="+mn-cs"/>
              </a:rPr>
            </a:br>
            <a:r>
              <a:rPr lang="en-US" sz="1000" b="0" i="0" kern="1200" baseline="0" dirty="0" smtClean="0">
                <a:solidFill>
                  <a:schemeClr val="tx1"/>
                </a:solidFill>
                <a:effectLst/>
                <a:latin typeface="+mn-lt"/>
                <a:ea typeface="+mn-ea"/>
                <a:cs typeface="+mn-cs"/>
              </a:rPr>
              <a:t>CPI-U (All urban consumers). The CPI-U represents about 88 percent of the total U.S. population and is based on the expenditures of all families living in urban areas. </a:t>
            </a:r>
            <a:br>
              <a:rPr lang="en-US" sz="1000" b="0" i="0" kern="1200" baseline="0" dirty="0" smtClean="0">
                <a:solidFill>
                  <a:schemeClr val="tx1"/>
                </a:solidFill>
                <a:effectLst/>
                <a:latin typeface="+mn-lt"/>
                <a:ea typeface="+mn-ea"/>
                <a:cs typeface="+mn-cs"/>
              </a:rPr>
            </a:br>
            <a:r>
              <a:rPr lang="en-US" sz="1000" b="0" i="0" kern="1200" baseline="0" dirty="0" smtClean="0">
                <a:solidFill>
                  <a:schemeClr val="tx1"/>
                </a:solidFill>
                <a:effectLst/>
                <a:latin typeface="+mn-lt"/>
                <a:ea typeface="+mn-ea"/>
                <a:cs typeface="+mn-cs"/>
              </a:rPr>
              <a:t>Base period: 1967=100</a:t>
            </a:r>
          </a:p>
          <a:p>
            <a:endParaRPr lang="en-US" dirty="0"/>
          </a:p>
        </p:txBody>
      </p:sp>
      <p:sp>
        <p:nvSpPr>
          <p:cNvPr id="4" name="Slide Number Placeholder 3"/>
          <p:cNvSpPr>
            <a:spLocks noGrp="1"/>
          </p:cNvSpPr>
          <p:nvPr>
            <p:ph type="sldNum" sz="quarter" idx="10"/>
          </p:nvPr>
        </p:nvSpPr>
        <p:spPr/>
        <p:txBody>
          <a:bodyPr/>
          <a:lstStyle/>
          <a:p>
            <a:fld id="{53C28B8B-8F1B-9E43-8506-6B559F1A89BD}" type="slidenum">
              <a:rPr lang="en-US" smtClean="0"/>
              <a:pPr/>
              <a:t>16</a:t>
            </a:fld>
            <a:endParaRPr lang="en-US"/>
          </a:p>
        </p:txBody>
      </p:sp>
    </p:spTree>
    <p:extLst>
      <p:ext uri="{BB962C8B-B14F-4D97-AF65-F5344CB8AC3E}">
        <p14:creationId xmlns:p14="http://schemas.microsoft.com/office/powerpoint/2010/main" val="698804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000" b="0" i="0" kern="1200" baseline="0" dirty="0" smtClean="0">
                <a:solidFill>
                  <a:schemeClr val="tx1"/>
                </a:solidFill>
                <a:effectLst/>
                <a:latin typeface="+mn-lt"/>
                <a:ea typeface="+mn-ea"/>
                <a:cs typeface="+mn-cs"/>
              </a:rPr>
              <a:t>U.S. Department of Labor, Bureau of Labor Statistics. </a:t>
            </a:r>
            <a:br>
              <a:rPr lang="en-US" sz="1000" b="0" i="0" kern="1200" baseline="0" dirty="0" smtClean="0">
                <a:solidFill>
                  <a:schemeClr val="tx1"/>
                </a:solidFill>
                <a:effectLst/>
                <a:latin typeface="+mn-lt"/>
                <a:ea typeface="+mn-ea"/>
                <a:cs typeface="+mn-cs"/>
              </a:rPr>
            </a:br>
            <a:r>
              <a:rPr lang="en-US" sz="1000" b="0" i="0" kern="1200" baseline="0" dirty="0" smtClean="0">
                <a:solidFill>
                  <a:schemeClr val="tx1"/>
                </a:solidFill>
                <a:effectLst/>
                <a:latin typeface="+mn-lt"/>
                <a:ea typeface="+mn-ea"/>
                <a:cs typeface="+mn-cs"/>
              </a:rPr>
              <a:t>CPI-U (All urban consumers). The CPI-U represents about 88 percent of the total U.S. population and is based on the expenditures of all families living in urban areas. </a:t>
            </a:r>
            <a:br>
              <a:rPr lang="en-US" sz="1000" b="0" i="0" kern="1200" baseline="0" dirty="0" smtClean="0">
                <a:solidFill>
                  <a:schemeClr val="tx1"/>
                </a:solidFill>
                <a:effectLst/>
                <a:latin typeface="+mn-lt"/>
                <a:ea typeface="+mn-ea"/>
                <a:cs typeface="+mn-cs"/>
              </a:rPr>
            </a:br>
            <a:r>
              <a:rPr lang="en-US" sz="1000" b="0" i="0" kern="1200" baseline="0" dirty="0" smtClean="0">
                <a:solidFill>
                  <a:schemeClr val="tx1"/>
                </a:solidFill>
                <a:effectLst/>
                <a:latin typeface="+mn-lt"/>
                <a:ea typeface="+mn-ea"/>
                <a:cs typeface="+mn-cs"/>
              </a:rPr>
              <a:t>Base period: 1967=100</a:t>
            </a:r>
          </a:p>
          <a:p>
            <a:endParaRPr lang="en-US" dirty="0"/>
          </a:p>
        </p:txBody>
      </p:sp>
      <p:sp>
        <p:nvSpPr>
          <p:cNvPr id="4" name="Slide Number Placeholder 3"/>
          <p:cNvSpPr>
            <a:spLocks noGrp="1"/>
          </p:cNvSpPr>
          <p:nvPr>
            <p:ph type="sldNum" sz="quarter" idx="10"/>
          </p:nvPr>
        </p:nvSpPr>
        <p:spPr/>
        <p:txBody>
          <a:bodyPr/>
          <a:lstStyle/>
          <a:p>
            <a:fld id="{53C28B8B-8F1B-9E43-8506-6B559F1A89BD}" type="slidenum">
              <a:rPr lang="en-US" smtClean="0"/>
              <a:pPr/>
              <a:t>17</a:t>
            </a:fld>
            <a:endParaRPr lang="en-US"/>
          </a:p>
        </p:txBody>
      </p:sp>
    </p:spTree>
    <p:extLst>
      <p:ext uri="{BB962C8B-B14F-4D97-AF65-F5344CB8AC3E}">
        <p14:creationId xmlns:p14="http://schemas.microsoft.com/office/powerpoint/2010/main" val="698804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2E73A94-DA00-4498-9F47-AB680324F6DB}" type="slidenum">
              <a:rPr lang="en-US" smtClean="0"/>
              <a:t>23</a:t>
            </a:fld>
            <a:endParaRPr lang="en-US"/>
          </a:p>
        </p:txBody>
      </p:sp>
    </p:spTree>
    <p:extLst>
      <p:ext uri="{BB962C8B-B14F-4D97-AF65-F5344CB8AC3E}">
        <p14:creationId xmlns:p14="http://schemas.microsoft.com/office/powerpoint/2010/main" val="23926641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2E73A94-DA00-4498-9F47-AB680324F6DB}" type="slidenum">
              <a:rPr lang="en-US" smtClean="0"/>
              <a:t>3</a:t>
            </a:fld>
            <a:endParaRPr lang="en-US"/>
          </a:p>
        </p:txBody>
      </p:sp>
    </p:spTree>
    <p:extLst>
      <p:ext uri="{BB962C8B-B14F-4D97-AF65-F5344CB8AC3E}">
        <p14:creationId xmlns:p14="http://schemas.microsoft.com/office/powerpoint/2010/main" val="23926641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2E73A94-DA00-4498-9F47-AB680324F6DB}" type="slidenum">
              <a:rPr lang="en-US" smtClean="0"/>
              <a:t>4</a:t>
            </a:fld>
            <a:endParaRPr lang="en-US"/>
          </a:p>
        </p:txBody>
      </p:sp>
    </p:spTree>
    <p:extLst>
      <p:ext uri="{BB962C8B-B14F-4D97-AF65-F5344CB8AC3E}">
        <p14:creationId xmlns:p14="http://schemas.microsoft.com/office/powerpoint/2010/main" val="204516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C2E73A94-DA00-4498-9F47-AB680324F6DB}" type="slidenum">
              <a:rPr lang="en-US" smtClean="0"/>
              <a:t>6</a:t>
            </a:fld>
            <a:endParaRPr lang="en-US"/>
          </a:p>
        </p:txBody>
      </p:sp>
    </p:spTree>
    <p:extLst>
      <p:ext uri="{BB962C8B-B14F-4D97-AF65-F5344CB8AC3E}">
        <p14:creationId xmlns:p14="http://schemas.microsoft.com/office/powerpoint/2010/main" val="2392664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dobe Caslon Pro"/>
                <a:cs typeface="Adobe Caslon Pro"/>
              </a:rPr>
              <a:t>Local vs. national prices</a:t>
            </a:r>
          </a:p>
          <a:p>
            <a:pPr lvl="1"/>
            <a:r>
              <a:rPr lang="en-US" dirty="0" smtClean="0">
                <a:latin typeface="Adobe Caslon Pro"/>
                <a:cs typeface="Adobe Caslon Pro"/>
              </a:rPr>
              <a:t>Pros and cons to each approach</a:t>
            </a:r>
          </a:p>
          <a:p>
            <a:pPr lvl="1"/>
            <a:r>
              <a:rPr lang="en-US" dirty="0" smtClean="0">
                <a:latin typeface="Adobe Caslon Pro"/>
                <a:cs typeface="Adobe Caslon Pro"/>
              </a:rPr>
              <a:t>At CBCSE, general preference for national prices for comparability – </a:t>
            </a:r>
            <a:r>
              <a:rPr lang="en-US" i="1" dirty="0" smtClean="0">
                <a:latin typeface="Adobe Caslon Pro"/>
                <a:cs typeface="Adobe Caslon Pro"/>
              </a:rPr>
              <a:t>unit of account</a:t>
            </a:r>
          </a:p>
          <a:p>
            <a:pPr lvl="1"/>
            <a:r>
              <a:rPr lang="en-US" dirty="0" smtClean="0">
                <a:latin typeface="Adobe Caslon Pro"/>
                <a:cs typeface="Adobe Caslon Pro"/>
              </a:rPr>
              <a:t>Local prices may be more useful for program planners analyzing a proposed expansion or replication at a specific site</a:t>
            </a:r>
          </a:p>
          <a:p>
            <a:r>
              <a:rPr lang="en-US" dirty="0" smtClean="0">
                <a:latin typeface="Adobe Caslon Pro"/>
                <a:cs typeface="Adobe Caslon Pro"/>
              </a:rPr>
              <a:t>CBCSE Database of Educational Resource Prices</a:t>
            </a:r>
          </a:p>
          <a:p>
            <a:pPr lvl="1"/>
            <a:r>
              <a:rPr lang="en-US" dirty="0" smtClean="0">
                <a:latin typeface="Adobe Caslon Pro"/>
                <a:cs typeface="Adobe Caslon Pro"/>
              </a:rPr>
              <a:t>Taken whenever possible from nationally-representative surveys (e.g., from BLS, NCES, IPEDS)</a:t>
            </a:r>
          </a:p>
          <a:p>
            <a:pPr lvl="1"/>
            <a:r>
              <a:rPr lang="en-US" dirty="0" smtClean="0">
                <a:latin typeface="Adobe Caslon Pro"/>
                <a:cs typeface="Adobe Caslon Pro"/>
              </a:rPr>
              <a:t>Issue of fringe benefits</a:t>
            </a:r>
          </a:p>
          <a:p>
            <a:pPr lvl="1"/>
            <a:r>
              <a:rPr lang="en-US" dirty="0" smtClean="0">
                <a:latin typeface="Adobe Caslon Pro"/>
                <a:cs typeface="Adobe Caslon Pro"/>
              </a:rPr>
              <a:t>Multiple prices available for many ingredients – need to select best fit based on context, characteristics of ingredient (education and experience for personnel), etc.  </a:t>
            </a:r>
          </a:p>
          <a:p>
            <a:pPr lvl="2"/>
            <a:r>
              <a:rPr lang="en-US" dirty="0" smtClean="0">
                <a:latin typeface="Adobe Caslon Pro"/>
                <a:cs typeface="Adobe Caslon Pro"/>
              </a:rPr>
              <a:t>Can do sensitivity analysis</a:t>
            </a:r>
          </a:p>
          <a:p>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CPS (Current Population Survey, US Department of Labor). </a:t>
            </a:r>
            <a:r>
              <a:rPr lang="en-US" sz="1200" kern="1200" dirty="0" smtClean="0">
                <a:solidFill>
                  <a:schemeClr val="tx1"/>
                </a:solidFill>
                <a:effectLst/>
                <a:latin typeface="+mn-lt"/>
                <a:ea typeface="+mn-ea"/>
                <a:cs typeface="+mn-cs"/>
              </a:rPr>
              <a:t>Reports median gross wages per occupation reported by occupied households. Reported wage is on an annual basis for every occupation, estimated from an hourly wage assuming 2,080 working hours per year, except for teachers. Teachers are asked to report their annual wage regardless of the number of hours they work. Teacher wages for year 2013 are available.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IPEDS (Integrated Postsecondary Education Dataset, US Department of Education, National Center for Education Statistics).</a:t>
            </a:r>
            <a:r>
              <a:rPr lang="en-US" sz="1200" kern="1200" dirty="0" smtClean="0">
                <a:solidFill>
                  <a:schemeClr val="tx1"/>
                </a:solidFill>
                <a:effectLst/>
                <a:latin typeface="+mn-lt"/>
                <a:ea typeface="+mn-ea"/>
                <a:cs typeface="+mn-cs"/>
              </a:rPr>
              <a:t> Reports salaries for faculty in public and private institutions for the academic year on 11/12-month and 9/10-month contracts. No data are reported for salaries and benefits of other staff. [http://</a:t>
            </a:r>
            <a:r>
              <a:rPr lang="en-US" sz="1200" kern="1200" dirty="0" err="1" smtClean="0">
                <a:solidFill>
                  <a:schemeClr val="tx1"/>
                </a:solidFill>
                <a:effectLst/>
                <a:latin typeface="+mn-lt"/>
                <a:ea typeface="+mn-ea"/>
                <a:cs typeface="+mn-cs"/>
              </a:rPr>
              <a:t>nces.ed.gov</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ipeds</a:t>
            </a:r>
            <a:r>
              <a:rPr lang="en-US"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NCEF (National Clearinghouse for Educational Facilities). </a:t>
            </a:r>
            <a:r>
              <a:rPr lang="en-US" sz="1200" kern="1200" dirty="0" smtClean="0">
                <a:solidFill>
                  <a:schemeClr val="tx1"/>
                </a:solidFill>
                <a:effectLst/>
                <a:latin typeface="+mn-lt"/>
                <a:ea typeface="+mn-ea"/>
                <a:cs typeface="+mn-cs"/>
              </a:rPr>
              <a:t>The NCEF recommends the Annual Construction Reports from the </a:t>
            </a:r>
            <a:r>
              <a:rPr lang="en-US" sz="1200" i="1" kern="1200" dirty="0" smtClean="0">
                <a:solidFill>
                  <a:schemeClr val="tx1"/>
                </a:solidFill>
                <a:effectLst/>
                <a:latin typeface="+mn-lt"/>
                <a:ea typeface="+mn-ea"/>
                <a:cs typeface="+mn-cs"/>
              </a:rPr>
              <a:t>School Planning and Management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College Planning and Management </a:t>
            </a:r>
            <a:r>
              <a:rPr lang="en-US" sz="1200" kern="1200" dirty="0" smtClean="0">
                <a:solidFill>
                  <a:schemeClr val="tx1"/>
                </a:solidFill>
                <a:effectLst/>
                <a:latin typeface="+mn-lt"/>
                <a:ea typeface="+mn-ea"/>
                <a:cs typeface="+mn-cs"/>
              </a:rPr>
              <a:t>magazines as sources of facilities costs. Their annual construction reports provide national and regional cost data on school and university construction. </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http://</a:t>
            </a:r>
            <a:r>
              <a:rPr lang="en-US" sz="1200" kern="1200" dirty="0" err="1" smtClean="0">
                <a:solidFill>
                  <a:schemeClr val="tx1"/>
                </a:solidFill>
                <a:effectLst/>
                <a:latin typeface="+mn-lt"/>
                <a:ea typeface="+mn-ea"/>
                <a:cs typeface="+mn-cs"/>
              </a:rPr>
              <a:t>webspm.com</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home.aspx</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8F6F0E2-11E2-B14B-9D4A-B06938A5D79C}" type="slidenum">
              <a:rPr lang="en-US" smtClean="0"/>
              <a:t>7</a:t>
            </a:fld>
            <a:endParaRPr lang="en-US"/>
          </a:p>
        </p:txBody>
      </p:sp>
    </p:spTree>
    <p:extLst>
      <p:ext uri="{BB962C8B-B14F-4D97-AF65-F5344CB8AC3E}">
        <p14:creationId xmlns:p14="http://schemas.microsoft.com/office/powerpoint/2010/main" val="3149991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dobe Caslon Pro"/>
                <a:cs typeface="Adobe Caslon Pro"/>
              </a:rPr>
              <a:t>Local vs. national prices</a:t>
            </a:r>
          </a:p>
          <a:p>
            <a:pPr lvl="1"/>
            <a:r>
              <a:rPr lang="en-US" dirty="0" smtClean="0">
                <a:latin typeface="Adobe Caslon Pro"/>
                <a:cs typeface="Adobe Caslon Pro"/>
              </a:rPr>
              <a:t>Pros and cons to each approach</a:t>
            </a:r>
          </a:p>
          <a:p>
            <a:pPr lvl="1"/>
            <a:r>
              <a:rPr lang="en-US" dirty="0" smtClean="0">
                <a:latin typeface="Adobe Caslon Pro"/>
                <a:cs typeface="Adobe Caslon Pro"/>
              </a:rPr>
              <a:t>At CBCSE, general preference for national prices for comparability – </a:t>
            </a:r>
            <a:r>
              <a:rPr lang="en-US" i="1" dirty="0" smtClean="0">
                <a:latin typeface="Adobe Caslon Pro"/>
                <a:cs typeface="Adobe Caslon Pro"/>
              </a:rPr>
              <a:t>unit of account</a:t>
            </a:r>
          </a:p>
          <a:p>
            <a:pPr lvl="1"/>
            <a:r>
              <a:rPr lang="en-US" dirty="0" smtClean="0">
                <a:latin typeface="Adobe Caslon Pro"/>
                <a:cs typeface="Adobe Caslon Pro"/>
              </a:rPr>
              <a:t>Local prices may be more useful for program planners analyzing a proposed expansion or replication at a specific site</a:t>
            </a:r>
          </a:p>
          <a:p>
            <a:r>
              <a:rPr lang="en-US" dirty="0" smtClean="0">
                <a:latin typeface="Adobe Caslon Pro"/>
                <a:cs typeface="Adobe Caslon Pro"/>
              </a:rPr>
              <a:t>CBCSE Database of Educational Resource Prices</a:t>
            </a:r>
          </a:p>
          <a:p>
            <a:pPr lvl="1"/>
            <a:r>
              <a:rPr lang="en-US" dirty="0" smtClean="0">
                <a:latin typeface="Adobe Caslon Pro"/>
                <a:cs typeface="Adobe Caslon Pro"/>
              </a:rPr>
              <a:t>Taken whenever possible from nationally-representative surveys (e.g., from BLS, NCES, IPEDS)</a:t>
            </a:r>
          </a:p>
          <a:p>
            <a:pPr lvl="1"/>
            <a:r>
              <a:rPr lang="en-US" dirty="0" smtClean="0">
                <a:latin typeface="Adobe Caslon Pro"/>
                <a:cs typeface="Adobe Caslon Pro"/>
              </a:rPr>
              <a:t>Issue of fringe benefits</a:t>
            </a:r>
          </a:p>
          <a:p>
            <a:pPr lvl="1"/>
            <a:r>
              <a:rPr lang="en-US" dirty="0" smtClean="0">
                <a:latin typeface="Adobe Caslon Pro"/>
                <a:cs typeface="Adobe Caslon Pro"/>
              </a:rPr>
              <a:t>Multiple prices available for many ingredients – need to select best fit based on context, characteristics of ingredient (education and experience for personnel), etc.  </a:t>
            </a:r>
          </a:p>
          <a:p>
            <a:pPr lvl="2"/>
            <a:r>
              <a:rPr lang="en-US" dirty="0" smtClean="0">
                <a:latin typeface="Adobe Caslon Pro"/>
                <a:cs typeface="Adobe Caslon Pro"/>
              </a:rPr>
              <a:t>Can do sensitivity analysis</a:t>
            </a:r>
          </a:p>
          <a:p>
            <a:endParaRPr lang="en-US" dirty="0" smtClean="0"/>
          </a:p>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CPS (Current Population Survey, US Department of Labor). </a:t>
            </a:r>
            <a:r>
              <a:rPr lang="en-US" sz="1200" kern="1200" dirty="0" smtClean="0">
                <a:solidFill>
                  <a:schemeClr val="tx1"/>
                </a:solidFill>
                <a:effectLst/>
                <a:latin typeface="+mn-lt"/>
                <a:ea typeface="+mn-ea"/>
                <a:cs typeface="+mn-cs"/>
              </a:rPr>
              <a:t>Reports median gross wages per occupation reported by occupied households. Reported wage is on an annual basis for every occupation, estimated from an hourly wage assuming 2,080 working hours per year, except for teachers. Teachers are asked to report their annual wage regardless of the number of hours they work. Teacher wages for year 2013 are available.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IPEDS (Integrated Postsecondary Education Dataset, US Department of Education, National Center for Education Statistics).</a:t>
            </a:r>
            <a:r>
              <a:rPr lang="en-US" sz="1200" kern="1200" dirty="0" smtClean="0">
                <a:solidFill>
                  <a:schemeClr val="tx1"/>
                </a:solidFill>
                <a:effectLst/>
                <a:latin typeface="+mn-lt"/>
                <a:ea typeface="+mn-ea"/>
                <a:cs typeface="+mn-cs"/>
              </a:rPr>
              <a:t> Reports salaries for faculty in public and private institutions for the academic year on 11/12-month and 9/10-month contracts. No data are reported for salaries and benefits of other staff. [http://</a:t>
            </a:r>
            <a:r>
              <a:rPr lang="en-US" sz="1200" kern="1200" dirty="0" err="1" smtClean="0">
                <a:solidFill>
                  <a:schemeClr val="tx1"/>
                </a:solidFill>
                <a:effectLst/>
                <a:latin typeface="+mn-lt"/>
                <a:ea typeface="+mn-ea"/>
                <a:cs typeface="+mn-cs"/>
              </a:rPr>
              <a:t>nces.ed.gov</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ipeds</a:t>
            </a:r>
            <a:r>
              <a:rPr lang="en-US" sz="1200" kern="1200" dirty="0" smtClean="0">
                <a:solidFill>
                  <a:schemeClr val="tx1"/>
                </a:solidFill>
                <a:effectLst/>
                <a:latin typeface="+mn-lt"/>
                <a:ea typeface="+mn-ea"/>
                <a:cs typeface="+mn-cs"/>
              </a:rPr>
              <a: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ea typeface="+mn-ea"/>
                <a:cs typeface="+mn-cs"/>
              </a:rPr>
              <a:t>NCEF (National Clearinghouse for Educational Facilities). </a:t>
            </a:r>
            <a:r>
              <a:rPr lang="en-US" sz="1200" kern="1200" dirty="0" smtClean="0">
                <a:solidFill>
                  <a:schemeClr val="tx1"/>
                </a:solidFill>
                <a:effectLst/>
                <a:latin typeface="+mn-lt"/>
                <a:ea typeface="+mn-ea"/>
                <a:cs typeface="+mn-cs"/>
              </a:rPr>
              <a:t>The NCEF recommends the Annual Construction Reports from the </a:t>
            </a:r>
            <a:r>
              <a:rPr lang="en-US" sz="1200" i="1" kern="1200" dirty="0" smtClean="0">
                <a:solidFill>
                  <a:schemeClr val="tx1"/>
                </a:solidFill>
                <a:effectLst/>
                <a:latin typeface="+mn-lt"/>
                <a:ea typeface="+mn-ea"/>
                <a:cs typeface="+mn-cs"/>
              </a:rPr>
              <a:t>School Planning and Management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College Planning and Management </a:t>
            </a:r>
            <a:r>
              <a:rPr lang="en-US" sz="1200" kern="1200" dirty="0" smtClean="0">
                <a:solidFill>
                  <a:schemeClr val="tx1"/>
                </a:solidFill>
                <a:effectLst/>
                <a:latin typeface="+mn-lt"/>
                <a:ea typeface="+mn-ea"/>
                <a:cs typeface="+mn-cs"/>
              </a:rPr>
              <a:t>magazines as sources of facilities costs. Their annual construction reports provide national and regional cost data on school and university construction. </a:t>
            </a:r>
            <a:r>
              <a:rPr lang="en-US" sz="1200" b="1" kern="1200" dirty="0" smtClean="0">
                <a:solidFill>
                  <a:schemeClr val="tx1"/>
                </a:solidFill>
                <a:effectLst/>
                <a:latin typeface="+mn-lt"/>
                <a:ea typeface="+mn-ea"/>
                <a:cs typeface="+mn-cs"/>
              </a:rPr>
              <a:t>[</a:t>
            </a:r>
            <a:r>
              <a:rPr lang="en-US" sz="1200" kern="1200" dirty="0" smtClean="0">
                <a:solidFill>
                  <a:schemeClr val="tx1"/>
                </a:solidFill>
                <a:effectLst/>
                <a:latin typeface="+mn-lt"/>
                <a:ea typeface="+mn-ea"/>
                <a:cs typeface="+mn-cs"/>
              </a:rPr>
              <a:t>http://</a:t>
            </a:r>
            <a:r>
              <a:rPr lang="en-US" sz="1200" kern="1200" dirty="0" err="1" smtClean="0">
                <a:solidFill>
                  <a:schemeClr val="tx1"/>
                </a:solidFill>
                <a:effectLst/>
                <a:latin typeface="+mn-lt"/>
                <a:ea typeface="+mn-ea"/>
                <a:cs typeface="+mn-cs"/>
              </a:rPr>
              <a:t>webspm.com</a:t>
            </a:r>
            <a:r>
              <a:rPr lang="en-US" sz="1200" kern="1200" dirty="0" smtClean="0">
                <a:solidFill>
                  <a:schemeClr val="tx1"/>
                </a:solidFill>
                <a:effectLst/>
                <a:latin typeface="+mn-lt"/>
                <a:ea typeface="+mn-ea"/>
                <a:cs typeface="+mn-cs"/>
              </a:rPr>
              <a:t>/</a:t>
            </a:r>
            <a:r>
              <a:rPr lang="en-US" sz="1200" kern="1200" dirty="0" err="1" smtClean="0">
                <a:solidFill>
                  <a:schemeClr val="tx1"/>
                </a:solidFill>
                <a:effectLst/>
                <a:latin typeface="+mn-lt"/>
                <a:ea typeface="+mn-ea"/>
                <a:cs typeface="+mn-cs"/>
              </a:rPr>
              <a:t>home.aspx</a:t>
            </a:r>
            <a:r>
              <a:rPr lang="en-US" sz="1200" kern="1200" dirty="0" smtClean="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88F6F0E2-11E2-B14B-9D4A-B06938A5D79C}" type="slidenum">
              <a:rPr lang="en-US" smtClean="0"/>
              <a:t>8</a:t>
            </a:fld>
            <a:endParaRPr lang="en-US"/>
          </a:p>
        </p:txBody>
      </p:sp>
    </p:spTree>
    <p:extLst>
      <p:ext uri="{BB962C8B-B14F-4D97-AF65-F5344CB8AC3E}">
        <p14:creationId xmlns:p14="http://schemas.microsoft.com/office/powerpoint/2010/main" val="31499917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450 hours or 450/1440 per academic year</a:t>
            </a:r>
          </a:p>
        </p:txBody>
      </p:sp>
      <p:sp>
        <p:nvSpPr>
          <p:cNvPr id="4" name="Slide Number Placeholder 3"/>
          <p:cNvSpPr>
            <a:spLocks noGrp="1"/>
          </p:cNvSpPr>
          <p:nvPr>
            <p:ph type="sldNum" sz="quarter" idx="10"/>
          </p:nvPr>
        </p:nvSpPr>
        <p:spPr/>
        <p:txBody>
          <a:bodyPr/>
          <a:lstStyle/>
          <a:p>
            <a:fld id="{88F6F0E2-11E2-B14B-9D4A-B06938A5D79C}" type="slidenum">
              <a:rPr lang="en-US" smtClean="0"/>
              <a:t>9</a:t>
            </a:fld>
            <a:endParaRPr lang="en-US"/>
          </a:p>
        </p:txBody>
      </p:sp>
    </p:spTree>
    <p:extLst>
      <p:ext uri="{BB962C8B-B14F-4D97-AF65-F5344CB8AC3E}">
        <p14:creationId xmlns:p14="http://schemas.microsoft.com/office/powerpoint/2010/main" val="3981193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Price is cost per unit</a:t>
            </a:r>
            <a:endParaRPr lang="en-US" dirty="0"/>
          </a:p>
        </p:txBody>
      </p:sp>
      <p:sp>
        <p:nvSpPr>
          <p:cNvPr id="4" name="Slide Number Placeholder 3"/>
          <p:cNvSpPr>
            <a:spLocks noGrp="1"/>
          </p:cNvSpPr>
          <p:nvPr>
            <p:ph type="sldNum" sz="quarter" idx="10"/>
          </p:nvPr>
        </p:nvSpPr>
        <p:spPr/>
        <p:txBody>
          <a:bodyPr/>
          <a:lstStyle/>
          <a:p>
            <a:fld id="{88F6F0E2-11E2-B14B-9D4A-B06938A5D79C}" type="slidenum">
              <a:rPr lang="en-US" smtClean="0"/>
              <a:t>10</a:t>
            </a:fld>
            <a:endParaRPr lang="en-US"/>
          </a:p>
        </p:txBody>
      </p:sp>
    </p:spTree>
    <p:extLst>
      <p:ext uri="{BB962C8B-B14F-4D97-AF65-F5344CB8AC3E}">
        <p14:creationId xmlns:p14="http://schemas.microsoft.com/office/powerpoint/2010/main" val="1090636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Fridge</a:t>
            </a:r>
            <a:r>
              <a:rPr lang="en-US" baseline="0" dirty="0" smtClean="0"/>
              <a:t> of benefits : % of total or % of the wage</a:t>
            </a:r>
            <a:endParaRPr lang="en-US" dirty="0"/>
          </a:p>
        </p:txBody>
      </p:sp>
      <p:sp>
        <p:nvSpPr>
          <p:cNvPr id="4" name="Slide Number Placeholder 3"/>
          <p:cNvSpPr>
            <a:spLocks noGrp="1"/>
          </p:cNvSpPr>
          <p:nvPr>
            <p:ph type="sldNum" sz="quarter" idx="10"/>
          </p:nvPr>
        </p:nvSpPr>
        <p:spPr/>
        <p:txBody>
          <a:bodyPr/>
          <a:lstStyle/>
          <a:p>
            <a:fld id="{88F6F0E2-11E2-B14B-9D4A-B06938A5D79C}" type="slidenum">
              <a:rPr lang="en-US" smtClean="0"/>
              <a:t>13</a:t>
            </a:fld>
            <a:endParaRPr lang="en-US"/>
          </a:p>
        </p:txBody>
      </p:sp>
    </p:spTree>
    <p:extLst>
      <p:ext uri="{BB962C8B-B14F-4D97-AF65-F5344CB8AC3E}">
        <p14:creationId xmlns:p14="http://schemas.microsoft.com/office/powerpoint/2010/main" val="2930029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C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a:p>
        </p:txBody>
      </p:sp>
      <p:sp>
        <p:nvSpPr>
          <p:cNvPr id="4" name="Date Placeholder 3"/>
          <p:cNvSpPr>
            <a:spLocks noGrp="1"/>
          </p:cNvSpPr>
          <p:nvPr>
            <p:ph type="dt" sz="half" idx="10"/>
          </p:nvPr>
        </p:nvSpPr>
        <p:spPr/>
        <p:txBody>
          <a:bodyPr/>
          <a:lstStyle/>
          <a:p>
            <a:fld id="{6D74C138-CC18-8343-BFFD-7AF67E322169}" type="datetimeFigureOut">
              <a:rPr lang="en-US" smtClean="0"/>
              <a:t>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3143536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4C138-CC18-8343-BFFD-7AF67E322169}" type="datetimeFigureOut">
              <a:rPr lang="en-US" smtClean="0"/>
              <a:t>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627760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4C138-CC18-8343-BFFD-7AF67E322169}" type="datetimeFigureOut">
              <a:rPr lang="en-US" smtClean="0"/>
              <a:t>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3272126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74C138-CC18-8343-BFFD-7AF67E322169}" type="datetimeFigureOut">
              <a:rPr lang="en-US" smtClean="0"/>
              <a:t>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200215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74C138-CC18-8343-BFFD-7AF67E322169}" type="datetimeFigureOut">
              <a:rPr lang="en-US" smtClean="0"/>
              <a:t>1/8/17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3602745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74C138-CC18-8343-BFFD-7AF67E322169}" type="datetimeFigureOut">
              <a:rPr lang="en-US" smtClean="0"/>
              <a:t>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218414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74C138-CC18-8343-BFFD-7AF67E322169}" type="datetimeFigureOut">
              <a:rPr lang="en-US" smtClean="0"/>
              <a:t>1/8/17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44628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74C138-CC18-8343-BFFD-7AF67E322169}" type="datetimeFigureOut">
              <a:rPr lang="en-US" smtClean="0"/>
              <a:t>1/8/17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286227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74C138-CC18-8343-BFFD-7AF67E322169}" type="datetimeFigureOut">
              <a:rPr lang="en-US" smtClean="0"/>
              <a:t>1/8/17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3677618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4C138-CC18-8343-BFFD-7AF67E322169}" type="datetimeFigureOut">
              <a:rPr lang="en-US" smtClean="0"/>
              <a:t>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3931432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74C138-CC18-8343-BFFD-7AF67E322169}" type="datetimeFigureOut">
              <a:rPr lang="en-US" smtClean="0"/>
              <a:t>1/8/17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AE543-29B6-E345-B691-0F3D0814D4F3}" type="slidenum">
              <a:rPr lang="en-US" smtClean="0"/>
              <a:t>‹#›</a:t>
            </a:fld>
            <a:endParaRPr lang="en-US"/>
          </a:p>
        </p:txBody>
      </p:sp>
    </p:spTree>
    <p:extLst>
      <p:ext uri="{BB962C8B-B14F-4D97-AF65-F5344CB8AC3E}">
        <p14:creationId xmlns:p14="http://schemas.microsoft.com/office/powerpoint/2010/main" val="39693576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CN"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74C138-CC18-8343-BFFD-7AF67E322169}" type="datetimeFigureOut">
              <a:rPr lang="en-US" smtClean="0"/>
              <a:t>1/8/17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AE543-29B6-E345-B691-0F3D0814D4F3}" type="slidenum">
              <a:rPr lang="en-US" smtClean="0"/>
              <a:t>‹#›</a:t>
            </a:fld>
            <a:endParaRPr lang="en-US"/>
          </a:p>
        </p:txBody>
      </p:sp>
    </p:spTree>
    <p:extLst>
      <p:ext uri="{BB962C8B-B14F-4D97-AF65-F5344CB8AC3E}">
        <p14:creationId xmlns:p14="http://schemas.microsoft.com/office/powerpoint/2010/main" val="2068268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91871"/>
            <a:ext cx="7772400" cy="2276147"/>
          </a:xfrm>
        </p:spPr>
        <p:txBody>
          <a:bodyPr>
            <a:normAutofit/>
          </a:bodyPr>
          <a:lstStyle/>
          <a:p>
            <a:r>
              <a:rPr lang="en-US" sz="5400" dirty="0" smtClean="0"/>
              <a:t>Pricing Ingredients</a:t>
            </a:r>
            <a:endParaRPr lang="en-US" sz="5400" dirty="0"/>
          </a:p>
        </p:txBody>
      </p:sp>
      <p:sp>
        <p:nvSpPr>
          <p:cNvPr id="3" name="Subtitle 2"/>
          <p:cNvSpPr>
            <a:spLocks noGrp="1"/>
          </p:cNvSpPr>
          <p:nvPr>
            <p:ph type="subTitle" idx="1"/>
          </p:nvPr>
        </p:nvSpPr>
        <p:spPr>
          <a:xfrm>
            <a:off x="631753" y="3297521"/>
            <a:ext cx="8042717" cy="2864538"/>
          </a:xfrm>
        </p:spPr>
        <p:txBody>
          <a:bodyPr>
            <a:normAutofit/>
          </a:bodyPr>
          <a:lstStyle/>
          <a:p>
            <a:r>
              <a:rPr lang="en-US" dirty="0" smtClean="0"/>
              <a:t>Rob Shand</a:t>
            </a:r>
            <a:endParaRPr lang="en-US" dirty="0" smtClean="0"/>
          </a:p>
          <a:p>
            <a:r>
              <a:rPr lang="en-US" dirty="0" smtClean="0"/>
              <a:t>Center for Benefit-Cost Studies in Education (CBCSE)</a:t>
            </a:r>
          </a:p>
          <a:p>
            <a:r>
              <a:rPr lang="en-US" dirty="0" smtClean="0"/>
              <a:t>January 10, 2017</a:t>
            </a:r>
            <a:endParaRPr lang="en-US" dirty="0" smtClean="0"/>
          </a:p>
          <a:p>
            <a:endParaRPr lang="en-US" dirty="0"/>
          </a:p>
        </p:txBody>
      </p:sp>
    </p:spTree>
    <p:extLst>
      <p:ext uri="{BB962C8B-B14F-4D97-AF65-F5344CB8AC3E}">
        <p14:creationId xmlns:p14="http://schemas.microsoft.com/office/powerpoint/2010/main" val="1376886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3453"/>
          </a:xfrm>
        </p:spPr>
        <p:txBody>
          <a:bodyPr/>
          <a:lstStyle/>
          <a:p>
            <a:r>
              <a:rPr lang="en-US" dirty="0" smtClean="0"/>
              <a:t>Units</a:t>
            </a:r>
            <a:endParaRPr lang="en-US" dirty="0"/>
          </a:p>
        </p:txBody>
      </p:sp>
      <p:sp>
        <p:nvSpPr>
          <p:cNvPr id="3" name="Content Placeholder 2"/>
          <p:cNvSpPr>
            <a:spLocks noGrp="1"/>
          </p:cNvSpPr>
          <p:nvPr>
            <p:ph idx="1"/>
          </p:nvPr>
        </p:nvSpPr>
        <p:spPr>
          <a:xfrm>
            <a:off x="457200" y="1108092"/>
            <a:ext cx="8229600" cy="5018072"/>
          </a:xfrm>
        </p:spPr>
        <p:txBody>
          <a:bodyPr>
            <a:normAutofit/>
          </a:bodyPr>
          <a:lstStyle/>
          <a:p>
            <a:r>
              <a:rPr lang="en-US" dirty="0" smtClean="0">
                <a:latin typeface="Calibri" charset="0"/>
                <a:ea typeface="Calibri" charset="0"/>
                <a:cs typeface="Calibri" charset="0"/>
              </a:rPr>
              <a:t>Lining up units of ingredients with units of prices</a:t>
            </a:r>
          </a:p>
          <a:p>
            <a:pPr lvl="1"/>
            <a:r>
              <a:rPr lang="en-US" dirty="0" smtClean="0">
                <a:latin typeface="Calibri" charset="0"/>
                <a:ea typeface="Calibri" charset="0"/>
                <a:cs typeface="Calibri" charset="0"/>
              </a:rPr>
              <a:t>E.g., price for teacher is annual salary, but ingredients data is in hours</a:t>
            </a:r>
          </a:p>
          <a:p>
            <a:pPr lvl="1"/>
            <a:r>
              <a:rPr lang="en-US" dirty="0" smtClean="0">
                <a:latin typeface="Calibri" charset="0"/>
                <a:ea typeface="Calibri" charset="0"/>
                <a:cs typeface="Calibri" charset="0"/>
              </a:rPr>
              <a:t>Can transform price (annual salary to hourly wage) or ingredient (hours to percentage of an FTE), depending on mathematical convenience and ease of interpretation</a:t>
            </a:r>
          </a:p>
          <a:p>
            <a:pPr lvl="2"/>
            <a:r>
              <a:rPr lang="en-US" dirty="0" smtClean="0">
                <a:latin typeface="Calibri" charset="0"/>
                <a:ea typeface="Calibri" charset="0"/>
                <a:cs typeface="Calibri" charset="0"/>
              </a:rPr>
              <a:t>How many hours are in a year? 8760? 2080? 1440? 1260?</a:t>
            </a:r>
          </a:p>
          <a:p>
            <a:endParaRPr lang="en-US" dirty="0">
              <a:latin typeface="Calibri" charset="0"/>
              <a:ea typeface="Calibri" charset="0"/>
              <a:cs typeface="Calibri" charset="0"/>
            </a:endParaRPr>
          </a:p>
        </p:txBody>
      </p:sp>
    </p:spTree>
    <p:extLst>
      <p:ext uri="{BB962C8B-B14F-4D97-AF65-F5344CB8AC3E}">
        <p14:creationId xmlns:p14="http://schemas.microsoft.com/office/powerpoint/2010/main" val="38125716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cs typeface="Hoefler Text"/>
              </a:rPr>
              <a:t>Pricing Issues and Suggested Fixes</a:t>
            </a:r>
            <a:endParaRPr lang="en-US" dirty="0">
              <a:cs typeface="Hoefler Text"/>
            </a:endParaRPr>
          </a:p>
        </p:txBody>
      </p:sp>
      <p:sp>
        <p:nvSpPr>
          <p:cNvPr id="3" name="Content Placeholder 2"/>
          <p:cNvSpPr>
            <a:spLocks noGrp="1"/>
          </p:cNvSpPr>
          <p:nvPr>
            <p:ph idx="1"/>
          </p:nvPr>
        </p:nvSpPr>
        <p:spPr/>
        <p:txBody>
          <a:bodyPr>
            <a:normAutofit fontScale="85000" lnSpcReduction="20000"/>
          </a:bodyPr>
          <a:lstStyle/>
          <a:p>
            <a:r>
              <a:rPr lang="en-US" dirty="0" smtClean="0">
                <a:latin typeface="Calibri" charset="0"/>
                <a:ea typeface="Calibri" charset="0"/>
                <a:cs typeface="Calibri" charset="0"/>
              </a:rPr>
              <a:t>No market for particular ingredients</a:t>
            </a:r>
          </a:p>
          <a:p>
            <a:pPr lvl="1"/>
            <a:r>
              <a:rPr lang="en-US" dirty="0" smtClean="0">
                <a:latin typeface="Calibri" charset="0"/>
                <a:ea typeface="Calibri" charset="0"/>
                <a:cs typeface="Calibri" charset="0"/>
              </a:rPr>
              <a:t>Or market not transparent, competitive, etc.</a:t>
            </a:r>
          </a:p>
          <a:p>
            <a:pPr lvl="1"/>
            <a:r>
              <a:rPr lang="en-US" dirty="0" smtClean="0">
                <a:latin typeface="Calibri" charset="0"/>
                <a:ea typeface="Calibri" charset="0"/>
                <a:cs typeface="Calibri" charset="0"/>
              </a:rPr>
              <a:t>E.g., rental rates for educational facilities</a:t>
            </a:r>
          </a:p>
          <a:p>
            <a:r>
              <a:rPr lang="en-US" dirty="0" smtClean="0">
                <a:latin typeface="Calibri" charset="0"/>
                <a:ea typeface="Calibri" charset="0"/>
                <a:cs typeface="Calibri" charset="0"/>
              </a:rPr>
              <a:t>No estimate for a national average price</a:t>
            </a:r>
          </a:p>
          <a:p>
            <a:pPr lvl="1"/>
            <a:r>
              <a:rPr lang="en-US" dirty="0" smtClean="0">
                <a:latin typeface="Calibri" charset="0"/>
                <a:ea typeface="Calibri" charset="0"/>
                <a:cs typeface="Calibri" charset="0"/>
              </a:rPr>
              <a:t>For many common goods and services (e.g., materials and supplies), can use Internet as a decent proxy for national prices – e.g., </a:t>
            </a:r>
            <a:r>
              <a:rPr lang="en-US" dirty="0" err="1" smtClean="0">
                <a:latin typeface="Calibri" charset="0"/>
                <a:ea typeface="Calibri" charset="0"/>
                <a:cs typeface="Calibri" charset="0"/>
              </a:rPr>
              <a:t>Amazon.com</a:t>
            </a:r>
            <a:r>
              <a:rPr lang="en-US" dirty="0" smtClean="0">
                <a:latin typeface="Calibri" charset="0"/>
                <a:ea typeface="Calibri" charset="0"/>
                <a:cs typeface="Calibri" charset="0"/>
              </a:rPr>
              <a:t> reflects a national market</a:t>
            </a:r>
          </a:p>
          <a:p>
            <a:pPr lvl="1"/>
            <a:r>
              <a:rPr lang="en-US" dirty="0" smtClean="0">
                <a:latin typeface="Calibri" charset="0"/>
                <a:ea typeface="Calibri" charset="0"/>
                <a:cs typeface="Calibri" charset="0"/>
              </a:rPr>
              <a:t>Some ingredients are highly program-specific – need </a:t>
            </a:r>
            <a:r>
              <a:rPr lang="en-US" i="1" dirty="0" smtClean="0">
                <a:latin typeface="Calibri" charset="0"/>
                <a:ea typeface="Calibri" charset="0"/>
                <a:cs typeface="Calibri" charset="0"/>
              </a:rPr>
              <a:t>that</a:t>
            </a:r>
            <a:r>
              <a:rPr lang="en-US" dirty="0" smtClean="0">
                <a:latin typeface="Calibri" charset="0"/>
                <a:ea typeface="Calibri" charset="0"/>
                <a:cs typeface="Calibri" charset="0"/>
              </a:rPr>
              <a:t> curriculum, </a:t>
            </a:r>
            <a:r>
              <a:rPr lang="en-US" i="1" dirty="0" smtClean="0">
                <a:latin typeface="Calibri" charset="0"/>
                <a:ea typeface="Calibri" charset="0"/>
                <a:cs typeface="Calibri" charset="0"/>
              </a:rPr>
              <a:t>that </a:t>
            </a:r>
            <a:r>
              <a:rPr lang="en-US" dirty="0" smtClean="0">
                <a:latin typeface="Calibri" charset="0"/>
                <a:ea typeface="Calibri" charset="0"/>
                <a:cs typeface="Calibri" charset="0"/>
              </a:rPr>
              <a:t>training, etc.  Useful for replication, but not a national average price</a:t>
            </a:r>
          </a:p>
          <a:p>
            <a:pPr lvl="1"/>
            <a:r>
              <a:rPr lang="en-US" dirty="0" smtClean="0">
                <a:latin typeface="Calibri" charset="0"/>
                <a:ea typeface="Calibri" charset="0"/>
                <a:cs typeface="Calibri" charset="0"/>
              </a:rPr>
              <a:t>Travel – “typical” airfare?  “Typical” hotel room?</a:t>
            </a:r>
          </a:p>
          <a:p>
            <a:pPr lvl="1"/>
            <a:r>
              <a:rPr lang="en-US" dirty="0" smtClean="0">
                <a:latin typeface="Calibri" charset="0"/>
                <a:ea typeface="Calibri" charset="0"/>
                <a:cs typeface="Calibri" charset="0"/>
              </a:rPr>
              <a:t>Administrative overhead?  IT services?</a:t>
            </a:r>
          </a:p>
          <a:p>
            <a:pPr lvl="1"/>
            <a:endParaRPr lang="en-US" dirty="0" smtClean="0">
              <a:latin typeface="Calibri" charset="0"/>
              <a:ea typeface="Calibri" charset="0"/>
              <a:cs typeface="Calibri" charset="0"/>
            </a:endParaRPr>
          </a:p>
        </p:txBody>
      </p:sp>
    </p:spTree>
    <p:extLst>
      <p:ext uri="{BB962C8B-B14F-4D97-AF65-F5344CB8AC3E}">
        <p14:creationId xmlns:p14="http://schemas.microsoft.com/office/powerpoint/2010/main" val="3660242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cs typeface="Hoefler Text"/>
              </a:rPr>
              <a:t>“Tricky” Ingredients</a:t>
            </a:r>
            <a:endParaRPr lang="en-US" dirty="0">
              <a:cs typeface="Hoefler Text"/>
            </a:endParaRPr>
          </a:p>
        </p:txBody>
      </p:sp>
      <p:sp>
        <p:nvSpPr>
          <p:cNvPr id="3" name="Content Placeholder 2"/>
          <p:cNvSpPr>
            <a:spLocks noGrp="1"/>
          </p:cNvSpPr>
          <p:nvPr>
            <p:ph idx="1"/>
          </p:nvPr>
        </p:nvSpPr>
        <p:spPr>
          <a:xfrm>
            <a:off x="457200" y="1417638"/>
            <a:ext cx="8229600" cy="5090393"/>
          </a:xfrm>
        </p:spPr>
        <p:txBody>
          <a:bodyPr>
            <a:normAutofit fontScale="77500" lnSpcReduction="20000"/>
          </a:bodyPr>
          <a:lstStyle/>
          <a:p>
            <a:r>
              <a:rPr lang="en-US" dirty="0" smtClean="0">
                <a:latin typeface="Calibri" charset="0"/>
                <a:ea typeface="Calibri" charset="0"/>
                <a:cs typeface="Calibri" charset="0"/>
              </a:rPr>
              <a:t>Volunteer time</a:t>
            </a:r>
          </a:p>
          <a:p>
            <a:pPr lvl="1"/>
            <a:r>
              <a:rPr lang="en-US" dirty="0" smtClean="0">
                <a:latin typeface="Calibri" charset="0"/>
                <a:ea typeface="Calibri" charset="0"/>
                <a:cs typeface="Calibri" charset="0"/>
              </a:rPr>
              <a:t>Value at minimum wage, market value of services provided, or actual wage of the person providing services</a:t>
            </a:r>
          </a:p>
          <a:p>
            <a:pPr lvl="1"/>
            <a:r>
              <a:rPr lang="en-US" dirty="0" smtClean="0">
                <a:latin typeface="Calibri" charset="0"/>
                <a:ea typeface="Calibri" charset="0"/>
                <a:cs typeface="Calibri" charset="0"/>
              </a:rPr>
              <a:t>What if Bill Gates volunteered at a reading tutoring program?</a:t>
            </a:r>
          </a:p>
          <a:p>
            <a:r>
              <a:rPr lang="en-US" dirty="0" smtClean="0">
                <a:latin typeface="Calibri" charset="0"/>
                <a:ea typeface="Calibri" charset="0"/>
                <a:cs typeface="Calibri" charset="0"/>
              </a:rPr>
              <a:t>Client inputs</a:t>
            </a:r>
          </a:p>
          <a:p>
            <a:pPr lvl="1"/>
            <a:r>
              <a:rPr lang="en-US" dirty="0" smtClean="0">
                <a:latin typeface="Calibri" charset="0"/>
                <a:ea typeface="Calibri" charset="0"/>
                <a:cs typeface="Calibri" charset="0"/>
              </a:rPr>
              <a:t>How to value parental time</a:t>
            </a:r>
          </a:p>
          <a:p>
            <a:pPr lvl="1"/>
            <a:r>
              <a:rPr lang="en-US" dirty="0" smtClean="0">
                <a:latin typeface="Calibri" charset="0"/>
                <a:ea typeface="Calibri" charset="0"/>
                <a:cs typeface="Calibri" charset="0"/>
              </a:rPr>
              <a:t>Should we include student time?  What is their opportunity cost?  What is incremental?</a:t>
            </a:r>
          </a:p>
          <a:p>
            <a:r>
              <a:rPr lang="en-US" dirty="0" smtClean="0">
                <a:latin typeface="Calibri" charset="0"/>
                <a:ea typeface="Calibri" charset="0"/>
                <a:cs typeface="Calibri" charset="0"/>
              </a:rPr>
              <a:t>Research and implementation fidelity costs</a:t>
            </a:r>
          </a:p>
          <a:p>
            <a:r>
              <a:rPr lang="en-US" dirty="0" smtClean="0">
                <a:latin typeface="Calibri" charset="0"/>
                <a:ea typeface="Calibri" charset="0"/>
                <a:cs typeface="Calibri" charset="0"/>
              </a:rPr>
              <a:t>Training</a:t>
            </a:r>
          </a:p>
          <a:p>
            <a:r>
              <a:rPr lang="en-US" dirty="0" smtClean="0">
                <a:latin typeface="Calibri" charset="0"/>
                <a:ea typeface="Calibri" charset="0"/>
                <a:cs typeface="Calibri" charset="0"/>
              </a:rPr>
              <a:t>Facilities</a:t>
            </a:r>
            <a:endParaRPr lang="en-US" dirty="0" smtClean="0">
              <a:latin typeface="Calibri" charset="0"/>
              <a:ea typeface="Calibri" charset="0"/>
              <a:cs typeface="Calibri" charset="0"/>
            </a:endParaRPr>
          </a:p>
          <a:p>
            <a:pPr lvl="1"/>
            <a:r>
              <a:rPr lang="en-US" dirty="0" smtClean="0">
                <a:latin typeface="Calibri" charset="0"/>
                <a:ea typeface="Calibri" charset="0"/>
                <a:cs typeface="Calibri" charset="0"/>
              </a:rPr>
              <a:t>Special spaces (e.g., science lab, gymnasium, auditorium)</a:t>
            </a:r>
          </a:p>
          <a:p>
            <a:pPr lvl="1"/>
            <a:r>
              <a:rPr lang="en-US" dirty="0" smtClean="0">
                <a:latin typeface="Calibri" charset="0"/>
                <a:ea typeface="Calibri" charset="0"/>
                <a:cs typeface="Calibri" charset="0"/>
              </a:rPr>
              <a:t>Flexible space</a:t>
            </a:r>
          </a:p>
          <a:p>
            <a:pPr lvl="1"/>
            <a:r>
              <a:rPr lang="en-US" dirty="0" smtClean="0">
                <a:latin typeface="Calibri" charset="0"/>
                <a:ea typeface="Calibri" charset="0"/>
                <a:cs typeface="Calibri" charset="0"/>
              </a:rPr>
              <a:t>Accounting for land acquisition, furnishings, utilities, </a:t>
            </a:r>
            <a:r>
              <a:rPr lang="en-US" dirty="0" smtClean="0">
                <a:latin typeface="Calibri" charset="0"/>
                <a:ea typeface="Calibri" charset="0"/>
                <a:cs typeface="Calibri" charset="0"/>
              </a:rPr>
              <a:t>maintenance</a:t>
            </a:r>
            <a:endParaRPr lang="en-US" dirty="0" smtClean="0">
              <a:latin typeface="Calibri" charset="0"/>
              <a:ea typeface="Calibri" charset="0"/>
              <a:cs typeface="Calibri" charset="0"/>
            </a:endParaRPr>
          </a:p>
        </p:txBody>
      </p:sp>
    </p:spTree>
    <p:extLst>
      <p:ext uri="{BB962C8B-B14F-4D97-AF65-F5344CB8AC3E}">
        <p14:creationId xmlns:p14="http://schemas.microsoft.com/office/powerpoint/2010/main" val="735170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val="345025750"/>
              </p:ext>
            </p:extLst>
          </p:nvPr>
        </p:nvGraphicFramePr>
        <p:xfrm>
          <a:off x="363714" y="1332955"/>
          <a:ext cx="8458201" cy="5303520"/>
        </p:xfrm>
        <a:graphic>
          <a:graphicData uri="http://schemas.openxmlformats.org/drawingml/2006/table">
            <a:tbl>
              <a:tblPr firstRow="1" bandRow="1">
                <a:tableStyleId>{BC89EF96-8CEA-46FF-86C4-4CE0E7609802}</a:tableStyleId>
              </a:tblPr>
              <a:tblGrid>
                <a:gridCol w="1371601"/>
                <a:gridCol w="1143000"/>
                <a:gridCol w="4093689"/>
                <a:gridCol w="1849911"/>
              </a:tblGrid>
              <a:tr h="370840">
                <a:tc>
                  <a:txBody>
                    <a:bodyPr/>
                    <a:lstStyle/>
                    <a:p>
                      <a:endParaRPr lang="en-US" sz="2000" dirty="0"/>
                    </a:p>
                  </a:txBody>
                  <a:tcPr/>
                </a:tc>
                <a:tc>
                  <a:txBody>
                    <a:bodyPr/>
                    <a:lstStyle/>
                    <a:p>
                      <a:pPr algn="ctr"/>
                      <a:r>
                        <a:rPr lang="en-US" sz="2000" dirty="0" smtClean="0"/>
                        <a:t>Quantity</a:t>
                      </a:r>
                      <a:r>
                        <a:rPr lang="en-US" sz="2000" baseline="0" dirty="0" smtClean="0"/>
                        <a:t> </a:t>
                      </a:r>
                      <a:endParaRPr lang="en-US" sz="2000" dirty="0"/>
                    </a:p>
                  </a:txBody>
                  <a:tcPr/>
                </a:tc>
                <a:tc>
                  <a:txBody>
                    <a:bodyPr/>
                    <a:lstStyle/>
                    <a:p>
                      <a:pPr algn="ctr"/>
                      <a:r>
                        <a:rPr lang="en-US" sz="2000" dirty="0" smtClean="0"/>
                        <a:t>Price</a:t>
                      </a:r>
                      <a:endParaRPr lang="en-US" sz="2000" dirty="0"/>
                    </a:p>
                  </a:txBody>
                  <a:tcPr/>
                </a:tc>
                <a:tc>
                  <a:txBody>
                    <a:bodyPr/>
                    <a:lstStyle/>
                    <a:p>
                      <a:pPr algn="ctr"/>
                      <a:r>
                        <a:rPr lang="en-US" sz="2000" dirty="0" smtClean="0"/>
                        <a:t>Year</a:t>
                      </a:r>
                      <a:r>
                        <a:rPr lang="en-US" sz="2000" baseline="0" dirty="0" smtClean="0"/>
                        <a:t> of Price Collected</a:t>
                      </a:r>
                      <a:endParaRPr lang="en-US" sz="2000" dirty="0"/>
                    </a:p>
                  </a:txBody>
                  <a:tcPr/>
                </a:tc>
              </a:tr>
              <a:tr h="370840">
                <a:tc>
                  <a:txBody>
                    <a:bodyPr/>
                    <a:lstStyle/>
                    <a:p>
                      <a:r>
                        <a:rPr lang="en-US" sz="2000" dirty="0" smtClean="0"/>
                        <a:t>Program Licenses</a:t>
                      </a:r>
                      <a:endParaRPr lang="en-US" sz="2000" dirty="0"/>
                    </a:p>
                  </a:txBody>
                  <a:tcPr/>
                </a:tc>
                <a:tc>
                  <a:txBody>
                    <a:bodyPr/>
                    <a:lstStyle/>
                    <a:p>
                      <a:r>
                        <a:rPr lang="en-US" sz="2000" dirty="0" smtClean="0"/>
                        <a:t>100 licenses</a:t>
                      </a:r>
                      <a:endParaRPr lang="en-US" sz="2000" dirty="0"/>
                    </a:p>
                  </a:txBody>
                  <a:tcPr/>
                </a:tc>
                <a:tc>
                  <a:txBody>
                    <a:bodyPr/>
                    <a:lstStyle/>
                    <a:p>
                      <a:r>
                        <a:rPr lang="en-US" sz="2400" dirty="0" smtClean="0"/>
                        <a:t>$100</a:t>
                      </a:r>
                      <a:r>
                        <a:rPr lang="en-US" sz="2400" baseline="0" dirty="0" smtClean="0"/>
                        <a:t> per license</a:t>
                      </a:r>
                      <a:endParaRPr lang="en-US" sz="2400" dirty="0"/>
                    </a:p>
                  </a:txBody>
                  <a:tcPr/>
                </a:tc>
                <a:tc>
                  <a:txBody>
                    <a:bodyPr/>
                    <a:lstStyle/>
                    <a:p>
                      <a:pPr algn="ctr"/>
                      <a:r>
                        <a:rPr lang="en-US" sz="2800" dirty="0" smtClean="0"/>
                        <a:t>2013</a:t>
                      </a:r>
                      <a:endParaRPr lang="en-US" sz="2800" dirty="0"/>
                    </a:p>
                  </a:txBody>
                  <a:tcPr/>
                </a:tc>
              </a:tr>
              <a:tr h="370840">
                <a:tc>
                  <a:txBody>
                    <a:bodyPr/>
                    <a:lstStyle/>
                    <a:p>
                      <a:r>
                        <a:rPr lang="en-US" sz="2000" dirty="0" smtClean="0"/>
                        <a:t>Teachers’ monitoring time</a:t>
                      </a:r>
                      <a:endParaRPr lang="en-US" sz="2000" dirty="0"/>
                    </a:p>
                  </a:txBody>
                  <a:tcPr/>
                </a:tc>
                <a:tc>
                  <a:txBody>
                    <a:bodyPr/>
                    <a:lstStyle/>
                    <a:p>
                      <a:r>
                        <a:rPr lang="en-US" sz="2000" baseline="0" dirty="0" smtClean="0"/>
                        <a:t>450 hours</a:t>
                      </a:r>
                      <a:endParaRPr lang="en-US" sz="2000" dirty="0"/>
                    </a:p>
                  </a:txBody>
                  <a:tcPr/>
                </a:tc>
                <a:tc>
                  <a:txBody>
                    <a:bodyPr/>
                    <a:lstStyle/>
                    <a:p>
                      <a:r>
                        <a:rPr lang="en-US" sz="2400" baseline="0" dirty="0" smtClean="0"/>
                        <a:t>Annual wage / 1440  </a:t>
                      </a:r>
                      <a:r>
                        <a:rPr lang="en-US" sz="2400" baseline="0" dirty="0" smtClean="0">
                          <a:solidFill>
                            <a:srgbClr val="FF0000"/>
                          </a:solidFill>
                        </a:rPr>
                        <a:t>* (1 + fringe benefit rate as a percentage of wage)</a:t>
                      </a:r>
                      <a:endParaRPr lang="en-US" sz="2400" dirty="0">
                        <a:solidFill>
                          <a:srgbClr val="FF0000"/>
                        </a:solidFill>
                      </a:endParaRPr>
                    </a:p>
                  </a:txBody>
                  <a:tcPr/>
                </a:tc>
                <a:tc>
                  <a:txBody>
                    <a:bodyPr/>
                    <a:lstStyle/>
                    <a:p>
                      <a:pPr algn="ctr"/>
                      <a:r>
                        <a:rPr lang="en-US" sz="2800" dirty="0" smtClean="0"/>
                        <a:t>2007</a:t>
                      </a:r>
                      <a:endParaRPr lang="en-US" sz="2800" dirty="0"/>
                    </a:p>
                  </a:txBody>
                  <a:tcPr/>
                </a:tc>
              </a:tr>
              <a:tr h="370840">
                <a:tc>
                  <a:txBody>
                    <a:bodyPr/>
                    <a:lstStyle/>
                    <a:p>
                      <a:r>
                        <a:rPr lang="en-US" sz="2000" dirty="0" smtClean="0"/>
                        <a:t>Teachers’</a:t>
                      </a:r>
                      <a:r>
                        <a:rPr lang="en-US" sz="2000" baseline="0" dirty="0" smtClean="0"/>
                        <a:t> training</a:t>
                      </a:r>
                      <a:r>
                        <a:rPr lang="en-US" sz="2000" dirty="0" smtClean="0"/>
                        <a:t> time</a:t>
                      </a:r>
                      <a:endParaRPr lang="en-US" sz="2000" dirty="0"/>
                    </a:p>
                  </a:txBody>
                  <a:tcPr/>
                </a:tc>
                <a:tc>
                  <a:txBody>
                    <a:bodyPr/>
                    <a:lstStyle/>
                    <a:p>
                      <a:r>
                        <a:rPr lang="en-US" sz="2000" baseline="0" dirty="0" smtClean="0"/>
                        <a:t>20</a:t>
                      </a:r>
                    </a:p>
                    <a:p>
                      <a:r>
                        <a:rPr lang="en-US" sz="2000" baseline="0" dirty="0" smtClean="0"/>
                        <a:t>hours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Annual wage / 1440 * (1 + fringe benefit rate as a percentage of wage)</a:t>
                      </a:r>
                      <a:endParaRPr lang="en-US" sz="2400" dirty="0" smtClean="0"/>
                    </a:p>
                  </a:txBody>
                  <a:tcPr/>
                </a:tc>
                <a:tc>
                  <a:txBody>
                    <a:bodyPr/>
                    <a:lstStyle/>
                    <a:p>
                      <a:pPr algn="ctr"/>
                      <a:r>
                        <a:rPr lang="en-US" sz="2800" dirty="0" smtClean="0"/>
                        <a:t>2007</a:t>
                      </a:r>
                      <a:endParaRPr lang="en-US" sz="2800" dirty="0"/>
                    </a:p>
                  </a:txBody>
                  <a:tcPr/>
                </a:tc>
              </a:tr>
              <a:tr h="370840">
                <a:tc>
                  <a:txBody>
                    <a:bodyPr/>
                    <a:lstStyle/>
                    <a:p>
                      <a:r>
                        <a:rPr lang="en-US" sz="2000" dirty="0" smtClean="0"/>
                        <a:t>Classrooms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45</a:t>
                      </a:r>
                      <a:r>
                        <a:rPr lang="en-US" sz="2000" baseline="0" dirty="0" smtClean="0"/>
                        <a:t>0 hours</a:t>
                      </a:r>
                      <a:endParaRPr lang="en-US" sz="2000" dirty="0" smtClean="0"/>
                    </a:p>
                  </a:txBody>
                  <a:tcPr/>
                </a:tc>
                <a:tc>
                  <a:txBody>
                    <a:bodyPr/>
                    <a:lstStyle/>
                    <a:p>
                      <a:r>
                        <a:rPr lang="en-US" sz="2400" dirty="0" smtClean="0"/>
                        <a:t>Hourly</a:t>
                      </a:r>
                      <a:r>
                        <a:rPr lang="en-US" sz="2400" baseline="0" dirty="0" smtClean="0"/>
                        <a:t> price of a typical classroom</a:t>
                      </a:r>
                      <a:endParaRPr lang="en-US" sz="2400" dirty="0"/>
                    </a:p>
                  </a:txBody>
                  <a:tcPr/>
                </a:tc>
                <a:tc>
                  <a:txBody>
                    <a:bodyPr/>
                    <a:lstStyle/>
                    <a:p>
                      <a:pPr algn="ctr"/>
                      <a:r>
                        <a:rPr lang="en-US" sz="2800" dirty="0" smtClean="0"/>
                        <a:t>2010</a:t>
                      </a:r>
                      <a:endParaRPr lang="en-US" sz="2800" dirty="0"/>
                    </a:p>
                  </a:txBody>
                  <a:tcPr/>
                </a:tc>
              </a:tr>
              <a:tr h="370840">
                <a:tc>
                  <a:txBody>
                    <a:bodyPr/>
                    <a:lstStyle/>
                    <a:p>
                      <a:r>
                        <a:rPr lang="en-US" sz="2000" dirty="0" smtClean="0"/>
                        <a:t>Computers</a:t>
                      </a:r>
                      <a:endParaRPr lang="en-US" sz="2000" dirty="0"/>
                    </a:p>
                  </a:txBody>
                  <a:tcPr/>
                </a:tc>
                <a:tc>
                  <a:txBody>
                    <a:bodyPr/>
                    <a:lstStyle/>
                    <a:p>
                      <a:r>
                        <a:rPr lang="en-US" sz="2000" dirty="0" smtClean="0"/>
                        <a:t>450</a:t>
                      </a:r>
                      <a:r>
                        <a:rPr lang="en-US" sz="2000" baseline="0" dirty="0" smtClean="0"/>
                        <a:t> hours</a:t>
                      </a:r>
                      <a:endParaRPr lang="en-US" sz="2000" dirty="0"/>
                    </a:p>
                  </a:txBody>
                  <a:tcPr/>
                </a:tc>
                <a:tc>
                  <a:txBody>
                    <a:bodyPr/>
                    <a:lstStyle/>
                    <a:p>
                      <a:r>
                        <a:rPr lang="en-US" sz="2400" dirty="0" smtClean="0"/>
                        <a:t>Hourly price</a:t>
                      </a:r>
                      <a:r>
                        <a:rPr lang="en-US" sz="2400" baseline="0" dirty="0" smtClean="0"/>
                        <a:t> of a computer</a:t>
                      </a:r>
                      <a:endParaRPr lang="en-US" sz="2400" dirty="0"/>
                    </a:p>
                  </a:txBody>
                  <a:tcPr/>
                </a:tc>
                <a:tc>
                  <a:txBody>
                    <a:bodyPr/>
                    <a:lstStyle/>
                    <a:p>
                      <a:pPr algn="ctr"/>
                      <a:r>
                        <a:rPr lang="en-US" sz="2800" dirty="0" smtClean="0"/>
                        <a:t>2015</a:t>
                      </a:r>
                      <a:endParaRPr lang="en-US" sz="2800" dirty="0"/>
                    </a:p>
                  </a:txBody>
                  <a:tcPr/>
                </a:tc>
              </a:tr>
            </a:tbl>
          </a:graphicData>
        </a:graphic>
      </p:graphicFrame>
      <p:sp>
        <p:nvSpPr>
          <p:cNvPr id="6" name="Title 1"/>
          <p:cNvSpPr txBox="1">
            <a:spLocks/>
          </p:cNvSpPr>
          <p:nvPr/>
        </p:nvSpPr>
        <p:spPr>
          <a:xfrm>
            <a:off x="457200" y="321189"/>
            <a:ext cx="8229600" cy="792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Fringe Benefits and Year of Price</a:t>
            </a:r>
            <a:endParaRPr lang="en-US" sz="3200" b="1" dirty="0"/>
          </a:p>
        </p:txBody>
      </p:sp>
    </p:spTree>
    <p:extLst>
      <p:ext uri="{BB962C8B-B14F-4D97-AF65-F5344CB8AC3E}">
        <p14:creationId xmlns:p14="http://schemas.microsoft.com/office/powerpoint/2010/main" val="22410455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p:cNvGraphicFramePr>
          <p:nvPr>
            <p:extLst>
              <p:ext uri="{D42A27DB-BD31-4B8C-83A1-F6EECF244321}">
                <p14:modId xmlns:p14="http://schemas.microsoft.com/office/powerpoint/2010/main" val="2808448875"/>
              </p:ext>
            </p:extLst>
          </p:nvPr>
        </p:nvGraphicFramePr>
        <p:xfrm>
          <a:off x="363714" y="1332955"/>
          <a:ext cx="8458201" cy="5303520"/>
        </p:xfrm>
        <a:graphic>
          <a:graphicData uri="http://schemas.openxmlformats.org/drawingml/2006/table">
            <a:tbl>
              <a:tblPr firstRow="1" bandRow="1">
                <a:tableStyleId>{BC89EF96-8CEA-46FF-86C4-4CE0E7609802}</a:tableStyleId>
              </a:tblPr>
              <a:tblGrid>
                <a:gridCol w="1371601"/>
                <a:gridCol w="1143000"/>
                <a:gridCol w="4093689"/>
                <a:gridCol w="1849911"/>
              </a:tblGrid>
              <a:tr h="370840">
                <a:tc>
                  <a:txBody>
                    <a:bodyPr/>
                    <a:lstStyle/>
                    <a:p>
                      <a:endParaRPr lang="en-US" sz="2000" dirty="0"/>
                    </a:p>
                  </a:txBody>
                  <a:tcPr/>
                </a:tc>
                <a:tc>
                  <a:txBody>
                    <a:bodyPr/>
                    <a:lstStyle/>
                    <a:p>
                      <a:pPr algn="ctr"/>
                      <a:r>
                        <a:rPr lang="en-US" sz="2000" dirty="0" smtClean="0"/>
                        <a:t>Quantity</a:t>
                      </a:r>
                      <a:r>
                        <a:rPr lang="en-US" sz="2000" baseline="0" dirty="0" smtClean="0"/>
                        <a:t> </a:t>
                      </a:r>
                      <a:endParaRPr lang="en-US" sz="2000" dirty="0"/>
                    </a:p>
                  </a:txBody>
                  <a:tcPr/>
                </a:tc>
                <a:tc>
                  <a:txBody>
                    <a:bodyPr/>
                    <a:lstStyle/>
                    <a:p>
                      <a:pPr algn="ctr"/>
                      <a:r>
                        <a:rPr lang="en-US" sz="2000" dirty="0" smtClean="0"/>
                        <a:t>Price</a:t>
                      </a:r>
                      <a:endParaRPr lang="en-US" sz="2000" dirty="0"/>
                    </a:p>
                  </a:txBody>
                  <a:tcPr/>
                </a:tc>
                <a:tc>
                  <a:txBody>
                    <a:bodyPr/>
                    <a:lstStyle/>
                    <a:p>
                      <a:pPr algn="ctr"/>
                      <a:r>
                        <a:rPr lang="en-US" sz="2000" dirty="0" smtClean="0"/>
                        <a:t>Year</a:t>
                      </a:r>
                      <a:r>
                        <a:rPr lang="en-US" sz="2000" baseline="0" dirty="0" smtClean="0"/>
                        <a:t> of Price Collected</a:t>
                      </a:r>
                      <a:endParaRPr lang="en-US" sz="2000" dirty="0"/>
                    </a:p>
                  </a:txBody>
                  <a:tcPr/>
                </a:tc>
              </a:tr>
              <a:tr h="370840">
                <a:tc>
                  <a:txBody>
                    <a:bodyPr/>
                    <a:lstStyle/>
                    <a:p>
                      <a:r>
                        <a:rPr lang="en-US" sz="2000" dirty="0" smtClean="0"/>
                        <a:t>Program Licenses</a:t>
                      </a:r>
                      <a:endParaRPr lang="en-US" sz="2000" dirty="0"/>
                    </a:p>
                  </a:txBody>
                  <a:tcPr/>
                </a:tc>
                <a:tc>
                  <a:txBody>
                    <a:bodyPr/>
                    <a:lstStyle/>
                    <a:p>
                      <a:r>
                        <a:rPr lang="en-US" sz="2000" dirty="0" smtClean="0"/>
                        <a:t>100 licenses</a:t>
                      </a:r>
                      <a:endParaRPr lang="en-US" sz="2000" dirty="0"/>
                    </a:p>
                  </a:txBody>
                  <a:tcPr/>
                </a:tc>
                <a:tc>
                  <a:txBody>
                    <a:bodyPr/>
                    <a:lstStyle/>
                    <a:p>
                      <a:r>
                        <a:rPr lang="en-US" sz="2400" dirty="0" smtClean="0"/>
                        <a:t>$100</a:t>
                      </a:r>
                      <a:r>
                        <a:rPr lang="en-US" sz="2400" baseline="0" dirty="0" smtClean="0"/>
                        <a:t> per license</a:t>
                      </a:r>
                      <a:endParaRPr lang="en-US" sz="2400" dirty="0"/>
                    </a:p>
                  </a:txBody>
                  <a:tcPr/>
                </a:tc>
                <a:tc>
                  <a:txBody>
                    <a:bodyPr/>
                    <a:lstStyle/>
                    <a:p>
                      <a:pPr algn="ctr"/>
                      <a:r>
                        <a:rPr lang="en-US" sz="2800" dirty="0" smtClean="0">
                          <a:solidFill>
                            <a:srgbClr val="FF0000"/>
                          </a:solidFill>
                        </a:rPr>
                        <a:t>2013</a:t>
                      </a:r>
                      <a:endParaRPr lang="en-US" sz="2800" dirty="0">
                        <a:solidFill>
                          <a:srgbClr val="FF0000"/>
                        </a:solidFill>
                      </a:endParaRPr>
                    </a:p>
                  </a:txBody>
                  <a:tcPr/>
                </a:tc>
              </a:tr>
              <a:tr h="370840">
                <a:tc>
                  <a:txBody>
                    <a:bodyPr/>
                    <a:lstStyle/>
                    <a:p>
                      <a:r>
                        <a:rPr lang="en-US" sz="2000" dirty="0" smtClean="0"/>
                        <a:t>Teachers’ monitoring time</a:t>
                      </a:r>
                      <a:endParaRPr lang="en-US" sz="2000" dirty="0"/>
                    </a:p>
                  </a:txBody>
                  <a:tcPr/>
                </a:tc>
                <a:tc>
                  <a:txBody>
                    <a:bodyPr/>
                    <a:lstStyle/>
                    <a:p>
                      <a:r>
                        <a:rPr lang="en-US" sz="2000" baseline="0" dirty="0" smtClean="0"/>
                        <a:t>450 hours</a:t>
                      </a:r>
                      <a:endParaRPr lang="en-US" sz="2000" dirty="0"/>
                    </a:p>
                  </a:txBody>
                  <a:tcPr/>
                </a:tc>
                <a:tc>
                  <a:txBody>
                    <a:bodyPr/>
                    <a:lstStyle/>
                    <a:p>
                      <a:r>
                        <a:rPr lang="en-US" sz="2400" baseline="0" dirty="0" smtClean="0"/>
                        <a:t>Annual wage / </a:t>
                      </a:r>
                      <a:r>
                        <a:rPr lang="en-US" sz="2400" baseline="0" dirty="0" smtClean="0">
                          <a:solidFill>
                            <a:schemeClr val="tx1"/>
                          </a:solidFill>
                        </a:rPr>
                        <a:t>1440  * (1 + fringe benefit rate as a percentage of wage)</a:t>
                      </a:r>
                      <a:endParaRPr lang="en-US" sz="2400" dirty="0">
                        <a:solidFill>
                          <a:schemeClr val="tx1"/>
                        </a:solidFill>
                      </a:endParaRPr>
                    </a:p>
                  </a:txBody>
                  <a:tcPr/>
                </a:tc>
                <a:tc>
                  <a:txBody>
                    <a:bodyPr/>
                    <a:lstStyle/>
                    <a:p>
                      <a:pPr algn="ctr"/>
                      <a:r>
                        <a:rPr lang="en-US" sz="2800" dirty="0" smtClean="0">
                          <a:solidFill>
                            <a:srgbClr val="FF0000"/>
                          </a:solidFill>
                        </a:rPr>
                        <a:t>2007</a:t>
                      </a:r>
                      <a:endParaRPr lang="en-US" sz="2800" dirty="0">
                        <a:solidFill>
                          <a:srgbClr val="FF0000"/>
                        </a:solidFill>
                      </a:endParaRPr>
                    </a:p>
                  </a:txBody>
                  <a:tcPr/>
                </a:tc>
              </a:tr>
              <a:tr h="370840">
                <a:tc>
                  <a:txBody>
                    <a:bodyPr/>
                    <a:lstStyle/>
                    <a:p>
                      <a:r>
                        <a:rPr lang="en-US" sz="2000" dirty="0" smtClean="0"/>
                        <a:t>Teachers’</a:t>
                      </a:r>
                      <a:r>
                        <a:rPr lang="en-US" sz="2000" baseline="0" dirty="0" smtClean="0"/>
                        <a:t> training</a:t>
                      </a:r>
                      <a:r>
                        <a:rPr lang="en-US" sz="2000" dirty="0" smtClean="0"/>
                        <a:t> time</a:t>
                      </a:r>
                      <a:endParaRPr lang="en-US" sz="2000" dirty="0"/>
                    </a:p>
                  </a:txBody>
                  <a:tcPr/>
                </a:tc>
                <a:tc>
                  <a:txBody>
                    <a:bodyPr/>
                    <a:lstStyle/>
                    <a:p>
                      <a:r>
                        <a:rPr lang="en-US" sz="2000" baseline="0" dirty="0" smtClean="0"/>
                        <a:t>20</a:t>
                      </a:r>
                    </a:p>
                    <a:p>
                      <a:r>
                        <a:rPr lang="en-US" sz="2000" baseline="0" dirty="0" smtClean="0"/>
                        <a:t>hours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Annual wage / 1440 * (1 + fringe benefit rate as a percentage of wage)</a:t>
                      </a:r>
                      <a:endParaRPr lang="en-US" sz="2400" dirty="0" smtClean="0"/>
                    </a:p>
                  </a:txBody>
                  <a:tcPr/>
                </a:tc>
                <a:tc>
                  <a:txBody>
                    <a:bodyPr/>
                    <a:lstStyle/>
                    <a:p>
                      <a:pPr algn="ctr"/>
                      <a:r>
                        <a:rPr lang="en-US" sz="2800" dirty="0" smtClean="0">
                          <a:solidFill>
                            <a:srgbClr val="FF0000"/>
                          </a:solidFill>
                        </a:rPr>
                        <a:t>2007</a:t>
                      </a:r>
                      <a:endParaRPr lang="en-US" sz="2800" dirty="0">
                        <a:solidFill>
                          <a:srgbClr val="FF0000"/>
                        </a:solidFill>
                      </a:endParaRPr>
                    </a:p>
                  </a:txBody>
                  <a:tcPr/>
                </a:tc>
              </a:tr>
              <a:tr h="370840">
                <a:tc>
                  <a:txBody>
                    <a:bodyPr/>
                    <a:lstStyle/>
                    <a:p>
                      <a:r>
                        <a:rPr lang="en-US" sz="2000" dirty="0" smtClean="0"/>
                        <a:t>Classrooms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45</a:t>
                      </a:r>
                      <a:r>
                        <a:rPr lang="en-US" sz="2000" baseline="0" dirty="0" smtClean="0"/>
                        <a:t>0 hours</a:t>
                      </a:r>
                      <a:endParaRPr lang="en-US" sz="2000" dirty="0" smtClean="0"/>
                    </a:p>
                  </a:txBody>
                  <a:tcPr/>
                </a:tc>
                <a:tc>
                  <a:txBody>
                    <a:bodyPr/>
                    <a:lstStyle/>
                    <a:p>
                      <a:r>
                        <a:rPr lang="en-US" sz="2400" dirty="0" smtClean="0"/>
                        <a:t>Hourly</a:t>
                      </a:r>
                      <a:r>
                        <a:rPr lang="en-US" sz="2400" baseline="0" dirty="0" smtClean="0"/>
                        <a:t> price of a typical classroom</a:t>
                      </a:r>
                      <a:endParaRPr lang="en-US" sz="2400" dirty="0"/>
                    </a:p>
                  </a:txBody>
                  <a:tcPr/>
                </a:tc>
                <a:tc>
                  <a:txBody>
                    <a:bodyPr/>
                    <a:lstStyle/>
                    <a:p>
                      <a:pPr algn="ctr"/>
                      <a:r>
                        <a:rPr lang="en-US" sz="2800" dirty="0" smtClean="0">
                          <a:solidFill>
                            <a:srgbClr val="FF0000"/>
                          </a:solidFill>
                        </a:rPr>
                        <a:t>2010</a:t>
                      </a:r>
                      <a:endParaRPr lang="en-US" sz="2800" dirty="0">
                        <a:solidFill>
                          <a:srgbClr val="FF0000"/>
                        </a:solidFill>
                      </a:endParaRPr>
                    </a:p>
                  </a:txBody>
                  <a:tcPr/>
                </a:tc>
              </a:tr>
              <a:tr h="370840">
                <a:tc>
                  <a:txBody>
                    <a:bodyPr/>
                    <a:lstStyle/>
                    <a:p>
                      <a:r>
                        <a:rPr lang="en-US" sz="2000" dirty="0" smtClean="0"/>
                        <a:t>Computers</a:t>
                      </a:r>
                      <a:endParaRPr lang="en-US" sz="2000" dirty="0"/>
                    </a:p>
                  </a:txBody>
                  <a:tcPr/>
                </a:tc>
                <a:tc>
                  <a:txBody>
                    <a:bodyPr/>
                    <a:lstStyle/>
                    <a:p>
                      <a:r>
                        <a:rPr lang="en-US" sz="2000" dirty="0" smtClean="0"/>
                        <a:t>450</a:t>
                      </a:r>
                      <a:r>
                        <a:rPr lang="en-US" sz="2000" baseline="0" dirty="0" smtClean="0"/>
                        <a:t> hours</a:t>
                      </a:r>
                      <a:endParaRPr lang="en-US" sz="2000" dirty="0"/>
                    </a:p>
                  </a:txBody>
                  <a:tcPr/>
                </a:tc>
                <a:tc>
                  <a:txBody>
                    <a:bodyPr/>
                    <a:lstStyle/>
                    <a:p>
                      <a:r>
                        <a:rPr lang="en-US" sz="2400" dirty="0" smtClean="0"/>
                        <a:t>Hourly price</a:t>
                      </a:r>
                      <a:r>
                        <a:rPr lang="en-US" sz="2400" baseline="0" dirty="0" smtClean="0"/>
                        <a:t> of a computer</a:t>
                      </a:r>
                      <a:endParaRPr lang="en-US" sz="2400" dirty="0"/>
                    </a:p>
                  </a:txBody>
                  <a:tcPr/>
                </a:tc>
                <a:tc>
                  <a:txBody>
                    <a:bodyPr/>
                    <a:lstStyle/>
                    <a:p>
                      <a:pPr algn="ctr"/>
                      <a:r>
                        <a:rPr lang="en-US" sz="2800" dirty="0" smtClean="0">
                          <a:solidFill>
                            <a:srgbClr val="FF0000"/>
                          </a:solidFill>
                        </a:rPr>
                        <a:t>2015</a:t>
                      </a:r>
                      <a:endParaRPr lang="en-US" sz="2800" dirty="0">
                        <a:solidFill>
                          <a:srgbClr val="FF0000"/>
                        </a:solidFill>
                      </a:endParaRPr>
                    </a:p>
                  </a:txBody>
                  <a:tcPr/>
                </a:tc>
              </a:tr>
            </a:tbl>
          </a:graphicData>
        </a:graphic>
      </p:graphicFrame>
      <p:sp>
        <p:nvSpPr>
          <p:cNvPr id="6" name="Title 1"/>
          <p:cNvSpPr txBox="1">
            <a:spLocks/>
          </p:cNvSpPr>
          <p:nvPr/>
        </p:nvSpPr>
        <p:spPr>
          <a:xfrm>
            <a:off x="457200" y="321189"/>
            <a:ext cx="8229600" cy="792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Fringe Benefits and Year of Price</a:t>
            </a:r>
            <a:endParaRPr lang="en-US" sz="3200" b="1" dirty="0"/>
          </a:p>
        </p:txBody>
      </p:sp>
    </p:spTree>
    <p:extLst>
      <p:ext uri="{BB962C8B-B14F-4D97-AF65-F5344CB8AC3E}">
        <p14:creationId xmlns:p14="http://schemas.microsoft.com/office/powerpoint/2010/main" val="5762861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740"/>
            <a:ext cx="8229600" cy="1143000"/>
          </a:xfrm>
        </p:spPr>
        <p:txBody>
          <a:bodyPr/>
          <a:lstStyle/>
          <a:p>
            <a:r>
              <a:rPr lang="en-US" dirty="0" smtClean="0"/>
              <a:t>Inflation</a:t>
            </a:r>
            <a:endParaRPr lang="en-US" dirty="0"/>
          </a:p>
        </p:txBody>
      </p:sp>
      <p:sp>
        <p:nvSpPr>
          <p:cNvPr id="3" name="Content Placeholder 2"/>
          <p:cNvSpPr>
            <a:spLocks noGrp="1"/>
          </p:cNvSpPr>
          <p:nvPr>
            <p:ph idx="1"/>
          </p:nvPr>
        </p:nvSpPr>
        <p:spPr>
          <a:xfrm>
            <a:off x="457200" y="1066287"/>
            <a:ext cx="8229600" cy="2825538"/>
          </a:xfrm>
        </p:spPr>
        <p:txBody>
          <a:bodyPr>
            <a:normAutofit/>
          </a:bodyPr>
          <a:lstStyle/>
          <a:p>
            <a:r>
              <a:rPr lang="en-US" sz="2400" dirty="0" smtClean="0">
                <a:latin typeface="Calibri" charset="0"/>
                <a:ea typeface="Calibri" charset="0"/>
                <a:cs typeface="Calibri" charset="0"/>
              </a:rPr>
              <a:t>Inflation refers to an increase in general level of prices over time</a:t>
            </a:r>
          </a:p>
          <a:p>
            <a:r>
              <a:rPr lang="en-US" sz="2400" dirty="0" smtClean="0">
                <a:latin typeface="Calibri" charset="0"/>
                <a:ea typeface="Calibri" charset="0"/>
                <a:cs typeface="Calibri" charset="0"/>
              </a:rPr>
              <a:t>Nominal prices from different time periods need to be adjusted using price indices to measure prices in consistent units of value </a:t>
            </a:r>
          </a:p>
          <a:p>
            <a:r>
              <a:rPr lang="en-US" sz="2400" dirty="0" smtClean="0">
                <a:latin typeface="Calibri" charset="0"/>
                <a:ea typeface="Calibri" charset="0"/>
                <a:cs typeface="Calibri" charset="0"/>
              </a:rPr>
              <a:t>Example using Consumer Price Index (CPI) from Bureau of Labor Statistics:</a:t>
            </a:r>
          </a:p>
        </p:txBody>
      </p:sp>
      <p:pic>
        <p:nvPicPr>
          <p:cNvPr id="4" name="Picture 2" descr="C:\Users\pan\Downloads\CodeCogsEqn (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8610" y="3923553"/>
            <a:ext cx="1675607" cy="77283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3" descr="C:\Users\pan\Downloads\CodeCogsEqn (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94514" y="3913596"/>
            <a:ext cx="2493628" cy="805086"/>
          </a:xfrm>
          <a:prstGeom prst="rect">
            <a:avLst/>
          </a:prstGeom>
          <a:noFill/>
          <a:extLst>
            <a:ext uri="{909E8E84-426E-40dd-AFC4-6F175D3DCCD1}">
              <a14:hiddenFill xmlns:a14="http://schemas.microsoft.com/office/drawing/2010/main" xmlns="">
                <a:solidFill>
                  <a:srgbClr val="FFFFFF"/>
                </a:solidFill>
              </a14:hiddenFill>
            </a:ext>
          </a:extLst>
        </p:spPr>
      </p:pic>
      <p:sp>
        <p:nvSpPr>
          <p:cNvPr id="6" name="Rectangle 5"/>
          <p:cNvSpPr/>
          <p:nvPr/>
        </p:nvSpPr>
        <p:spPr>
          <a:xfrm>
            <a:off x="646360" y="5026948"/>
            <a:ext cx="8040440" cy="1200329"/>
          </a:xfrm>
          <a:prstGeom prst="rect">
            <a:avLst/>
          </a:prstGeom>
        </p:spPr>
        <p:txBody>
          <a:bodyPr wrap="square">
            <a:spAutoFit/>
          </a:bodyPr>
          <a:lstStyle/>
          <a:p>
            <a:pPr marL="285750" indent="-285750">
              <a:buFont typeface="Arial"/>
              <a:buChar char="•"/>
            </a:pPr>
            <a:r>
              <a:rPr lang="en-US" sz="2400" dirty="0" smtClean="0">
                <a:latin typeface="Calibri" charset="0"/>
                <a:ea typeface="Calibri" charset="0"/>
                <a:cs typeface="Calibri" charset="0"/>
              </a:rPr>
              <a:t>Over long time horizons, or with intensive use of ingredients that don’t follow typical inflation patterns (e.g., technology), may consider other price indices, or do sensitivity analysis</a:t>
            </a:r>
          </a:p>
        </p:txBody>
      </p:sp>
    </p:spTree>
    <p:extLst>
      <p:ext uri="{BB962C8B-B14F-4D97-AF65-F5344CB8AC3E}">
        <p14:creationId xmlns:p14="http://schemas.microsoft.com/office/powerpoint/2010/main" val="25059134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028" y="274638"/>
            <a:ext cx="8229600" cy="79216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mtClean="0"/>
              <a:t>Exercise 1: </a:t>
            </a:r>
            <a:endParaRPr lang="en-US"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1160900333"/>
              </p:ext>
            </p:extLst>
          </p:nvPr>
        </p:nvGraphicFramePr>
        <p:xfrm>
          <a:off x="447594" y="1066800"/>
          <a:ext cx="8360229" cy="1981200"/>
        </p:xfrm>
        <a:graphic>
          <a:graphicData uri="http://schemas.openxmlformats.org/drawingml/2006/table">
            <a:tbl>
              <a:tblPr firstRow="1" bandRow="1">
                <a:tableStyleId>{5C22544A-7EE6-4342-B048-85BDC9FD1C3A}</a:tableStyleId>
              </a:tblPr>
              <a:tblGrid>
                <a:gridCol w="2786743"/>
                <a:gridCol w="2786743"/>
                <a:gridCol w="2786743"/>
              </a:tblGrid>
              <a:tr h="505012">
                <a:tc>
                  <a:txBody>
                    <a:bodyPr/>
                    <a:lstStyle/>
                    <a:p>
                      <a:endParaRPr lang="en-US" sz="2800" dirty="0">
                        <a:latin typeface="+mj-lt"/>
                      </a:endParaRPr>
                    </a:p>
                  </a:txBody>
                  <a:tcPr/>
                </a:tc>
                <a:tc>
                  <a:txBody>
                    <a:bodyPr/>
                    <a:lstStyle/>
                    <a:p>
                      <a:pPr algn="ctr"/>
                      <a:r>
                        <a:rPr lang="en-US" sz="2800" dirty="0" smtClean="0">
                          <a:latin typeface="+mj-lt"/>
                        </a:rPr>
                        <a:t>2013</a:t>
                      </a:r>
                      <a:endParaRPr lang="en-US" sz="2800" dirty="0">
                        <a:latin typeface="+mj-lt"/>
                      </a:endParaRPr>
                    </a:p>
                  </a:txBody>
                  <a:tcPr/>
                </a:tc>
                <a:tc>
                  <a:txBody>
                    <a:bodyPr/>
                    <a:lstStyle/>
                    <a:p>
                      <a:pPr algn="ctr"/>
                      <a:r>
                        <a:rPr lang="en-US" sz="2800" dirty="0" smtClean="0">
                          <a:latin typeface="+mj-lt"/>
                        </a:rPr>
                        <a:t>2016</a:t>
                      </a:r>
                      <a:endParaRPr lang="en-US" sz="2800" dirty="0">
                        <a:latin typeface="+mj-lt"/>
                      </a:endParaRPr>
                    </a:p>
                  </a:txBody>
                  <a:tcPr/>
                </a:tc>
              </a:tr>
              <a:tr h="505012">
                <a:tc>
                  <a:txBody>
                    <a:bodyPr/>
                    <a:lstStyle/>
                    <a:p>
                      <a:r>
                        <a:rPr lang="en-US" sz="2800" dirty="0" smtClean="0">
                          <a:latin typeface="+mj-lt"/>
                        </a:rPr>
                        <a:t>Nominal</a:t>
                      </a:r>
                      <a:r>
                        <a:rPr lang="en-US" sz="2800" baseline="0" dirty="0" smtClean="0">
                          <a:latin typeface="+mj-lt"/>
                        </a:rPr>
                        <a:t> price of program license</a:t>
                      </a:r>
                      <a:endParaRPr lang="en-US" sz="2800" dirty="0">
                        <a:latin typeface="+mj-lt"/>
                      </a:endParaRPr>
                    </a:p>
                  </a:txBody>
                  <a:tcPr/>
                </a:tc>
                <a:tc>
                  <a:txBody>
                    <a:bodyPr/>
                    <a:lstStyle/>
                    <a:p>
                      <a:pPr algn="ctr"/>
                      <a:r>
                        <a:rPr lang="en-US" sz="2800" dirty="0" smtClean="0">
                          <a:latin typeface="+mj-lt"/>
                        </a:rPr>
                        <a:t>$100</a:t>
                      </a:r>
                      <a:endParaRPr lang="en-US" sz="2800" dirty="0">
                        <a:latin typeface="+mj-lt"/>
                      </a:endParaRPr>
                    </a:p>
                  </a:txBody>
                  <a:tcPr/>
                </a:tc>
                <a:tc>
                  <a:txBody>
                    <a:bodyPr/>
                    <a:lstStyle/>
                    <a:p>
                      <a:pPr algn="ctr"/>
                      <a:r>
                        <a:rPr lang="en-US" sz="2800" dirty="0" smtClean="0">
                          <a:latin typeface="+mj-lt"/>
                        </a:rPr>
                        <a:t>?</a:t>
                      </a:r>
                      <a:endParaRPr lang="en-US" sz="2800" dirty="0">
                        <a:latin typeface="+mj-lt"/>
                      </a:endParaRPr>
                    </a:p>
                  </a:txBody>
                  <a:tcPr/>
                </a:tc>
              </a:tr>
              <a:tr h="505012">
                <a:tc>
                  <a:txBody>
                    <a:bodyPr/>
                    <a:lstStyle/>
                    <a:p>
                      <a:r>
                        <a:rPr lang="en-US" sz="2800" dirty="0" smtClean="0">
                          <a:latin typeface="+mj-lt"/>
                        </a:rPr>
                        <a:t>CPI-U</a:t>
                      </a:r>
                      <a:endParaRPr lang="en-US" sz="2800" dirty="0">
                        <a:latin typeface="+mj-lt"/>
                      </a:endParaRPr>
                    </a:p>
                  </a:txBody>
                  <a:tcPr/>
                </a:tc>
                <a:tc>
                  <a:txBody>
                    <a:bodyPr/>
                    <a:lstStyle/>
                    <a:p>
                      <a:pPr algn="ctr"/>
                      <a:r>
                        <a:rPr lang="en-US" sz="2800" dirty="0" smtClean="0">
                          <a:solidFill>
                            <a:srgbClr val="FF0000"/>
                          </a:solidFill>
                          <a:latin typeface="+mj-lt"/>
                        </a:rPr>
                        <a:t>515.8</a:t>
                      </a:r>
                      <a:endParaRPr lang="en-US" sz="2800" dirty="0">
                        <a:solidFill>
                          <a:srgbClr val="FF0000"/>
                        </a:solidFill>
                        <a:latin typeface="+mj-lt"/>
                      </a:endParaRPr>
                    </a:p>
                  </a:txBody>
                  <a:tcPr/>
                </a:tc>
                <a:tc>
                  <a:txBody>
                    <a:bodyPr/>
                    <a:lstStyle/>
                    <a:p>
                      <a:pPr algn="ctr"/>
                      <a:r>
                        <a:rPr lang="en-US" sz="2800" dirty="0" smtClean="0">
                          <a:latin typeface="+mj-lt"/>
                          <a:cs typeface="Adobe Arabic" pitchFamily="18" charset="-78"/>
                        </a:rPr>
                        <a:t>711.1</a:t>
                      </a:r>
                      <a:endParaRPr lang="en-US" sz="2800" dirty="0">
                        <a:latin typeface="+mj-lt"/>
                      </a:endParaRPr>
                    </a:p>
                  </a:txBody>
                  <a:tcPr/>
                </a:tc>
              </a:tr>
            </a:tbl>
          </a:graphicData>
        </a:graphic>
      </p:graphicFrame>
      <p:sp>
        <p:nvSpPr>
          <p:cNvPr id="11" name="TextBox 10"/>
          <p:cNvSpPr txBox="1"/>
          <p:nvPr/>
        </p:nvSpPr>
        <p:spPr>
          <a:xfrm>
            <a:off x="653142" y="3458685"/>
            <a:ext cx="8154681" cy="830997"/>
          </a:xfrm>
          <a:prstGeom prst="rect">
            <a:avLst/>
          </a:prstGeom>
          <a:noFill/>
        </p:spPr>
        <p:txBody>
          <a:bodyPr wrap="square" rtlCol="0">
            <a:spAutoFit/>
          </a:bodyPr>
          <a:lstStyle/>
          <a:p>
            <a:r>
              <a:rPr lang="en-US" sz="2400" dirty="0" smtClean="0">
                <a:latin typeface="Calibri" charset="0"/>
                <a:ea typeface="Calibri" charset="0"/>
                <a:cs typeface="Calibri" charset="0"/>
              </a:rPr>
              <a:t>What is the price of the program license expressed in 2016 dollars?   </a:t>
            </a:r>
            <a:endParaRPr lang="en-US" sz="2400" dirty="0">
              <a:latin typeface="Calibri" charset="0"/>
              <a:ea typeface="Calibri" charset="0"/>
              <a:cs typeface="Calibri" charset="0"/>
            </a:endParaRPr>
          </a:p>
        </p:txBody>
      </p:sp>
    </p:spTree>
    <p:extLst>
      <p:ext uri="{BB962C8B-B14F-4D97-AF65-F5344CB8AC3E}">
        <p14:creationId xmlns:p14="http://schemas.microsoft.com/office/powerpoint/2010/main" val="948786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437028" y="274638"/>
            <a:ext cx="8229600" cy="79216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Exercise 1: </a:t>
            </a:r>
            <a:endParaRPr lang="en-US"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956182982"/>
              </p:ext>
            </p:extLst>
          </p:nvPr>
        </p:nvGraphicFramePr>
        <p:xfrm>
          <a:off x="447594" y="1066800"/>
          <a:ext cx="8360229" cy="1981200"/>
        </p:xfrm>
        <a:graphic>
          <a:graphicData uri="http://schemas.openxmlformats.org/drawingml/2006/table">
            <a:tbl>
              <a:tblPr firstRow="1" bandRow="1">
                <a:tableStyleId>{5C22544A-7EE6-4342-B048-85BDC9FD1C3A}</a:tableStyleId>
              </a:tblPr>
              <a:tblGrid>
                <a:gridCol w="2786743"/>
                <a:gridCol w="2786743"/>
                <a:gridCol w="2786743"/>
              </a:tblGrid>
              <a:tr h="505012">
                <a:tc>
                  <a:txBody>
                    <a:bodyPr/>
                    <a:lstStyle/>
                    <a:p>
                      <a:endParaRPr lang="en-US" sz="2800" dirty="0">
                        <a:latin typeface="+mj-lt"/>
                      </a:endParaRPr>
                    </a:p>
                  </a:txBody>
                  <a:tcPr/>
                </a:tc>
                <a:tc>
                  <a:txBody>
                    <a:bodyPr/>
                    <a:lstStyle/>
                    <a:p>
                      <a:pPr algn="ctr"/>
                      <a:r>
                        <a:rPr lang="en-US" sz="2800" dirty="0" smtClean="0">
                          <a:latin typeface="+mj-lt"/>
                        </a:rPr>
                        <a:t>2013</a:t>
                      </a:r>
                      <a:endParaRPr lang="en-US" sz="2800" dirty="0">
                        <a:latin typeface="+mj-lt"/>
                      </a:endParaRPr>
                    </a:p>
                  </a:txBody>
                  <a:tcPr/>
                </a:tc>
                <a:tc>
                  <a:txBody>
                    <a:bodyPr/>
                    <a:lstStyle/>
                    <a:p>
                      <a:pPr algn="ctr"/>
                      <a:r>
                        <a:rPr lang="en-US" sz="2800" dirty="0" smtClean="0">
                          <a:latin typeface="+mj-lt"/>
                        </a:rPr>
                        <a:t>2016</a:t>
                      </a:r>
                      <a:endParaRPr lang="en-US" sz="2800" dirty="0">
                        <a:latin typeface="+mj-lt"/>
                      </a:endParaRPr>
                    </a:p>
                  </a:txBody>
                  <a:tcPr/>
                </a:tc>
              </a:tr>
              <a:tr h="505012">
                <a:tc>
                  <a:txBody>
                    <a:bodyPr/>
                    <a:lstStyle/>
                    <a:p>
                      <a:r>
                        <a:rPr lang="en-US" sz="2800" dirty="0" smtClean="0">
                          <a:latin typeface="+mj-lt"/>
                        </a:rPr>
                        <a:t>Nominal</a:t>
                      </a:r>
                      <a:r>
                        <a:rPr lang="en-US" sz="2800" baseline="0" dirty="0" smtClean="0">
                          <a:latin typeface="+mj-lt"/>
                        </a:rPr>
                        <a:t> price of program license</a:t>
                      </a:r>
                      <a:endParaRPr lang="en-US" sz="2800" dirty="0">
                        <a:latin typeface="+mj-lt"/>
                      </a:endParaRPr>
                    </a:p>
                  </a:txBody>
                  <a:tcPr/>
                </a:tc>
                <a:tc>
                  <a:txBody>
                    <a:bodyPr/>
                    <a:lstStyle/>
                    <a:p>
                      <a:pPr algn="ctr"/>
                      <a:r>
                        <a:rPr lang="en-US" sz="2800" dirty="0" smtClean="0">
                          <a:latin typeface="+mj-lt"/>
                        </a:rPr>
                        <a:t>$100</a:t>
                      </a:r>
                      <a:endParaRPr lang="en-US" sz="2800" dirty="0">
                        <a:latin typeface="+mj-lt"/>
                      </a:endParaRPr>
                    </a:p>
                  </a:txBody>
                  <a:tcPr/>
                </a:tc>
                <a:tc>
                  <a:txBody>
                    <a:bodyPr/>
                    <a:lstStyle/>
                    <a:p>
                      <a:pPr algn="ctr"/>
                      <a:r>
                        <a:rPr lang="en-US" sz="2800" dirty="0" smtClean="0">
                          <a:latin typeface="+mj-lt"/>
                        </a:rPr>
                        <a:t>?</a:t>
                      </a:r>
                      <a:endParaRPr lang="en-US" sz="2800" dirty="0">
                        <a:latin typeface="+mj-lt"/>
                      </a:endParaRPr>
                    </a:p>
                  </a:txBody>
                  <a:tcPr/>
                </a:tc>
              </a:tr>
              <a:tr h="505012">
                <a:tc>
                  <a:txBody>
                    <a:bodyPr/>
                    <a:lstStyle/>
                    <a:p>
                      <a:r>
                        <a:rPr lang="en-US" sz="2800" dirty="0" smtClean="0">
                          <a:latin typeface="+mj-lt"/>
                        </a:rPr>
                        <a:t>CPI-U</a:t>
                      </a:r>
                      <a:endParaRPr lang="en-US" sz="2800" dirty="0">
                        <a:latin typeface="+mj-lt"/>
                      </a:endParaRPr>
                    </a:p>
                  </a:txBody>
                  <a:tcPr/>
                </a:tc>
                <a:tc>
                  <a:txBody>
                    <a:bodyPr/>
                    <a:lstStyle/>
                    <a:p>
                      <a:pPr algn="ctr"/>
                      <a:r>
                        <a:rPr lang="en-US" sz="2800" dirty="0" smtClean="0">
                          <a:solidFill>
                            <a:srgbClr val="FF0000"/>
                          </a:solidFill>
                          <a:latin typeface="+mj-lt"/>
                        </a:rPr>
                        <a:t>697.84</a:t>
                      </a:r>
                      <a:endParaRPr lang="en-US" sz="2800" dirty="0">
                        <a:solidFill>
                          <a:srgbClr val="FF0000"/>
                        </a:solidFill>
                        <a:latin typeface="+mj-lt"/>
                      </a:endParaRPr>
                    </a:p>
                  </a:txBody>
                  <a:tcPr/>
                </a:tc>
                <a:tc>
                  <a:txBody>
                    <a:bodyPr/>
                    <a:lstStyle/>
                    <a:p>
                      <a:pPr algn="ctr"/>
                      <a:r>
                        <a:rPr lang="en-US" sz="2800" dirty="0" smtClean="0">
                          <a:latin typeface="+mj-lt"/>
                          <a:cs typeface="Adobe Arabic" pitchFamily="18" charset="-78"/>
                        </a:rPr>
                        <a:t>711.1</a:t>
                      </a:r>
                      <a:endParaRPr lang="en-US" sz="2800" dirty="0">
                        <a:latin typeface="+mj-lt"/>
                      </a:endParaRPr>
                    </a:p>
                  </a:txBody>
                  <a:tcPr/>
                </a:tc>
              </a:tr>
            </a:tbl>
          </a:graphicData>
        </a:graphic>
      </p:graphicFrame>
      <p:sp>
        <p:nvSpPr>
          <p:cNvPr id="11" name="TextBox 10"/>
          <p:cNvSpPr txBox="1"/>
          <p:nvPr/>
        </p:nvSpPr>
        <p:spPr>
          <a:xfrm>
            <a:off x="653142" y="3458685"/>
            <a:ext cx="8154681" cy="830997"/>
          </a:xfrm>
          <a:prstGeom prst="rect">
            <a:avLst/>
          </a:prstGeom>
          <a:noFill/>
        </p:spPr>
        <p:txBody>
          <a:bodyPr wrap="square" rtlCol="0">
            <a:spAutoFit/>
          </a:bodyPr>
          <a:lstStyle/>
          <a:p>
            <a:r>
              <a:rPr lang="en-US" sz="2400" dirty="0" smtClean="0">
                <a:latin typeface="Calibri" charset="0"/>
                <a:ea typeface="Calibri" charset="0"/>
                <a:cs typeface="Calibri" charset="0"/>
              </a:rPr>
              <a:t>What is the price of the program license expressed in 2016 dollars?   </a:t>
            </a:r>
            <a:endParaRPr lang="en-US" sz="2400" dirty="0">
              <a:latin typeface="Calibri" charset="0"/>
              <a:ea typeface="Calibri" charset="0"/>
              <a:cs typeface="Calibri" charset="0"/>
            </a:endParaRPr>
          </a:p>
        </p:txBody>
      </p:sp>
      <mc:AlternateContent xmlns:mc="http://schemas.openxmlformats.org/markup-compatibility/2006">
        <mc:Choice xmlns:a14="http://schemas.microsoft.com/office/drawing/2010/main" Requires="a14">
          <p:sp>
            <p:nvSpPr>
              <p:cNvPr id="3" name="TextBox 2"/>
              <p:cNvSpPr txBox="1"/>
              <p:nvPr/>
            </p:nvSpPr>
            <p:spPr>
              <a:xfrm>
                <a:off x="447594" y="4700367"/>
                <a:ext cx="8848805" cy="848950"/>
              </a:xfrm>
              <a:prstGeom prst="rect">
                <a:avLst/>
              </a:prstGeom>
              <a:noFill/>
            </p:spPr>
            <p:txBody>
              <a:bodyPr wrap="square" rtlCol="0">
                <a:spAutoFit/>
              </a:bodyPr>
              <a:lstStyle/>
              <a:p>
                <a14:m>
                  <m:oMathPara xmlns:m="http://schemas.openxmlformats.org/officeDocument/2006/math">
                    <m:oMathParaPr>
                      <m:jc m:val="centerGroup"/>
                    </m:oMathParaPr>
                    <m:oMath xmlns:m="http://schemas.openxmlformats.org/officeDocument/2006/math">
                      <m:sSub>
                        <m:sSubPr>
                          <m:ctrlPr>
                            <a:rPr lang="en-US" sz="2400" i="1" smtClean="0">
                              <a:latin typeface="Cambria Math" charset="0"/>
                            </a:rPr>
                          </m:ctrlPr>
                        </m:sSubPr>
                        <m:e>
                          <m:r>
                            <a:rPr lang="en-US" sz="2400" b="0" i="1" smtClean="0">
                              <a:latin typeface="Cambria Math" charset="0"/>
                            </a:rPr>
                            <m:t>𝑃</m:t>
                          </m:r>
                        </m:e>
                        <m:sub>
                          <m:r>
                            <a:rPr lang="en-US" sz="2400" b="0" i="1" smtClean="0">
                              <a:latin typeface="Cambria Math" charset="0"/>
                            </a:rPr>
                            <m:t>2016</m:t>
                          </m:r>
                        </m:sub>
                      </m:sSub>
                      <m:r>
                        <a:rPr lang="en-US" sz="2400" b="0" i="1" smtClean="0">
                          <a:latin typeface="Cambria Math" charset="0"/>
                        </a:rPr>
                        <m:t>=</m:t>
                      </m:r>
                      <m:f>
                        <m:fPr>
                          <m:ctrlPr>
                            <a:rPr lang="mr-IN" sz="2400" b="0" i="1" smtClean="0">
                              <a:latin typeface="Cambria Math" charset="0"/>
                            </a:rPr>
                          </m:ctrlPr>
                        </m:fPr>
                        <m:num>
                          <m:sSub>
                            <m:sSubPr>
                              <m:ctrlPr>
                                <a:rPr lang="en-US" sz="2400" b="0" i="1" smtClean="0">
                                  <a:latin typeface="Cambria Math" charset="0"/>
                                </a:rPr>
                              </m:ctrlPr>
                            </m:sSubPr>
                            <m:e>
                              <m:r>
                                <a:rPr lang="en-US" sz="2400" b="0" i="1" smtClean="0">
                                  <a:latin typeface="Cambria Math" charset="0"/>
                                </a:rPr>
                                <m:t>𝑃</m:t>
                              </m:r>
                            </m:e>
                            <m:sub>
                              <m:r>
                                <a:rPr lang="en-US" sz="2400" b="0" i="1" smtClean="0">
                                  <a:latin typeface="Cambria Math" charset="0"/>
                                </a:rPr>
                                <m:t>2013</m:t>
                              </m:r>
                            </m:sub>
                          </m:sSub>
                          <m:r>
                            <a:rPr lang="en-US" sz="2400" b="0" i="1" smtClean="0">
                              <a:latin typeface="Cambria Math" charset="0"/>
                              <a:ea typeface="Cambria Math" charset="0"/>
                              <a:cs typeface="Cambria Math" charset="0"/>
                            </a:rPr>
                            <m:t>×</m:t>
                          </m:r>
                          <m:sSub>
                            <m:sSubPr>
                              <m:ctrlPr>
                                <a:rPr lang="en-US" sz="2400" b="0" i="1" smtClean="0">
                                  <a:latin typeface="Cambria Math" charset="0"/>
                                  <a:ea typeface="Cambria Math" charset="0"/>
                                  <a:cs typeface="Cambria Math" charset="0"/>
                                </a:rPr>
                              </m:ctrlPr>
                            </m:sSubPr>
                            <m:e>
                              <m:r>
                                <a:rPr lang="en-US" sz="2400" b="0" i="1" smtClean="0">
                                  <a:latin typeface="Cambria Math" charset="0"/>
                                  <a:ea typeface="Cambria Math" charset="0"/>
                                  <a:cs typeface="Cambria Math" charset="0"/>
                                </a:rPr>
                                <m:t>𝐶𝑃𝐼</m:t>
                              </m:r>
                            </m:e>
                            <m:sub>
                              <m:r>
                                <a:rPr lang="en-US" sz="2400" b="0" i="1" smtClean="0">
                                  <a:latin typeface="Cambria Math" charset="0"/>
                                  <a:ea typeface="Cambria Math" charset="0"/>
                                  <a:cs typeface="Cambria Math" charset="0"/>
                                </a:rPr>
                                <m:t>2016</m:t>
                              </m:r>
                            </m:sub>
                          </m:sSub>
                        </m:num>
                        <m:den>
                          <m:sSub>
                            <m:sSubPr>
                              <m:ctrlPr>
                                <a:rPr lang="en-US" sz="2400" b="0" i="1" smtClean="0">
                                  <a:latin typeface="Cambria Math" charset="0"/>
                                </a:rPr>
                              </m:ctrlPr>
                            </m:sSubPr>
                            <m:e>
                              <m:r>
                                <a:rPr lang="en-US" sz="2400" b="0" i="1" smtClean="0">
                                  <a:latin typeface="Cambria Math" charset="0"/>
                                </a:rPr>
                                <m:t>𝐶𝑃𝐼</m:t>
                              </m:r>
                            </m:e>
                            <m:sub>
                              <m:r>
                                <a:rPr lang="en-US" sz="2400" b="0" i="1" smtClean="0">
                                  <a:latin typeface="Cambria Math" charset="0"/>
                                </a:rPr>
                                <m:t>2016</m:t>
                              </m:r>
                            </m:sub>
                          </m:sSub>
                        </m:den>
                      </m:f>
                      <m:r>
                        <a:rPr lang="en-US" sz="2400" b="0" i="1" smtClean="0">
                          <a:latin typeface="Cambria Math" charset="0"/>
                        </a:rPr>
                        <m:t>=</m:t>
                      </m:r>
                      <m:f>
                        <m:fPr>
                          <m:ctrlPr>
                            <a:rPr lang="mr-IN" sz="2400" b="0" i="1" smtClean="0">
                              <a:latin typeface="Cambria Math" charset="0"/>
                            </a:rPr>
                          </m:ctrlPr>
                        </m:fPr>
                        <m:num>
                          <m:r>
                            <a:rPr lang="en-US" sz="2400" b="0" i="1" smtClean="0">
                              <a:latin typeface="Cambria Math" charset="0"/>
                            </a:rPr>
                            <m:t>100</m:t>
                          </m:r>
                          <m:r>
                            <a:rPr lang="en-US" sz="2400" b="0" i="1" smtClean="0">
                              <a:latin typeface="Cambria Math" charset="0"/>
                              <a:ea typeface="Cambria Math" charset="0"/>
                              <a:cs typeface="Cambria Math" charset="0"/>
                            </a:rPr>
                            <m:t>×711.1</m:t>
                          </m:r>
                        </m:num>
                        <m:den>
                          <m:r>
                            <a:rPr lang="en-US" sz="2400" b="0" i="1" smtClean="0">
                              <a:latin typeface="Cambria Math" charset="0"/>
                            </a:rPr>
                            <m:t>697.84</m:t>
                          </m:r>
                        </m:den>
                      </m:f>
                      <m:r>
                        <a:rPr lang="en-US" sz="2400" b="0" i="1" smtClean="0">
                          <a:latin typeface="Cambria Math" charset="0"/>
                        </a:rPr>
                        <m:t>=101.90</m:t>
                      </m:r>
                    </m:oMath>
                  </m:oMathPara>
                </a14:m>
                <a:endParaRPr lang="en-US" sz="2400" dirty="0"/>
              </a:p>
            </p:txBody>
          </p:sp>
        </mc:Choice>
        <mc:Fallback>
          <p:sp>
            <p:nvSpPr>
              <p:cNvPr id="3" name="TextBox 2"/>
              <p:cNvSpPr txBox="1">
                <a:spLocks noRot="1" noChangeAspect="1" noMove="1" noResize="1" noEditPoints="1" noAdjustHandles="1" noChangeArrowheads="1" noChangeShapeType="1" noTextEdit="1"/>
              </p:cNvSpPr>
              <p:nvPr/>
            </p:nvSpPr>
            <p:spPr>
              <a:xfrm>
                <a:off x="447594" y="4700367"/>
                <a:ext cx="8848805" cy="848950"/>
              </a:xfrm>
              <a:prstGeom prst="rect">
                <a:avLst/>
              </a:prstGeom>
              <a:blipFill rotWithShape="0">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445563401"/>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p:cNvGraphicFramePr>
          <p:nvPr>
            <p:extLst>
              <p:ext uri="{D42A27DB-BD31-4B8C-83A1-F6EECF244321}">
                <p14:modId xmlns:p14="http://schemas.microsoft.com/office/powerpoint/2010/main" val="1802873778"/>
              </p:ext>
            </p:extLst>
          </p:nvPr>
        </p:nvGraphicFramePr>
        <p:xfrm>
          <a:off x="363714" y="1332955"/>
          <a:ext cx="8458201" cy="5303520"/>
        </p:xfrm>
        <a:graphic>
          <a:graphicData uri="http://schemas.openxmlformats.org/drawingml/2006/table">
            <a:tbl>
              <a:tblPr firstRow="1" bandRow="1">
                <a:tableStyleId>{BC89EF96-8CEA-46FF-86C4-4CE0E7609802}</a:tableStyleId>
              </a:tblPr>
              <a:tblGrid>
                <a:gridCol w="1371601"/>
                <a:gridCol w="1143000"/>
                <a:gridCol w="4093689"/>
                <a:gridCol w="1849911"/>
              </a:tblGrid>
              <a:tr h="370840">
                <a:tc>
                  <a:txBody>
                    <a:bodyPr/>
                    <a:lstStyle/>
                    <a:p>
                      <a:endParaRPr lang="en-US" sz="2000" dirty="0"/>
                    </a:p>
                  </a:txBody>
                  <a:tcPr/>
                </a:tc>
                <a:tc>
                  <a:txBody>
                    <a:bodyPr/>
                    <a:lstStyle/>
                    <a:p>
                      <a:pPr algn="ctr"/>
                      <a:r>
                        <a:rPr lang="en-US" sz="2000" dirty="0" smtClean="0"/>
                        <a:t>Quantity</a:t>
                      </a:r>
                      <a:r>
                        <a:rPr lang="en-US" sz="2000" baseline="0" dirty="0" smtClean="0"/>
                        <a:t> </a:t>
                      </a:r>
                      <a:endParaRPr lang="en-US" sz="2000" dirty="0"/>
                    </a:p>
                  </a:txBody>
                  <a:tcPr/>
                </a:tc>
                <a:tc>
                  <a:txBody>
                    <a:bodyPr/>
                    <a:lstStyle/>
                    <a:p>
                      <a:pPr algn="ctr"/>
                      <a:r>
                        <a:rPr lang="en-US" sz="2000" dirty="0" smtClean="0"/>
                        <a:t>Price</a:t>
                      </a:r>
                      <a:endParaRPr lang="en-US" sz="2000" dirty="0"/>
                    </a:p>
                  </a:txBody>
                  <a:tcPr/>
                </a:tc>
                <a:tc>
                  <a:txBody>
                    <a:bodyPr/>
                    <a:lstStyle/>
                    <a:p>
                      <a:pPr algn="ctr"/>
                      <a:r>
                        <a:rPr lang="en-US" sz="2000" dirty="0" smtClean="0">
                          <a:solidFill>
                            <a:schemeClr val="tx1"/>
                          </a:solidFill>
                        </a:rPr>
                        <a:t>Year</a:t>
                      </a:r>
                      <a:r>
                        <a:rPr lang="en-US" sz="2000" baseline="0" dirty="0" smtClean="0">
                          <a:solidFill>
                            <a:schemeClr val="tx1"/>
                          </a:solidFill>
                        </a:rPr>
                        <a:t> of Price Collected</a:t>
                      </a:r>
                      <a:endParaRPr lang="en-US" sz="2000" dirty="0">
                        <a:solidFill>
                          <a:schemeClr val="tx1"/>
                        </a:solidFill>
                      </a:endParaRPr>
                    </a:p>
                  </a:txBody>
                  <a:tcPr/>
                </a:tc>
              </a:tr>
              <a:tr h="370840">
                <a:tc>
                  <a:txBody>
                    <a:bodyPr/>
                    <a:lstStyle/>
                    <a:p>
                      <a:r>
                        <a:rPr lang="en-US" sz="2000" dirty="0" smtClean="0"/>
                        <a:t>Program Licenses</a:t>
                      </a:r>
                      <a:endParaRPr lang="en-US" sz="2000" dirty="0"/>
                    </a:p>
                  </a:txBody>
                  <a:tcPr/>
                </a:tc>
                <a:tc>
                  <a:txBody>
                    <a:bodyPr/>
                    <a:lstStyle/>
                    <a:p>
                      <a:r>
                        <a:rPr lang="en-US" sz="2000" dirty="0" smtClean="0"/>
                        <a:t>100 licenses</a:t>
                      </a:r>
                      <a:endParaRPr lang="en-US" sz="2000" dirty="0"/>
                    </a:p>
                  </a:txBody>
                  <a:tcPr/>
                </a:tc>
                <a:tc>
                  <a:txBody>
                    <a:bodyPr/>
                    <a:lstStyle/>
                    <a:p>
                      <a:r>
                        <a:rPr lang="en-US" sz="2400" dirty="0" smtClean="0"/>
                        <a:t>$100</a:t>
                      </a:r>
                      <a:r>
                        <a:rPr lang="en-US" sz="2400" baseline="0" dirty="0" smtClean="0"/>
                        <a:t> per license</a:t>
                      </a:r>
                      <a:endParaRPr lang="en-US" sz="2400" dirty="0"/>
                    </a:p>
                  </a:txBody>
                  <a:tcPr/>
                </a:tc>
                <a:tc>
                  <a:txBody>
                    <a:bodyPr/>
                    <a:lstStyle/>
                    <a:p>
                      <a:pPr algn="ctr"/>
                      <a:r>
                        <a:rPr lang="en-US" sz="2800" dirty="0" smtClean="0">
                          <a:solidFill>
                            <a:schemeClr val="tx1"/>
                          </a:solidFill>
                        </a:rPr>
                        <a:t>2013</a:t>
                      </a:r>
                      <a:endParaRPr lang="en-US" sz="2800" dirty="0">
                        <a:solidFill>
                          <a:schemeClr val="tx1"/>
                        </a:solidFill>
                      </a:endParaRPr>
                    </a:p>
                  </a:txBody>
                  <a:tcPr/>
                </a:tc>
              </a:tr>
              <a:tr h="370840">
                <a:tc>
                  <a:txBody>
                    <a:bodyPr/>
                    <a:lstStyle/>
                    <a:p>
                      <a:r>
                        <a:rPr lang="en-US" sz="2000" dirty="0" smtClean="0"/>
                        <a:t>Teachers’ monitoring time</a:t>
                      </a:r>
                      <a:endParaRPr lang="en-US" sz="2000" dirty="0"/>
                    </a:p>
                  </a:txBody>
                  <a:tcPr/>
                </a:tc>
                <a:tc>
                  <a:txBody>
                    <a:bodyPr/>
                    <a:lstStyle/>
                    <a:p>
                      <a:r>
                        <a:rPr lang="en-US" sz="2000" baseline="0" dirty="0" smtClean="0"/>
                        <a:t>450 hours</a:t>
                      </a:r>
                      <a:endParaRPr lang="en-US" sz="2000" dirty="0"/>
                    </a:p>
                  </a:txBody>
                  <a:tcPr/>
                </a:tc>
                <a:tc>
                  <a:txBody>
                    <a:bodyPr/>
                    <a:lstStyle/>
                    <a:p>
                      <a:r>
                        <a:rPr lang="en-US" sz="2400" baseline="0" dirty="0" smtClean="0"/>
                        <a:t>Annual wage / </a:t>
                      </a:r>
                      <a:r>
                        <a:rPr lang="en-US" sz="2400" baseline="0" dirty="0" smtClean="0">
                          <a:solidFill>
                            <a:schemeClr val="tx1"/>
                          </a:solidFill>
                        </a:rPr>
                        <a:t>1440  * (1 + fringe benefit rate as a percentage of wage)</a:t>
                      </a:r>
                      <a:endParaRPr lang="en-US" sz="2400" dirty="0">
                        <a:solidFill>
                          <a:schemeClr val="tx1"/>
                        </a:solidFill>
                      </a:endParaRPr>
                    </a:p>
                  </a:txBody>
                  <a:tcPr/>
                </a:tc>
                <a:tc>
                  <a:txBody>
                    <a:bodyPr/>
                    <a:lstStyle/>
                    <a:p>
                      <a:pPr algn="ctr"/>
                      <a:r>
                        <a:rPr lang="en-US" sz="2800" dirty="0" smtClean="0">
                          <a:solidFill>
                            <a:schemeClr val="tx1"/>
                          </a:solidFill>
                        </a:rPr>
                        <a:t>2007</a:t>
                      </a:r>
                      <a:endParaRPr lang="en-US" sz="2800" dirty="0">
                        <a:solidFill>
                          <a:schemeClr val="tx1"/>
                        </a:solidFill>
                      </a:endParaRPr>
                    </a:p>
                  </a:txBody>
                  <a:tcPr/>
                </a:tc>
              </a:tr>
              <a:tr h="370840">
                <a:tc>
                  <a:txBody>
                    <a:bodyPr/>
                    <a:lstStyle/>
                    <a:p>
                      <a:r>
                        <a:rPr lang="en-US" sz="2000" dirty="0" smtClean="0"/>
                        <a:t>Teachers’</a:t>
                      </a:r>
                      <a:r>
                        <a:rPr lang="en-US" sz="2000" baseline="0" dirty="0" smtClean="0"/>
                        <a:t> training</a:t>
                      </a:r>
                      <a:r>
                        <a:rPr lang="en-US" sz="2000" dirty="0" smtClean="0"/>
                        <a:t> time</a:t>
                      </a:r>
                      <a:endParaRPr lang="en-US" sz="2000" dirty="0"/>
                    </a:p>
                  </a:txBody>
                  <a:tcPr/>
                </a:tc>
                <a:tc>
                  <a:txBody>
                    <a:bodyPr/>
                    <a:lstStyle/>
                    <a:p>
                      <a:r>
                        <a:rPr lang="en-US" sz="2000" baseline="0" dirty="0" smtClean="0"/>
                        <a:t>20</a:t>
                      </a:r>
                    </a:p>
                    <a:p>
                      <a:r>
                        <a:rPr lang="en-US" sz="2000" baseline="0" dirty="0" smtClean="0"/>
                        <a:t>hours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aseline="0" dirty="0" smtClean="0"/>
                        <a:t>Annual wage / 1440 * (1 + fringe benefit rate as a percentage of wage)</a:t>
                      </a:r>
                      <a:endParaRPr lang="en-US" sz="2400" dirty="0" smtClean="0"/>
                    </a:p>
                  </a:txBody>
                  <a:tcPr/>
                </a:tc>
                <a:tc>
                  <a:txBody>
                    <a:bodyPr/>
                    <a:lstStyle/>
                    <a:p>
                      <a:pPr algn="ctr"/>
                      <a:r>
                        <a:rPr lang="en-US" sz="2800" dirty="0" smtClean="0">
                          <a:solidFill>
                            <a:schemeClr val="tx1"/>
                          </a:solidFill>
                        </a:rPr>
                        <a:t>2007</a:t>
                      </a:r>
                      <a:endParaRPr lang="en-US" sz="2800" dirty="0">
                        <a:solidFill>
                          <a:schemeClr val="tx1"/>
                        </a:solidFill>
                      </a:endParaRPr>
                    </a:p>
                  </a:txBody>
                  <a:tcPr/>
                </a:tc>
              </a:tr>
              <a:tr h="370840">
                <a:tc>
                  <a:txBody>
                    <a:bodyPr/>
                    <a:lstStyle/>
                    <a:p>
                      <a:r>
                        <a:rPr lang="en-US" sz="2000" dirty="0" smtClean="0"/>
                        <a:t>Classrooms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45</a:t>
                      </a:r>
                      <a:r>
                        <a:rPr lang="en-US" sz="2000" baseline="0" dirty="0" smtClean="0"/>
                        <a:t>0 hours</a:t>
                      </a:r>
                      <a:endParaRPr lang="en-US" sz="2000" dirty="0" smtClean="0"/>
                    </a:p>
                  </a:txBody>
                  <a:tcPr/>
                </a:tc>
                <a:tc>
                  <a:txBody>
                    <a:bodyPr/>
                    <a:lstStyle/>
                    <a:p>
                      <a:r>
                        <a:rPr lang="en-US" sz="2400" dirty="0" smtClean="0">
                          <a:solidFill>
                            <a:srgbClr val="FF0000"/>
                          </a:solidFill>
                        </a:rPr>
                        <a:t>Hourly</a:t>
                      </a:r>
                      <a:r>
                        <a:rPr lang="en-US" sz="2400" baseline="0" dirty="0" smtClean="0">
                          <a:solidFill>
                            <a:srgbClr val="FF0000"/>
                          </a:solidFill>
                        </a:rPr>
                        <a:t> price of a typical classroom</a:t>
                      </a:r>
                      <a:endParaRPr lang="en-US" sz="2400" dirty="0">
                        <a:solidFill>
                          <a:srgbClr val="FF0000"/>
                        </a:solidFill>
                      </a:endParaRPr>
                    </a:p>
                  </a:txBody>
                  <a:tcPr/>
                </a:tc>
                <a:tc>
                  <a:txBody>
                    <a:bodyPr/>
                    <a:lstStyle/>
                    <a:p>
                      <a:pPr algn="ctr"/>
                      <a:r>
                        <a:rPr lang="en-US" sz="2800" dirty="0" smtClean="0">
                          <a:solidFill>
                            <a:schemeClr val="tx1"/>
                          </a:solidFill>
                        </a:rPr>
                        <a:t>2010</a:t>
                      </a:r>
                      <a:endParaRPr lang="en-US" sz="2800" dirty="0">
                        <a:solidFill>
                          <a:schemeClr val="tx1"/>
                        </a:solidFill>
                      </a:endParaRPr>
                    </a:p>
                  </a:txBody>
                  <a:tcPr/>
                </a:tc>
              </a:tr>
              <a:tr h="370840">
                <a:tc>
                  <a:txBody>
                    <a:bodyPr/>
                    <a:lstStyle/>
                    <a:p>
                      <a:r>
                        <a:rPr lang="en-US" sz="2000" dirty="0" smtClean="0"/>
                        <a:t>Computers</a:t>
                      </a:r>
                      <a:endParaRPr lang="en-US" sz="2000" dirty="0"/>
                    </a:p>
                  </a:txBody>
                  <a:tcPr/>
                </a:tc>
                <a:tc>
                  <a:txBody>
                    <a:bodyPr/>
                    <a:lstStyle/>
                    <a:p>
                      <a:r>
                        <a:rPr lang="en-US" sz="2000" dirty="0" smtClean="0"/>
                        <a:t>450</a:t>
                      </a:r>
                      <a:r>
                        <a:rPr lang="en-US" sz="2000" baseline="0" dirty="0" smtClean="0"/>
                        <a:t> hours</a:t>
                      </a:r>
                      <a:endParaRPr lang="en-US" sz="2000" dirty="0"/>
                    </a:p>
                  </a:txBody>
                  <a:tcPr/>
                </a:tc>
                <a:tc>
                  <a:txBody>
                    <a:bodyPr/>
                    <a:lstStyle/>
                    <a:p>
                      <a:r>
                        <a:rPr lang="en-US" sz="2400" dirty="0" smtClean="0"/>
                        <a:t>Hourly price</a:t>
                      </a:r>
                      <a:r>
                        <a:rPr lang="en-US" sz="2400" baseline="0" dirty="0" smtClean="0"/>
                        <a:t> of a computer</a:t>
                      </a:r>
                      <a:endParaRPr lang="en-US" sz="2400" dirty="0"/>
                    </a:p>
                  </a:txBody>
                  <a:tcPr/>
                </a:tc>
                <a:tc>
                  <a:txBody>
                    <a:bodyPr/>
                    <a:lstStyle/>
                    <a:p>
                      <a:pPr algn="ctr"/>
                      <a:r>
                        <a:rPr lang="en-US" sz="2800" dirty="0" smtClean="0">
                          <a:solidFill>
                            <a:schemeClr val="tx1"/>
                          </a:solidFill>
                        </a:rPr>
                        <a:t>2015</a:t>
                      </a:r>
                      <a:endParaRPr lang="en-US" sz="2800" dirty="0">
                        <a:solidFill>
                          <a:schemeClr val="tx1"/>
                        </a:solidFill>
                      </a:endParaRPr>
                    </a:p>
                  </a:txBody>
                  <a:tcPr/>
                </a:tc>
              </a:tr>
            </a:tbl>
          </a:graphicData>
        </a:graphic>
      </p:graphicFrame>
      <p:sp>
        <p:nvSpPr>
          <p:cNvPr id="6" name="Title 1"/>
          <p:cNvSpPr txBox="1">
            <a:spLocks/>
          </p:cNvSpPr>
          <p:nvPr/>
        </p:nvSpPr>
        <p:spPr>
          <a:xfrm>
            <a:off x="437028" y="274638"/>
            <a:ext cx="8229600" cy="792162"/>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smtClean="0"/>
              <a:t>Amortization/</a:t>
            </a:r>
            <a:r>
              <a:rPr lang="en-US" dirty="0" err="1" smtClean="0"/>
              <a:t>Annualization</a:t>
            </a:r>
            <a:endParaRPr lang="en-US" dirty="0"/>
          </a:p>
        </p:txBody>
      </p:sp>
    </p:spTree>
    <p:extLst>
      <p:ext uri="{BB962C8B-B14F-4D97-AF65-F5344CB8AC3E}">
        <p14:creationId xmlns:p14="http://schemas.microsoft.com/office/powerpoint/2010/main" val="15332228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455080"/>
          </a:xfrm>
        </p:spPr>
        <p:txBody>
          <a:bodyPr>
            <a:normAutofit fontScale="90000"/>
          </a:bodyPr>
          <a:lstStyle/>
          <a:p>
            <a:r>
              <a:rPr lang="en-US" dirty="0" smtClean="0"/>
              <a:t>Amortization</a:t>
            </a:r>
            <a:endParaRPr lang="en-US" dirty="0"/>
          </a:p>
        </p:txBody>
      </p:sp>
      <p:sp>
        <p:nvSpPr>
          <p:cNvPr id="3" name="Content Placeholder 2"/>
          <p:cNvSpPr>
            <a:spLocks noGrp="1"/>
          </p:cNvSpPr>
          <p:nvPr>
            <p:ph idx="1"/>
          </p:nvPr>
        </p:nvSpPr>
        <p:spPr>
          <a:xfrm>
            <a:off x="457200" y="1027012"/>
            <a:ext cx="8229600" cy="4648574"/>
          </a:xfrm>
        </p:spPr>
        <p:txBody>
          <a:bodyPr>
            <a:normAutofit fontScale="70000" lnSpcReduction="20000"/>
          </a:bodyPr>
          <a:lstStyle/>
          <a:p>
            <a:r>
              <a:rPr lang="en-US" dirty="0" smtClean="0">
                <a:latin typeface="Adobe Caslon Pro"/>
                <a:ea typeface="ＭＳ Ｐゴシック" pitchFamily="34" charset="-128"/>
                <a:cs typeface="Adobe Caslon Pro"/>
              </a:rPr>
              <a:t>Capital is often financed through borrowing</a:t>
            </a:r>
          </a:p>
          <a:p>
            <a:endParaRPr lang="en-US" sz="1000" dirty="0" smtClean="0">
              <a:latin typeface="Adobe Caslon Pro"/>
              <a:ea typeface="ＭＳ Ｐゴシック" pitchFamily="34" charset="-128"/>
              <a:cs typeface="Adobe Caslon Pro"/>
            </a:endParaRPr>
          </a:p>
          <a:p>
            <a:r>
              <a:rPr lang="en-US" dirty="0" smtClean="0">
                <a:latin typeface="Adobe Caslon Pro"/>
                <a:ea typeface="ＭＳ Ｐゴシック" pitchFamily="34" charset="-128"/>
                <a:cs typeface="Adobe Caslon Pro"/>
              </a:rPr>
              <a:t>Typical approach is to amortize capital over useful life of the project</a:t>
            </a:r>
          </a:p>
          <a:p>
            <a:endParaRPr lang="en-US" sz="1000" dirty="0" smtClean="0">
              <a:latin typeface="Adobe Caslon Pro"/>
              <a:ea typeface="ＭＳ Ｐゴシック" pitchFamily="34" charset="-128"/>
              <a:cs typeface="Adobe Caslon Pro"/>
            </a:endParaRPr>
          </a:p>
          <a:p>
            <a:r>
              <a:rPr lang="en-US" dirty="0" smtClean="0">
                <a:latin typeface="Adobe Caslon Pro"/>
                <a:ea typeface="ＭＳ Ｐゴシック" pitchFamily="34" charset="-128"/>
                <a:cs typeface="Adobe Caslon Pro"/>
              </a:rPr>
              <a:t>This is akin to charging the year-by-year “use” of the infrastructure (and interest costs on unused part to account for opportunity cost) as the annual cost</a:t>
            </a:r>
          </a:p>
          <a:p>
            <a:r>
              <a:rPr lang="en-US" dirty="0" smtClean="0">
                <a:latin typeface="Adobe Caslon Pro"/>
                <a:ea typeface="ＭＳ Ｐゴシック" pitchFamily="34" charset="-128"/>
                <a:cs typeface="Adobe Caslon Pro"/>
              </a:rPr>
              <a:t>May be easier to use market rental rate for capital goods, but in the case of educational facilities and equipment, that may not always be available</a:t>
            </a:r>
          </a:p>
          <a:p>
            <a:r>
              <a:rPr lang="en-US" dirty="0" smtClean="0">
                <a:latin typeface="Adobe Caslon Pro"/>
                <a:ea typeface="ＭＳ Ｐゴシック" pitchFamily="34" charset="-128"/>
                <a:cs typeface="Adobe Caslon Pro"/>
              </a:rPr>
              <a:t>Most frequently used for facilities, but also durable equipment, supplies, human capital (e.g., training)</a:t>
            </a:r>
          </a:p>
          <a:p>
            <a:r>
              <a:rPr lang="en-US" dirty="0" smtClean="0">
                <a:latin typeface="Adobe Caslon Pro"/>
                <a:ea typeface="ＭＳ Ｐゴシック" pitchFamily="34" charset="-128"/>
                <a:cs typeface="Adobe Caslon Pro"/>
              </a:rPr>
              <a:t>Depreciation/Amortization can be calculated using this formula, or an amortization table:</a:t>
            </a:r>
          </a:p>
          <a:p>
            <a:pPr>
              <a:buNone/>
            </a:pPr>
            <a:endParaRPr lang="en-US" dirty="0" smtClean="0">
              <a:latin typeface="Adobe Caslon Pro"/>
              <a:ea typeface="ＭＳ Ｐゴシック" pitchFamily="34" charset="-128"/>
              <a:cs typeface="Adobe Caslon Pro"/>
            </a:endParaRPr>
          </a:p>
          <a:p>
            <a:endParaRPr lang="en-US" sz="800" dirty="0" smtClean="0">
              <a:latin typeface="Adobe Caslon Pro"/>
              <a:ea typeface="ＭＳ Ｐゴシック" pitchFamily="34" charset="-128"/>
              <a:cs typeface="Adobe Caslon Pro"/>
            </a:endParaRPr>
          </a:p>
        </p:txBody>
      </p:sp>
      <p:pic>
        <p:nvPicPr>
          <p:cNvPr id="5" name="Picture 4"/>
          <p:cNvPicPr>
            <a:picLocks noChangeAspect="1"/>
          </p:cNvPicPr>
          <p:nvPr/>
        </p:nvPicPr>
        <p:blipFill>
          <a:blip r:embed="rId2"/>
          <a:stretch>
            <a:fillRect/>
          </a:stretch>
        </p:blipFill>
        <p:spPr>
          <a:xfrm>
            <a:off x="3046092" y="5305346"/>
            <a:ext cx="2980099" cy="1266542"/>
          </a:xfrm>
          <a:prstGeom prst="rect">
            <a:avLst/>
          </a:prstGeom>
        </p:spPr>
      </p:pic>
    </p:spTree>
    <p:extLst>
      <p:ext uri="{BB962C8B-B14F-4D97-AF65-F5344CB8AC3E}">
        <p14:creationId xmlns:p14="http://schemas.microsoft.com/office/powerpoint/2010/main" val="4086544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1262" y="-27027"/>
            <a:ext cx="8229600" cy="1143000"/>
          </a:xfrm>
        </p:spPr>
        <p:txBody>
          <a:bodyPr>
            <a:normAutofit/>
          </a:bodyPr>
          <a:lstStyle/>
          <a:p>
            <a:r>
              <a:rPr lang="en-US" dirty="0" smtClean="0"/>
              <a:t>Example: </a:t>
            </a:r>
            <a:r>
              <a:rPr lang="en-US" i="1" dirty="0" smtClean="0"/>
              <a:t>Summing</a:t>
            </a:r>
            <a:r>
              <a:rPr lang="en-US" i="1" baseline="0" dirty="0" smtClean="0"/>
              <a:t> Up</a:t>
            </a:r>
            <a:endParaRPr lang="en-US" dirty="0"/>
          </a:p>
        </p:txBody>
      </p:sp>
      <p:sp>
        <p:nvSpPr>
          <p:cNvPr id="3" name="Content Placeholder 2"/>
          <p:cNvSpPr>
            <a:spLocks noGrp="1"/>
          </p:cNvSpPr>
          <p:nvPr>
            <p:ph idx="1"/>
          </p:nvPr>
        </p:nvSpPr>
        <p:spPr>
          <a:xfrm>
            <a:off x="435046" y="845704"/>
            <a:ext cx="7969191" cy="2208298"/>
          </a:xfrm>
        </p:spPr>
        <p:txBody>
          <a:bodyPr>
            <a:normAutofit/>
          </a:bodyPr>
          <a:lstStyle/>
          <a:p>
            <a:r>
              <a:rPr lang="en-US" sz="2800" i="1" dirty="0" smtClean="0"/>
              <a:t>Summing Up</a:t>
            </a:r>
            <a:r>
              <a:rPr lang="en-US" sz="2800" dirty="0" smtClean="0"/>
              <a:t>: a </a:t>
            </a:r>
            <a:r>
              <a:rPr lang="en-US" sz="2800" b="1" dirty="0" smtClean="0"/>
              <a:t>computer-assisted</a:t>
            </a:r>
            <a:r>
              <a:rPr lang="en-US" sz="2800" dirty="0" smtClean="0"/>
              <a:t> math program. Students use adaptive software to practice their math skills. </a:t>
            </a:r>
          </a:p>
          <a:p>
            <a:r>
              <a:rPr lang="en-US" sz="2800" dirty="0" smtClean="0"/>
              <a:t>Effectiveness evaluation</a:t>
            </a:r>
            <a:endParaRPr lang="en-US" sz="2800" dirty="0"/>
          </a:p>
          <a:p>
            <a:endParaRPr lang="en-US" sz="2800" i="1" dirty="0" smtClean="0"/>
          </a:p>
          <a:p>
            <a:pPr marL="0" indent="0">
              <a:buNone/>
            </a:pPr>
            <a:endParaRPr lang="en-US" sz="2800" i="1" dirty="0" smtClean="0"/>
          </a:p>
          <a:p>
            <a:pPr marL="0" indent="0">
              <a:buNone/>
            </a:pPr>
            <a:endParaRPr lang="en-US" dirty="0" smtClean="0"/>
          </a:p>
        </p:txBody>
      </p:sp>
      <p:graphicFrame>
        <p:nvGraphicFramePr>
          <p:cNvPr id="5" name="Content Placeholder 3"/>
          <p:cNvGraphicFramePr>
            <a:graphicFrameLocks/>
          </p:cNvGraphicFramePr>
          <p:nvPr>
            <p:extLst>
              <p:ext uri="{D42A27DB-BD31-4B8C-83A1-F6EECF244321}">
                <p14:modId xmlns:p14="http://schemas.microsoft.com/office/powerpoint/2010/main" val="1559845573"/>
              </p:ext>
            </p:extLst>
          </p:nvPr>
        </p:nvGraphicFramePr>
        <p:xfrm>
          <a:off x="668515" y="2810762"/>
          <a:ext cx="7927559" cy="3571942"/>
        </p:xfrm>
        <a:graphic>
          <a:graphicData uri="http://schemas.openxmlformats.org/drawingml/2006/table">
            <a:tbl>
              <a:tblPr firstRow="1" bandRow="1">
                <a:tableStyleId>{BC89EF96-8CEA-46FF-86C4-4CE0E7609802}</a:tableStyleId>
              </a:tblPr>
              <a:tblGrid>
                <a:gridCol w="3628184"/>
                <a:gridCol w="4299375"/>
              </a:tblGrid>
              <a:tr h="415647">
                <a:tc>
                  <a:txBody>
                    <a:bodyPr/>
                    <a:lstStyle/>
                    <a:p>
                      <a:r>
                        <a:rPr lang="en-US" sz="2400" b="0" dirty="0" smtClean="0"/>
                        <a:t>Evaluation</a:t>
                      </a:r>
                      <a:r>
                        <a:rPr lang="en-US" sz="2400" b="0" baseline="0" dirty="0" smtClean="0"/>
                        <a:t> setting</a:t>
                      </a:r>
                      <a:endParaRPr lang="en-US" sz="2400" b="0" dirty="0"/>
                    </a:p>
                  </a:txBody>
                  <a:tcPr/>
                </a:tc>
                <a:tc>
                  <a:txBody>
                    <a:bodyPr/>
                    <a:lstStyle/>
                    <a:p>
                      <a:pPr algn="ctr"/>
                      <a:r>
                        <a:rPr lang="en-US" sz="2400" b="0" dirty="0" smtClean="0"/>
                        <a:t>Implemented</a:t>
                      </a:r>
                      <a:r>
                        <a:rPr lang="en-US" sz="2400" b="0" baseline="0" dirty="0" smtClean="0"/>
                        <a:t> in a </a:t>
                      </a:r>
                      <a:r>
                        <a:rPr lang="en-US" sz="2400" b="0" baseline="0" dirty="0" smtClean="0"/>
                        <a:t>D.C. public </a:t>
                      </a:r>
                      <a:r>
                        <a:rPr lang="en-US" sz="2400" b="0" baseline="0" dirty="0" smtClean="0"/>
                        <a:t>school</a:t>
                      </a:r>
                      <a:r>
                        <a:rPr lang="zh-CN" altLang="en-US" sz="2400" b="0" baseline="0" dirty="0" smtClean="0"/>
                        <a:t> </a:t>
                      </a:r>
                      <a:r>
                        <a:rPr lang="en-US" sz="2400" b="0" baseline="0" dirty="0" smtClean="0"/>
                        <a:t>in </a:t>
                      </a:r>
                      <a:r>
                        <a:rPr lang="en-US" sz="2400" b="0" dirty="0" smtClean="0"/>
                        <a:t>Academic Year 2013-2014</a:t>
                      </a:r>
                      <a:endParaRPr lang="en-US" sz="2400" b="0" dirty="0"/>
                    </a:p>
                  </a:txBody>
                  <a:tcPr/>
                </a:tc>
              </a:tr>
              <a:tr h="447135">
                <a:tc>
                  <a:txBody>
                    <a:bodyPr/>
                    <a:lstStyle/>
                    <a:p>
                      <a:r>
                        <a:rPr lang="en-US" sz="2400" dirty="0" smtClean="0"/>
                        <a:t>N of treatment </a:t>
                      </a:r>
                      <a:endParaRPr lang="en-US" sz="2400" dirty="0"/>
                    </a:p>
                  </a:txBody>
                  <a:tcPr/>
                </a:tc>
                <a:tc>
                  <a:txBody>
                    <a:bodyPr/>
                    <a:lstStyle/>
                    <a:p>
                      <a:pPr algn="ctr"/>
                      <a:r>
                        <a:rPr lang="en-US" sz="2400" dirty="0" smtClean="0"/>
                        <a:t>100</a:t>
                      </a:r>
                      <a:r>
                        <a:rPr lang="en-US" sz="2400" baseline="0" dirty="0" smtClean="0"/>
                        <a:t> </a:t>
                      </a:r>
                      <a:r>
                        <a:rPr lang="en-US" sz="2400" dirty="0" smtClean="0"/>
                        <a:t>students in Grade 3</a:t>
                      </a:r>
                      <a:endParaRPr lang="en-US" sz="2400" dirty="0"/>
                    </a:p>
                  </a:txBody>
                  <a:tcPr/>
                </a:tc>
              </a:tr>
              <a:tr h="447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Measures of outcome</a:t>
                      </a:r>
                    </a:p>
                  </a:txBody>
                  <a:tcPr/>
                </a:tc>
                <a:tc>
                  <a:txBody>
                    <a:bodyPr/>
                    <a:lstStyle/>
                    <a:p>
                      <a:pPr algn="ctr"/>
                      <a:r>
                        <a:rPr lang="en-US" sz="2400" dirty="0" smtClean="0"/>
                        <a:t>STAR</a:t>
                      </a:r>
                      <a:r>
                        <a:rPr lang="en-US" sz="2400" baseline="0" dirty="0" smtClean="0"/>
                        <a:t> math assessment</a:t>
                      </a:r>
                    </a:p>
                  </a:txBody>
                  <a:tcPr/>
                </a:tc>
              </a:tr>
              <a:tr h="44713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Average treatment effect</a:t>
                      </a:r>
                      <a:r>
                        <a:rPr lang="en-US" sz="2400" baseline="0" dirty="0" smtClean="0"/>
                        <a:t> expressed</a:t>
                      </a:r>
                      <a:r>
                        <a:rPr lang="zh-CN" altLang="en-US" sz="2400" baseline="0" dirty="0" smtClean="0"/>
                        <a:t> </a:t>
                      </a:r>
                      <a:r>
                        <a:rPr lang="en-US" sz="2400" baseline="0" dirty="0" smtClean="0"/>
                        <a:t>in effect size</a:t>
                      </a:r>
                      <a:endParaRPr lang="en-US" sz="2400" dirty="0" smtClean="0"/>
                    </a:p>
                  </a:txBody>
                  <a:tcPr/>
                </a:tc>
                <a:tc>
                  <a:txBody>
                    <a:bodyPr/>
                    <a:lstStyle/>
                    <a:p>
                      <a:pPr algn="ctr"/>
                      <a:r>
                        <a:rPr lang="en-US" sz="2400" baseline="0" dirty="0" smtClean="0"/>
                        <a:t>0.15 </a:t>
                      </a:r>
                    </a:p>
                    <a:p>
                      <a:pPr algn="ctr"/>
                      <a:r>
                        <a:rPr lang="en-US" sz="2400" baseline="0" dirty="0" smtClean="0"/>
                        <a:t>(in standard deviations)</a:t>
                      </a:r>
                    </a:p>
                  </a:txBody>
                  <a:tcPr/>
                </a:tc>
              </a:tr>
              <a:tr h="6458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Average</a:t>
                      </a:r>
                      <a:r>
                        <a:rPr lang="en-US" sz="2400" baseline="0" dirty="0" smtClean="0"/>
                        <a:t> cost</a:t>
                      </a:r>
                      <a:endParaRPr lang="en-US" sz="2400" dirty="0" smtClean="0"/>
                    </a:p>
                  </a:txBody>
                  <a:tcPr/>
                </a:tc>
                <a:tc>
                  <a:txBody>
                    <a:bodyPr/>
                    <a:lstStyle/>
                    <a:p>
                      <a:pPr algn="ctr"/>
                      <a:r>
                        <a:rPr lang="en-US" sz="2400" b="1" baseline="0" dirty="0" smtClean="0"/>
                        <a:t>???</a:t>
                      </a:r>
                    </a:p>
                  </a:txBody>
                  <a:tcPr/>
                </a:tc>
              </a:tr>
            </a:tbl>
          </a:graphicData>
        </a:graphic>
      </p:graphicFrame>
    </p:spTree>
    <p:extLst>
      <p:ext uri="{BB962C8B-B14F-4D97-AF65-F5344CB8AC3E}">
        <p14:creationId xmlns:p14="http://schemas.microsoft.com/office/powerpoint/2010/main" val="4371670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Value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latin typeface="Adobe Caslon Pro"/>
                <a:cs typeface="Adobe Caslon Pro"/>
              </a:rPr>
              <a:t>Costs occur at different times, especially in a multi-year program</a:t>
            </a:r>
          </a:p>
          <a:p>
            <a:r>
              <a:rPr lang="en-US" dirty="0" smtClean="0">
                <a:latin typeface="Adobe Caslon Pro"/>
                <a:cs typeface="Adobe Caslon Pro"/>
              </a:rPr>
              <a:t>Dollars now are worth more than dollars later: why?</a:t>
            </a:r>
          </a:p>
          <a:p>
            <a:pPr lvl="1"/>
            <a:r>
              <a:rPr lang="en-US" dirty="0" smtClean="0">
                <a:latin typeface="Adobe Caslon Pro"/>
                <a:cs typeface="Adobe Caslon Pro"/>
              </a:rPr>
              <a:t>Time preference</a:t>
            </a:r>
          </a:p>
          <a:p>
            <a:pPr lvl="1"/>
            <a:r>
              <a:rPr lang="en-US" dirty="0" smtClean="0">
                <a:latin typeface="Adobe Caslon Pro"/>
                <a:cs typeface="Adobe Caslon Pro"/>
              </a:rPr>
              <a:t>This is a separate issue from inflation</a:t>
            </a:r>
            <a:endParaRPr lang="en-US" sz="3000" dirty="0" smtClean="0">
              <a:latin typeface="Adobe Caslon Pro"/>
              <a:cs typeface="Adobe Caslon Pro"/>
            </a:endParaRPr>
          </a:p>
          <a:p>
            <a:pPr marL="177800" indent="-177800">
              <a:lnSpc>
                <a:spcPct val="80000"/>
              </a:lnSpc>
            </a:pPr>
            <a:r>
              <a:rPr lang="en-US" sz="3000" dirty="0" smtClean="0">
                <a:latin typeface="Adobe Caslon Pro"/>
                <a:cs typeface="Adobe Caslon Pro"/>
              </a:rPr>
              <a:t>Discrete case: </a:t>
            </a:r>
          </a:p>
          <a:p>
            <a:pPr marL="0" indent="0">
              <a:lnSpc>
                <a:spcPct val="80000"/>
              </a:lnSpc>
              <a:buNone/>
            </a:pPr>
            <a:endParaRPr lang="en-US" sz="3000" dirty="0" smtClean="0">
              <a:latin typeface="Adobe Caslon Pro"/>
              <a:cs typeface="Adobe Caslon Pro"/>
            </a:endParaRPr>
          </a:p>
          <a:p>
            <a:pPr marL="177800" indent="-177800">
              <a:lnSpc>
                <a:spcPct val="80000"/>
              </a:lnSpc>
            </a:pPr>
            <a:endParaRPr lang="en-US" sz="3000" dirty="0" smtClean="0">
              <a:latin typeface="Adobe Caslon Pro"/>
              <a:cs typeface="Adobe Caslon Pro"/>
            </a:endParaRPr>
          </a:p>
          <a:p>
            <a:pPr marL="177800" indent="-177800">
              <a:lnSpc>
                <a:spcPct val="80000"/>
              </a:lnSpc>
            </a:pPr>
            <a:r>
              <a:rPr lang="en-US" sz="3000" dirty="0" smtClean="0">
                <a:latin typeface="Adobe Caslon Pro"/>
                <a:cs typeface="Adobe Caslon Pro"/>
              </a:rPr>
              <a:t>Corresponding continuous formula:</a:t>
            </a:r>
            <a:endParaRPr lang="en-US" sz="3000" baseline="30000" dirty="0" smtClean="0">
              <a:latin typeface="Adobe Caslon Pro"/>
              <a:cs typeface="Adobe Caslon Pro"/>
            </a:endParaRPr>
          </a:p>
          <a:p>
            <a:pPr marL="0" indent="0">
              <a:buNone/>
            </a:pPr>
            <a:endParaRPr lang="en-US" dirty="0"/>
          </a:p>
        </p:txBody>
      </p:sp>
      <p:pic>
        <p:nvPicPr>
          <p:cNvPr id="4" name="Picture 2" descr="C:\Users\pan\Downloads\CodeCogsEqn (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3359" y="4449857"/>
            <a:ext cx="2684929" cy="884807"/>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C:\Users\pan\Downloads\CodeCogsEqn (3).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5978" y="5931305"/>
            <a:ext cx="3314140" cy="4473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21643917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997"/>
          </a:xfrm>
        </p:spPr>
        <p:txBody>
          <a:bodyPr>
            <a:normAutofit fontScale="90000"/>
          </a:bodyPr>
          <a:lstStyle/>
          <a:p>
            <a:r>
              <a:rPr lang="en-US" dirty="0" smtClean="0"/>
              <a:t>Exercise 2</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674820681"/>
              </p:ext>
            </p:extLst>
          </p:nvPr>
        </p:nvGraphicFramePr>
        <p:xfrm>
          <a:off x="447594" y="1032156"/>
          <a:ext cx="8360229" cy="2407920"/>
        </p:xfrm>
        <a:graphic>
          <a:graphicData uri="http://schemas.openxmlformats.org/drawingml/2006/table">
            <a:tbl>
              <a:tblPr firstRow="1" bandRow="1">
                <a:tableStyleId>{5C22544A-7EE6-4342-B048-85BDC9FD1C3A}</a:tableStyleId>
              </a:tblPr>
              <a:tblGrid>
                <a:gridCol w="2786743"/>
                <a:gridCol w="2786743"/>
                <a:gridCol w="2786743"/>
              </a:tblGrid>
              <a:tr h="505012">
                <a:tc>
                  <a:txBody>
                    <a:bodyPr/>
                    <a:lstStyle/>
                    <a:p>
                      <a:endParaRPr lang="en-US" sz="2800" dirty="0">
                        <a:latin typeface="+mj-lt"/>
                      </a:endParaRPr>
                    </a:p>
                  </a:txBody>
                  <a:tcPr/>
                </a:tc>
                <a:tc>
                  <a:txBody>
                    <a:bodyPr/>
                    <a:lstStyle/>
                    <a:p>
                      <a:pPr algn="ctr"/>
                      <a:r>
                        <a:rPr lang="en-US" sz="2800" dirty="0" smtClean="0">
                          <a:latin typeface="+mj-lt"/>
                        </a:rPr>
                        <a:t>Year</a:t>
                      </a:r>
                      <a:r>
                        <a:rPr lang="en-US" sz="2800" baseline="0" dirty="0" smtClean="0">
                          <a:latin typeface="+mj-lt"/>
                        </a:rPr>
                        <a:t> 1</a:t>
                      </a:r>
                      <a:endParaRPr lang="en-US" sz="2800" dirty="0">
                        <a:latin typeface="+mj-lt"/>
                      </a:endParaRPr>
                    </a:p>
                  </a:txBody>
                  <a:tcPr/>
                </a:tc>
                <a:tc>
                  <a:txBody>
                    <a:bodyPr/>
                    <a:lstStyle/>
                    <a:p>
                      <a:pPr algn="ctr"/>
                      <a:r>
                        <a:rPr lang="en-US" sz="2800" dirty="0" smtClean="0">
                          <a:latin typeface="+mj-lt"/>
                        </a:rPr>
                        <a:t>Year</a:t>
                      </a:r>
                      <a:r>
                        <a:rPr lang="en-US" sz="2800" baseline="0" dirty="0" smtClean="0">
                          <a:latin typeface="+mj-lt"/>
                        </a:rPr>
                        <a:t> 2</a:t>
                      </a:r>
                      <a:endParaRPr lang="en-US" sz="2800" dirty="0">
                        <a:latin typeface="+mj-lt"/>
                      </a:endParaRPr>
                    </a:p>
                  </a:txBody>
                  <a:tcPr/>
                </a:tc>
              </a:tr>
              <a:tr h="505012">
                <a:tc>
                  <a:txBody>
                    <a:bodyPr/>
                    <a:lstStyle/>
                    <a:p>
                      <a:r>
                        <a:rPr lang="en-US" sz="2800" dirty="0" smtClean="0">
                          <a:latin typeface="+mj-lt"/>
                        </a:rPr>
                        <a:t>Cost</a:t>
                      </a:r>
                      <a:r>
                        <a:rPr lang="en-US" sz="2800" baseline="0" dirty="0" smtClean="0">
                          <a:latin typeface="+mj-lt"/>
                        </a:rPr>
                        <a:t> (expressed in 2015 dollars)</a:t>
                      </a:r>
                      <a:endParaRPr lang="en-US" sz="2800" dirty="0">
                        <a:latin typeface="+mj-lt"/>
                      </a:endParaRPr>
                    </a:p>
                  </a:txBody>
                  <a:tcPr/>
                </a:tc>
                <a:tc>
                  <a:txBody>
                    <a:bodyPr/>
                    <a:lstStyle/>
                    <a:p>
                      <a:pPr algn="ctr"/>
                      <a:r>
                        <a:rPr lang="en-US" sz="2800" dirty="0" smtClean="0">
                          <a:latin typeface="+mj-lt"/>
                        </a:rPr>
                        <a:t>$100</a:t>
                      </a:r>
                      <a:endParaRPr lang="en-US" sz="2800" dirty="0">
                        <a:latin typeface="+mj-lt"/>
                      </a:endParaRPr>
                    </a:p>
                  </a:txBody>
                  <a:tcPr/>
                </a:tc>
                <a:tc>
                  <a:txBody>
                    <a:bodyPr/>
                    <a:lstStyle/>
                    <a:p>
                      <a:pPr algn="ctr"/>
                      <a:r>
                        <a:rPr lang="en-US" sz="2800" kern="1200" dirty="0" smtClean="0">
                          <a:solidFill>
                            <a:schemeClr val="dk1"/>
                          </a:solidFill>
                          <a:latin typeface="+mj-lt"/>
                          <a:ea typeface="+mn-ea"/>
                          <a:cs typeface="+mn-cs"/>
                        </a:rPr>
                        <a:t>$</a:t>
                      </a:r>
                      <a:r>
                        <a:rPr lang="en-US" sz="2800" dirty="0" smtClean="0">
                          <a:latin typeface="+mj-lt"/>
                        </a:rPr>
                        <a:t>100</a:t>
                      </a:r>
                      <a:endParaRPr lang="en-US" sz="2800" dirty="0">
                        <a:latin typeface="+mj-lt"/>
                      </a:endParaRPr>
                    </a:p>
                  </a:txBody>
                  <a:tcPr/>
                </a:tc>
              </a:tr>
              <a:tr h="505012">
                <a:tc>
                  <a:txBody>
                    <a:bodyPr/>
                    <a:lstStyle/>
                    <a:p>
                      <a:r>
                        <a:rPr lang="en-US" sz="2800" dirty="0" smtClean="0">
                          <a:latin typeface="+mj-lt"/>
                        </a:rPr>
                        <a:t>Present</a:t>
                      </a:r>
                      <a:r>
                        <a:rPr lang="en-US" sz="2800" baseline="0" dirty="0" smtClean="0">
                          <a:latin typeface="+mj-lt"/>
                        </a:rPr>
                        <a:t> Value </a:t>
                      </a:r>
                    </a:p>
                    <a:p>
                      <a:r>
                        <a:rPr lang="en-US" sz="2800" baseline="0" dirty="0" smtClean="0">
                          <a:latin typeface="+mj-lt"/>
                        </a:rPr>
                        <a:t>(at Year 1)</a:t>
                      </a:r>
                      <a:endParaRPr lang="en-US" sz="2800" dirty="0">
                        <a:latin typeface="+mj-lt"/>
                      </a:endParaRPr>
                    </a:p>
                  </a:txBody>
                  <a:tcPr/>
                </a:tc>
                <a:tc>
                  <a:txBody>
                    <a:bodyPr/>
                    <a:lstStyle/>
                    <a:p>
                      <a:pPr algn="ctr"/>
                      <a:r>
                        <a:rPr lang="en-US" sz="2800" dirty="0" smtClean="0">
                          <a:latin typeface="+mj-lt"/>
                        </a:rPr>
                        <a:t>?</a:t>
                      </a:r>
                      <a:endParaRPr lang="en-US" sz="2800" dirty="0">
                        <a:latin typeface="+mj-lt"/>
                      </a:endParaRPr>
                    </a:p>
                  </a:txBody>
                  <a:tcPr/>
                </a:tc>
                <a:tc>
                  <a:txBody>
                    <a:bodyPr/>
                    <a:lstStyle/>
                    <a:p>
                      <a:pPr algn="ctr"/>
                      <a:r>
                        <a:rPr lang="en-US" sz="2800" dirty="0" smtClean="0">
                          <a:latin typeface="+mj-lt"/>
                        </a:rPr>
                        <a:t>?</a:t>
                      </a:r>
                      <a:endParaRPr lang="en-US" sz="2800" dirty="0">
                        <a:latin typeface="+mj-lt"/>
                      </a:endParaRPr>
                    </a:p>
                  </a:txBody>
                  <a:tcPr/>
                </a:tc>
              </a:tr>
            </a:tbl>
          </a:graphicData>
        </a:graphic>
      </p:graphicFrame>
      <p:sp>
        <p:nvSpPr>
          <p:cNvPr id="5" name="TextBox 4"/>
          <p:cNvSpPr txBox="1"/>
          <p:nvPr/>
        </p:nvSpPr>
        <p:spPr>
          <a:xfrm>
            <a:off x="457200" y="3511410"/>
            <a:ext cx="7785847" cy="523220"/>
          </a:xfrm>
          <a:prstGeom prst="rect">
            <a:avLst/>
          </a:prstGeom>
          <a:noFill/>
        </p:spPr>
        <p:txBody>
          <a:bodyPr wrap="square" rtlCol="0">
            <a:spAutoFit/>
          </a:bodyPr>
          <a:lstStyle/>
          <a:p>
            <a:r>
              <a:rPr lang="en-US" sz="2800" dirty="0" smtClean="0">
                <a:latin typeface="+mj-lt"/>
              </a:rPr>
              <a:t>The discount rate is 3.5%. </a:t>
            </a:r>
            <a:endParaRPr lang="en-US" sz="2800" dirty="0">
              <a:latin typeface="+mj-lt"/>
            </a:endParaRPr>
          </a:p>
        </p:txBody>
      </p:sp>
      <p:pic>
        <p:nvPicPr>
          <p:cNvPr id="2050" name="Picture 2" descr="C:\Users\pan\Downloads\CodeCogsEqn (3).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9122" y="4259816"/>
            <a:ext cx="3457575" cy="4667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185740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997"/>
          </a:xfrm>
        </p:spPr>
        <p:txBody>
          <a:bodyPr>
            <a:normAutofit fontScale="90000"/>
          </a:bodyPr>
          <a:lstStyle/>
          <a:p>
            <a:r>
              <a:rPr lang="en-US" dirty="0" smtClean="0"/>
              <a:t>Exercise 2</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1920957325"/>
              </p:ext>
            </p:extLst>
          </p:nvPr>
        </p:nvGraphicFramePr>
        <p:xfrm>
          <a:off x="447594" y="1032156"/>
          <a:ext cx="8360229" cy="1981200"/>
        </p:xfrm>
        <a:graphic>
          <a:graphicData uri="http://schemas.openxmlformats.org/drawingml/2006/table">
            <a:tbl>
              <a:tblPr firstRow="1" bandRow="1">
                <a:tableStyleId>{5C22544A-7EE6-4342-B048-85BDC9FD1C3A}</a:tableStyleId>
              </a:tblPr>
              <a:tblGrid>
                <a:gridCol w="2786743"/>
                <a:gridCol w="2786743"/>
                <a:gridCol w="2786743"/>
              </a:tblGrid>
              <a:tr h="505012">
                <a:tc>
                  <a:txBody>
                    <a:bodyPr/>
                    <a:lstStyle/>
                    <a:p>
                      <a:endParaRPr lang="en-US" sz="2800" dirty="0">
                        <a:latin typeface="+mj-lt"/>
                      </a:endParaRPr>
                    </a:p>
                  </a:txBody>
                  <a:tcPr/>
                </a:tc>
                <a:tc>
                  <a:txBody>
                    <a:bodyPr/>
                    <a:lstStyle/>
                    <a:p>
                      <a:pPr algn="ctr"/>
                      <a:r>
                        <a:rPr lang="en-US" sz="2800" dirty="0" smtClean="0">
                          <a:latin typeface="+mj-lt"/>
                        </a:rPr>
                        <a:t>Year</a:t>
                      </a:r>
                      <a:r>
                        <a:rPr lang="en-US" sz="2800" baseline="0" dirty="0" smtClean="0">
                          <a:latin typeface="+mj-lt"/>
                        </a:rPr>
                        <a:t> 1</a:t>
                      </a:r>
                      <a:endParaRPr lang="en-US" sz="2800" dirty="0">
                        <a:latin typeface="+mj-lt"/>
                      </a:endParaRPr>
                    </a:p>
                  </a:txBody>
                  <a:tcPr/>
                </a:tc>
                <a:tc>
                  <a:txBody>
                    <a:bodyPr/>
                    <a:lstStyle/>
                    <a:p>
                      <a:pPr algn="ctr"/>
                      <a:r>
                        <a:rPr lang="en-US" sz="2800" dirty="0" smtClean="0">
                          <a:latin typeface="+mj-lt"/>
                        </a:rPr>
                        <a:t>Year</a:t>
                      </a:r>
                      <a:r>
                        <a:rPr lang="en-US" sz="2800" baseline="0" dirty="0" smtClean="0">
                          <a:latin typeface="+mj-lt"/>
                        </a:rPr>
                        <a:t> 2</a:t>
                      </a:r>
                      <a:endParaRPr lang="en-US" sz="2800" dirty="0">
                        <a:latin typeface="+mj-lt"/>
                      </a:endParaRPr>
                    </a:p>
                  </a:txBody>
                  <a:tcPr/>
                </a:tc>
              </a:tr>
              <a:tr h="505012">
                <a:tc>
                  <a:txBody>
                    <a:bodyPr/>
                    <a:lstStyle/>
                    <a:p>
                      <a:r>
                        <a:rPr lang="en-US" sz="2800" baseline="0" dirty="0" smtClean="0">
                          <a:latin typeface="+mj-lt"/>
                        </a:rPr>
                        <a:t>FV Cost</a:t>
                      </a:r>
                      <a:endParaRPr lang="en-US" sz="2800" dirty="0">
                        <a:latin typeface="+mj-lt"/>
                      </a:endParaRPr>
                    </a:p>
                  </a:txBody>
                  <a:tcPr/>
                </a:tc>
                <a:tc>
                  <a:txBody>
                    <a:bodyPr/>
                    <a:lstStyle/>
                    <a:p>
                      <a:pPr algn="ctr"/>
                      <a:r>
                        <a:rPr lang="en-US" sz="2800" dirty="0" smtClean="0">
                          <a:latin typeface="+mj-lt"/>
                        </a:rPr>
                        <a:t>$100</a:t>
                      </a:r>
                      <a:endParaRPr lang="en-US" sz="2800" dirty="0">
                        <a:latin typeface="+mj-lt"/>
                      </a:endParaRPr>
                    </a:p>
                  </a:txBody>
                  <a:tcPr/>
                </a:tc>
                <a:tc>
                  <a:txBody>
                    <a:bodyPr/>
                    <a:lstStyle/>
                    <a:p>
                      <a:pPr algn="ctr"/>
                      <a:r>
                        <a:rPr lang="en-US" sz="2800" kern="1200" dirty="0" smtClean="0">
                          <a:solidFill>
                            <a:schemeClr val="dk1"/>
                          </a:solidFill>
                          <a:latin typeface="+mj-lt"/>
                          <a:ea typeface="+mn-ea"/>
                          <a:cs typeface="+mn-cs"/>
                        </a:rPr>
                        <a:t>$</a:t>
                      </a:r>
                      <a:r>
                        <a:rPr lang="en-US" sz="2800" dirty="0" smtClean="0">
                          <a:latin typeface="+mj-lt"/>
                        </a:rPr>
                        <a:t>100</a:t>
                      </a:r>
                      <a:endParaRPr lang="en-US" sz="2800" dirty="0">
                        <a:latin typeface="+mj-lt"/>
                      </a:endParaRPr>
                    </a:p>
                  </a:txBody>
                  <a:tcPr/>
                </a:tc>
              </a:tr>
              <a:tr h="505012">
                <a:tc>
                  <a:txBody>
                    <a:bodyPr/>
                    <a:lstStyle/>
                    <a:p>
                      <a:r>
                        <a:rPr lang="en-US" sz="2800" dirty="0" smtClean="0">
                          <a:latin typeface="+mj-lt"/>
                        </a:rPr>
                        <a:t>Present</a:t>
                      </a:r>
                      <a:r>
                        <a:rPr lang="en-US" sz="2800" baseline="0" dirty="0" smtClean="0">
                          <a:latin typeface="+mj-lt"/>
                        </a:rPr>
                        <a:t> Value </a:t>
                      </a:r>
                    </a:p>
                    <a:p>
                      <a:r>
                        <a:rPr lang="en-US" sz="2800" baseline="0" dirty="0" smtClean="0">
                          <a:latin typeface="+mj-lt"/>
                        </a:rPr>
                        <a:t>(at Year 1)</a:t>
                      </a:r>
                      <a:endParaRPr lang="en-US" sz="2800" dirty="0">
                        <a:latin typeface="+mj-lt"/>
                      </a:endParaRPr>
                    </a:p>
                  </a:txBody>
                  <a:tcPr/>
                </a:tc>
                <a:tc>
                  <a:txBody>
                    <a:bodyPr/>
                    <a:lstStyle/>
                    <a:p>
                      <a:pPr algn="ctr"/>
                      <a:r>
                        <a:rPr lang="en-US" sz="2800" dirty="0" smtClean="0">
                          <a:latin typeface="+mj-lt"/>
                        </a:rPr>
                        <a:t>?</a:t>
                      </a:r>
                      <a:endParaRPr lang="en-US" sz="2800" dirty="0">
                        <a:latin typeface="+mj-lt"/>
                      </a:endParaRPr>
                    </a:p>
                  </a:txBody>
                  <a:tcPr/>
                </a:tc>
                <a:tc>
                  <a:txBody>
                    <a:bodyPr/>
                    <a:lstStyle/>
                    <a:p>
                      <a:pPr algn="ctr"/>
                      <a:r>
                        <a:rPr lang="en-US" sz="2800" dirty="0" smtClean="0">
                          <a:latin typeface="+mj-lt"/>
                        </a:rPr>
                        <a:t>?</a:t>
                      </a:r>
                      <a:endParaRPr lang="en-US" sz="2800" dirty="0">
                        <a:latin typeface="+mj-lt"/>
                      </a:endParaRPr>
                    </a:p>
                  </a:txBody>
                  <a:tcPr/>
                </a:tc>
              </a:tr>
            </a:tbl>
          </a:graphicData>
        </a:graphic>
      </p:graphicFrame>
      <p:sp>
        <p:nvSpPr>
          <p:cNvPr id="5" name="TextBox 4"/>
          <p:cNvSpPr txBox="1"/>
          <p:nvPr/>
        </p:nvSpPr>
        <p:spPr>
          <a:xfrm>
            <a:off x="457200" y="3160059"/>
            <a:ext cx="7785847" cy="523220"/>
          </a:xfrm>
          <a:prstGeom prst="rect">
            <a:avLst/>
          </a:prstGeom>
          <a:noFill/>
        </p:spPr>
        <p:txBody>
          <a:bodyPr wrap="square" rtlCol="0">
            <a:spAutoFit/>
          </a:bodyPr>
          <a:lstStyle/>
          <a:p>
            <a:r>
              <a:rPr lang="en-US" sz="2800" dirty="0" smtClean="0">
                <a:latin typeface="+mj-lt"/>
              </a:rPr>
              <a:t>The discount rate is 3.5%. </a:t>
            </a:r>
            <a:endParaRPr lang="en-US" sz="2800" dirty="0">
              <a:latin typeface="+mj-lt"/>
            </a:endParaRPr>
          </a:p>
        </p:txBody>
      </p:sp>
      <p:pic>
        <p:nvPicPr>
          <p:cNvPr id="1027" name="Picture 3" descr="C:\Users\pan\Downloads\CodeCogsEqn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5425" y="3886387"/>
            <a:ext cx="6153150" cy="3492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pan\Downloads\CodeCogsEqn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95425" y="4642597"/>
            <a:ext cx="6394450" cy="3429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val="42606060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2"/>
            <a:ext cx="8229600" cy="1143000"/>
          </a:xfrm>
        </p:spPr>
        <p:txBody>
          <a:bodyPr/>
          <a:lstStyle/>
          <a:p>
            <a:r>
              <a:rPr lang="en-US" dirty="0" smtClean="0"/>
              <a:t>Summary: Ingredients Method</a:t>
            </a:r>
            <a:endParaRPr lang="en-US" dirty="0"/>
          </a:p>
        </p:txBody>
      </p:sp>
      <p:sp>
        <p:nvSpPr>
          <p:cNvPr id="3" name="Content Placeholder 2"/>
          <p:cNvSpPr>
            <a:spLocks noGrp="1"/>
          </p:cNvSpPr>
          <p:nvPr>
            <p:ph idx="1"/>
          </p:nvPr>
        </p:nvSpPr>
        <p:spPr>
          <a:xfrm>
            <a:off x="457200" y="1066800"/>
            <a:ext cx="8229600" cy="5410200"/>
          </a:xfrm>
        </p:spPr>
        <p:txBody>
          <a:bodyPr>
            <a:normAutofit lnSpcReduction="10000"/>
          </a:bodyPr>
          <a:lstStyle/>
          <a:p>
            <a:r>
              <a:rPr lang="en-US" dirty="0" smtClean="0">
                <a:latin typeface="+mj-lt"/>
              </a:rPr>
              <a:t>Step 1: Gather ingredients data</a:t>
            </a:r>
          </a:p>
          <a:p>
            <a:pPr lvl="1"/>
            <a:r>
              <a:rPr lang="en-US" dirty="0" smtClean="0">
                <a:latin typeface="+mj-lt"/>
              </a:rPr>
              <a:t>Identify ingredients</a:t>
            </a:r>
          </a:p>
          <a:p>
            <a:pPr lvl="1"/>
            <a:r>
              <a:rPr lang="en-US" dirty="0" smtClean="0">
                <a:latin typeface="+mj-lt"/>
              </a:rPr>
              <a:t>Collect </a:t>
            </a:r>
            <a:r>
              <a:rPr lang="en-US" dirty="0">
                <a:latin typeface="+mj-lt"/>
              </a:rPr>
              <a:t>q</a:t>
            </a:r>
            <a:r>
              <a:rPr lang="en-US" dirty="0" smtClean="0">
                <a:latin typeface="+mj-lt"/>
              </a:rPr>
              <a:t>uantity and quality information of each ingredient</a:t>
            </a:r>
          </a:p>
          <a:p>
            <a:r>
              <a:rPr lang="en-US" dirty="0" smtClean="0">
                <a:latin typeface="+mj-lt"/>
              </a:rPr>
              <a:t>Step 2: Price the ingredients</a:t>
            </a:r>
          </a:p>
          <a:p>
            <a:pPr lvl="1"/>
            <a:r>
              <a:rPr lang="en-US" dirty="0" smtClean="0">
                <a:latin typeface="+mj-lt"/>
              </a:rPr>
              <a:t>Local price or national price</a:t>
            </a:r>
          </a:p>
          <a:p>
            <a:pPr lvl="1"/>
            <a:r>
              <a:rPr lang="en-US" dirty="0" smtClean="0">
                <a:latin typeface="+mj-lt"/>
              </a:rPr>
              <a:t>Unit alignment</a:t>
            </a:r>
          </a:p>
          <a:p>
            <a:pPr lvl="1"/>
            <a:r>
              <a:rPr lang="en-US" dirty="0" smtClean="0">
                <a:latin typeface="+mj-lt"/>
              </a:rPr>
              <a:t>Adjustments: inflation, fringe benefits, amortization, present value, (geographical adjustment)</a:t>
            </a:r>
          </a:p>
          <a:p>
            <a:r>
              <a:rPr lang="en-US" dirty="0" smtClean="0">
                <a:latin typeface="+mj-lt"/>
              </a:rPr>
              <a:t>Step 3: Analysis of cost data</a:t>
            </a:r>
          </a:p>
          <a:p>
            <a:pPr lvl="1"/>
            <a:endParaRPr lang="en-US" dirty="0" smtClean="0">
              <a:latin typeface="+mj-lt"/>
            </a:endParaRPr>
          </a:p>
          <a:p>
            <a:pPr marL="0" indent="0">
              <a:buNone/>
            </a:pPr>
            <a:endParaRPr lang="en-US" dirty="0" smtClean="0">
              <a:latin typeface="+mj-lt"/>
              <a:cs typeface="Hoefler Text"/>
            </a:endParaRPr>
          </a:p>
          <a:p>
            <a:pPr marL="0" indent="0">
              <a:buNone/>
            </a:pPr>
            <a:endParaRPr lang="en-US" dirty="0"/>
          </a:p>
        </p:txBody>
      </p:sp>
    </p:spTree>
    <p:extLst>
      <p:ext uri="{BB962C8B-B14F-4D97-AF65-F5344CB8AC3E}">
        <p14:creationId xmlns:p14="http://schemas.microsoft.com/office/powerpoint/2010/main" val="20017336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3"/>
          <p:cNvGraphicFramePr>
            <a:graphicFrameLocks noGrp="1"/>
          </p:cNvGraphicFramePr>
          <p:nvPr>
            <p:ph idx="1"/>
            <p:extLst>
              <p:ext uri="{D42A27DB-BD31-4B8C-83A1-F6EECF244321}">
                <p14:modId xmlns:p14="http://schemas.microsoft.com/office/powerpoint/2010/main" val="1273602774"/>
              </p:ext>
            </p:extLst>
          </p:nvPr>
        </p:nvGraphicFramePr>
        <p:xfrm>
          <a:off x="152400" y="307978"/>
          <a:ext cx="8915400" cy="6321422"/>
        </p:xfrm>
        <a:graphic>
          <a:graphicData uri="http://schemas.openxmlformats.org/drawingml/2006/table">
            <a:tbl>
              <a:tblPr firstRow="1" bandRow="1">
                <a:tableStyleId>{BC89EF96-8CEA-46FF-86C4-4CE0E7609802}</a:tableStyleId>
              </a:tblPr>
              <a:tblGrid>
                <a:gridCol w="1447799"/>
                <a:gridCol w="2590800"/>
                <a:gridCol w="2438400"/>
                <a:gridCol w="2438401"/>
              </a:tblGrid>
              <a:tr h="457200">
                <a:tc>
                  <a:txBody>
                    <a:bodyPr/>
                    <a:lstStyle/>
                    <a:p>
                      <a:pPr algn="ctr"/>
                      <a:r>
                        <a:rPr lang="en-US" sz="1800" dirty="0" smtClean="0"/>
                        <a:t>Adjustments</a:t>
                      </a:r>
                      <a:endParaRPr lang="en-US" sz="1800" dirty="0"/>
                    </a:p>
                  </a:txBody>
                  <a:tcPr/>
                </a:tc>
                <a:tc>
                  <a:txBody>
                    <a:bodyPr/>
                    <a:lstStyle/>
                    <a:p>
                      <a:pPr algn="ctr"/>
                      <a:r>
                        <a:rPr lang="en-US" sz="1800" dirty="0" smtClean="0"/>
                        <a:t>Rationale</a:t>
                      </a:r>
                      <a:endParaRPr lang="en-US" sz="1800" dirty="0"/>
                    </a:p>
                  </a:txBody>
                  <a:tcPr/>
                </a:tc>
                <a:tc>
                  <a:txBody>
                    <a:bodyPr/>
                    <a:lstStyle/>
                    <a:p>
                      <a:pPr algn="ctr"/>
                      <a:r>
                        <a:rPr lang="en-US" sz="1800" dirty="0" smtClean="0"/>
                        <a:t>Decisions</a:t>
                      </a:r>
                      <a:r>
                        <a:rPr lang="zh-CN" altLang="en-US" sz="1800" dirty="0" smtClean="0"/>
                        <a:t> </a:t>
                      </a:r>
                      <a:r>
                        <a:rPr lang="en-US" altLang="zh-CN" sz="1800" dirty="0" smtClean="0"/>
                        <a:t>to</a:t>
                      </a:r>
                      <a:r>
                        <a:rPr lang="zh-CN" altLang="en-US" sz="1800" dirty="0" smtClean="0"/>
                        <a:t> </a:t>
                      </a:r>
                      <a:r>
                        <a:rPr lang="en-US" altLang="zh-CN" sz="1800" dirty="0" smtClean="0"/>
                        <a:t>make</a:t>
                      </a:r>
                      <a:r>
                        <a:rPr lang="zh-CN" altLang="en-US" sz="1800" dirty="0" smtClean="0"/>
                        <a:t> </a:t>
                      </a:r>
                      <a:r>
                        <a:rPr lang="en-US" altLang="zh-CN" sz="1800" dirty="0" smtClean="0"/>
                        <a:t>for</a:t>
                      </a:r>
                      <a:r>
                        <a:rPr lang="zh-CN" altLang="en-US" sz="1800" dirty="0" smtClean="0"/>
                        <a:t> </a:t>
                      </a:r>
                      <a:r>
                        <a:rPr lang="en-US" altLang="zh-CN" sz="1800" dirty="0" smtClean="0"/>
                        <a:t>the</a:t>
                      </a:r>
                      <a:r>
                        <a:rPr lang="zh-CN" altLang="en-US" sz="1800" dirty="0" smtClean="0"/>
                        <a:t> </a:t>
                      </a:r>
                      <a:r>
                        <a:rPr lang="en-US" altLang="zh-CN" sz="1800" dirty="0" smtClean="0"/>
                        <a:t>project</a:t>
                      </a:r>
                      <a:endParaRPr lang="en-US" sz="1800" dirty="0"/>
                    </a:p>
                  </a:txBody>
                  <a:tcPr/>
                </a:tc>
                <a:tc>
                  <a:txBody>
                    <a:bodyPr/>
                    <a:lstStyle/>
                    <a:p>
                      <a:pPr algn="ctr"/>
                      <a:r>
                        <a:rPr lang="en-US" sz="1800" dirty="0" smtClean="0"/>
                        <a:t>Information</a:t>
                      </a:r>
                      <a:r>
                        <a:rPr lang="zh-CN" altLang="en-US" sz="1800" dirty="0" smtClean="0"/>
                        <a:t> </a:t>
                      </a:r>
                      <a:r>
                        <a:rPr lang="en-US" altLang="zh-CN" sz="1800" dirty="0" smtClean="0"/>
                        <a:t>to</a:t>
                      </a:r>
                      <a:r>
                        <a:rPr lang="zh-CN" altLang="en-US" sz="1800" dirty="0" smtClean="0"/>
                        <a:t> </a:t>
                      </a:r>
                      <a:r>
                        <a:rPr lang="en-US" altLang="zh-CN" sz="1800" dirty="0" smtClean="0"/>
                        <a:t>input</a:t>
                      </a:r>
                      <a:r>
                        <a:rPr lang="zh-CN" altLang="en-US" sz="1800" dirty="0" smtClean="0"/>
                        <a:t> </a:t>
                      </a:r>
                      <a:r>
                        <a:rPr lang="en-US" altLang="zh-CN" sz="1800" dirty="0" smtClean="0"/>
                        <a:t>for</a:t>
                      </a:r>
                      <a:r>
                        <a:rPr lang="zh-CN" altLang="en-US" sz="1800" dirty="0" smtClean="0"/>
                        <a:t> </a:t>
                      </a:r>
                      <a:r>
                        <a:rPr lang="en-US" altLang="zh-CN" sz="1800" dirty="0" smtClean="0"/>
                        <a:t>an</a:t>
                      </a:r>
                      <a:r>
                        <a:rPr lang="zh-CN" altLang="en-US" sz="1800" dirty="0" smtClean="0"/>
                        <a:t> </a:t>
                      </a:r>
                      <a:r>
                        <a:rPr lang="en-US" altLang="zh-CN" sz="1800" dirty="0" smtClean="0"/>
                        <a:t>ingredient</a:t>
                      </a:r>
                      <a:endParaRPr lang="en-US" sz="1800" dirty="0"/>
                    </a:p>
                  </a:txBody>
                  <a:tcPr/>
                </a:tc>
              </a:tr>
              <a:tr h="746760">
                <a:tc>
                  <a:txBody>
                    <a:bodyPr/>
                    <a:lstStyle/>
                    <a:p>
                      <a:r>
                        <a:rPr lang="en-US" sz="1800" dirty="0" smtClean="0"/>
                        <a:t>Inflation</a:t>
                      </a:r>
                      <a:endParaRPr lang="en-US" sz="1800" dirty="0"/>
                    </a:p>
                  </a:txBody>
                  <a:tcPr/>
                </a:tc>
                <a:tc>
                  <a:txBody>
                    <a:bodyPr/>
                    <a:lstStyle/>
                    <a:p>
                      <a:r>
                        <a:rPr lang="en-US" sz="1800" baseline="0" dirty="0" smtClean="0"/>
                        <a:t>Rescale nominal prices in different years using consistent units of value</a:t>
                      </a:r>
                      <a:endParaRPr lang="en-US" sz="1800" dirty="0"/>
                    </a:p>
                  </a:txBody>
                  <a:tcPr/>
                </a:tc>
                <a:tc>
                  <a:txBody>
                    <a:bodyPr/>
                    <a:lstStyle/>
                    <a:p>
                      <a:pPr algn="l"/>
                      <a:r>
                        <a:rPr lang="en-US" sz="1800" dirty="0" smtClean="0"/>
                        <a:t>In</a:t>
                      </a:r>
                      <a:r>
                        <a:rPr lang="zh-CN" altLang="en-US" sz="1800" dirty="0" smtClean="0"/>
                        <a:t> </a:t>
                      </a:r>
                      <a:r>
                        <a:rPr lang="en-US" altLang="zh-CN" sz="1800" dirty="0" smtClean="0"/>
                        <a:t>which</a:t>
                      </a:r>
                      <a:r>
                        <a:rPr lang="zh-CN" altLang="en-US" sz="1800" dirty="0" smtClean="0"/>
                        <a:t> </a:t>
                      </a:r>
                      <a:r>
                        <a:rPr lang="en-US" altLang="zh-CN" sz="1800" dirty="0" smtClean="0"/>
                        <a:t>year</a:t>
                      </a:r>
                      <a:r>
                        <a:rPr lang="zh-CN" altLang="en-US" sz="1800" dirty="0" smtClean="0"/>
                        <a:t> </a:t>
                      </a:r>
                      <a:r>
                        <a:rPr lang="en-US" altLang="zh-CN" sz="1800" dirty="0" smtClean="0"/>
                        <a:t>do</a:t>
                      </a:r>
                      <a:r>
                        <a:rPr lang="zh-CN" altLang="en-US" sz="1800" dirty="0" smtClean="0"/>
                        <a:t> </a:t>
                      </a:r>
                      <a:r>
                        <a:rPr lang="en-US" altLang="zh-CN" sz="1800" dirty="0" smtClean="0"/>
                        <a:t>you</a:t>
                      </a:r>
                      <a:r>
                        <a:rPr lang="zh-CN" altLang="en-US" sz="1800" dirty="0" smtClean="0"/>
                        <a:t> </a:t>
                      </a:r>
                      <a:r>
                        <a:rPr lang="en-US" altLang="zh-CN" sz="1800" dirty="0" smtClean="0"/>
                        <a:t>want</a:t>
                      </a:r>
                      <a:r>
                        <a:rPr lang="zh-CN" altLang="en-US" sz="1800" dirty="0" smtClean="0"/>
                        <a:t> </a:t>
                      </a:r>
                      <a:r>
                        <a:rPr lang="en-US" altLang="zh-CN" sz="1800" dirty="0" smtClean="0"/>
                        <a:t>to</a:t>
                      </a:r>
                      <a:r>
                        <a:rPr lang="zh-CN" altLang="en-US" sz="1800" dirty="0" smtClean="0"/>
                        <a:t> </a:t>
                      </a:r>
                      <a:r>
                        <a:rPr lang="en-US" altLang="zh-CN" sz="1800" dirty="0" smtClean="0"/>
                        <a:t>express</a:t>
                      </a:r>
                      <a:r>
                        <a:rPr lang="zh-CN" altLang="en-US" sz="1800" dirty="0" smtClean="0"/>
                        <a:t> </a:t>
                      </a:r>
                      <a:r>
                        <a:rPr lang="en-US" altLang="zh-CN" sz="1800" dirty="0" smtClean="0"/>
                        <a:t>costs</a:t>
                      </a:r>
                      <a:endParaRPr lang="en-US" sz="1800" dirty="0"/>
                    </a:p>
                  </a:txBody>
                  <a:tcPr/>
                </a:tc>
                <a:tc>
                  <a:txBody>
                    <a:bodyPr/>
                    <a:lstStyle/>
                    <a:p>
                      <a:pPr algn="l"/>
                      <a:r>
                        <a:rPr lang="en-US" sz="1800" dirty="0" smtClean="0"/>
                        <a:t>Year</a:t>
                      </a:r>
                      <a:r>
                        <a:rPr lang="zh-CN" altLang="en-US" sz="1800" dirty="0" smtClean="0"/>
                        <a:t> </a:t>
                      </a:r>
                      <a:r>
                        <a:rPr lang="en-US" altLang="zh-CN" sz="1800" dirty="0" smtClean="0"/>
                        <a:t>of</a:t>
                      </a:r>
                      <a:r>
                        <a:rPr lang="zh-CN" altLang="en-US" sz="1800" dirty="0" smtClean="0"/>
                        <a:t> </a:t>
                      </a:r>
                      <a:r>
                        <a:rPr lang="en-US" altLang="zh-CN" sz="1800" dirty="0" smtClean="0"/>
                        <a:t>price</a:t>
                      </a:r>
                      <a:endParaRPr lang="en-US" sz="1800" dirty="0"/>
                    </a:p>
                  </a:txBody>
                  <a:tcPr/>
                </a:tc>
              </a:tr>
              <a:tr h="762000">
                <a:tc>
                  <a:txBody>
                    <a:bodyPr/>
                    <a:lstStyle/>
                    <a:p>
                      <a:r>
                        <a:rPr lang="en-US" sz="1800" dirty="0" smtClean="0"/>
                        <a:t>Present value</a:t>
                      </a:r>
                      <a:endParaRPr lang="en-US" sz="1800" dirty="0"/>
                    </a:p>
                  </a:txBody>
                  <a:tcPr/>
                </a:tc>
                <a:tc>
                  <a:txBody>
                    <a:bodyPr/>
                    <a:lstStyle/>
                    <a:p>
                      <a:r>
                        <a:rPr lang="en-US" sz="1800" dirty="0" smtClean="0"/>
                        <a:t>$1</a:t>
                      </a:r>
                      <a:r>
                        <a:rPr lang="en-US" sz="1800" baseline="0" dirty="0" smtClean="0"/>
                        <a:t> in the future is worth less than $1 now</a:t>
                      </a:r>
                      <a:endParaRPr lang="en-US" sz="1800" dirty="0"/>
                    </a:p>
                  </a:txBody>
                  <a:tcPr/>
                </a:tc>
                <a:tc>
                  <a:txBody>
                    <a:bodyPr/>
                    <a:lstStyle/>
                    <a:p>
                      <a:pPr algn="l"/>
                      <a:r>
                        <a:rPr lang="en-US" sz="1800" dirty="0" smtClean="0"/>
                        <a:t>Discount rate</a:t>
                      </a:r>
                      <a:endParaRPr lang="en-US" sz="1800" dirty="0"/>
                    </a:p>
                  </a:txBody>
                  <a:tcPr/>
                </a:tc>
                <a:tc>
                  <a:txBody>
                    <a:bodyPr/>
                    <a:lstStyle/>
                    <a:p>
                      <a:pPr algn="l"/>
                      <a:r>
                        <a:rPr lang="en-US" sz="1800" dirty="0" smtClean="0"/>
                        <a:t>Year in which quantity</a:t>
                      </a:r>
                      <a:r>
                        <a:rPr lang="zh-CN" altLang="en-US" sz="1800" dirty="0" smtClean="0"/>
                        <a:t> </a:t>
                      </a:r>
                      <a:r>
                        <a:rPr lang="en-US" altLang="zh-CN" sz="1800" dirty="0" smtClean="0"/>
                        <a:t>is</a:t>
                      </a:r>
                      <a:r>
                        <a:rPr lang="zh-CN" altLang="en-US" sz="1800" dirty="0" smtClean="0"/>
                        <a:t> </a:t>
                      </a:r>
                      <a:r>
                        <a:rPr lang="en-US" altLang="zh-CN" sz="1800" dirty="0" smtClean="0"/>
                        <a:t>used</a:t>
                      </a:r>
                      <a:endParaRPr lang="en-US" sz="1800" dirty="0"/>
                    </a:p>
                  </a:txBody>
                  <a:tcPr/>
                </a:tc>
              </a:tr>
              <a:tr h="762000">
                <a:tc>
                  <a:txBody>
                    <a:bodyPr/>
                    <a:lstStyle/>
                    <a:p>
                      <a:r>
                        <a:rPr lang="en-US" sz="1800" dirty="0" smtClean="0"/>
                        <a:t>Geographical location</a:t>
                      </a:r>
                      <a:endParaRPr lang="en-US" sz="1800" dirty="0"/>
                    </a:p>
                  </a:txBody>
                  <a:tcPr/>
                </a:tc>
                <a:tc>
                  <a:txBody>
                    <a:bodyPr/>
                    <a:lstStyle/>
                    <a:p>
                      <a:r>
                        <a:rPr lang="en-US" sz="1800" dirty="0" smtClean="0"/>
                        <a:t>The</a:t>
                      </a:r>
                      <a:r>
                        <a:rPr lang="en-US" sz="1800" baseline="0" dirty="0" smtClean="0"/>
                        <a:t> purchasing power of $1 differs in different locations</a:t>
                      </a:r>
                      <a:endParaRPr lang="en-US" sz="1800" dirty="0"/>
                    </a:p>
                  </a:txBody>
                  <a:tcPr/>
                </a:tc>
                <a:tc>
                  <a:txBody>
                    <a:bodyPr/>
                    <a:lstStyle/>
                    <a:p>
                      <a:pPr algn="l"/>
                      <a:r>
                        <a:rPr lang="en-US" sz="1800" dirty="0" smtClean="0"/>
                        <a:t>In</a:t>
                      </a:r>
                      <a:r>
                        <a:rPr lang="en-US" sz="1800" baseline="0" dirty="0" smtClean="0"/>
                        <a:t> which geographical location do you want to express costs</a:t>
                      </a:r>
                      <a:endParaRPr lang="en-US" sz="1800" dirty="0"/>
                    </a:p>
                  </a:txBody>
                  <a:tcPr/>
                </a:tc>
                <a:tc>
                  <a:txBody>
                    <a:bodyPr/>
                    <a:lstStyle/>
                    <a:p>
                      <a:pPr algn="l"/>
                      <a:r>
                        <a:rPr lang="en-US" sz="1800" dirty="0" smtClean="0"/>
                        <a:t>Geographical</a:t>
                      </a:r>
                      <a:r>
                        <a:rPr lang="en-US" sz="1800" baseline="0" dirty="0" smtClean="0"/>
                        <a:t> location of a price item</a:t>
                      </a:r>
                      <a:endParaRPr lang="en-US" sz="1800" dirty="0"/>
                    </a:p>
                  </a:txBody>
                  <a:tcPr/>
                </a:tc>
              </a:tr>
              <a:tr h="762000">
                <a:tc>
                  <a:txBody>
                    <a:bodyPr/>
                    <a:lstStyle/>
                    <a:p>
                      <a:r>
                        <a:rPr lang="en-US" sz="1800" dirty="0" smtClean="0"/>
                        <a:t>Wage</a:t>
                      </a:r>
                      <a:r>
                        <a:rPr lang="zh-CN" altLang="en-US" sz="1800" dirty="0" smtClean="0"/>
                        <a:t> </a:t>
                      </a:r>
                      <a:r>
                        <a:rPr lang="en-US" altLang="zh-CN" sz="1800" dirty="0" smtClean="0"/>
                        <a:t>converter</a:t>
                      </a:r>
                      <a:endParaRPr lang="en-US" sz="1800" dirty="0"/>
                    </a:p>
                  </a:txBody>
                  <a:tcPr/>
                </a:tc>
                <a:tc>
                  <a:txBody>
                    <a:bodyPr/>
                    <a:lstStyle/>
                    <a:p>
                      <a:r>
                        <a:rPr lang="en-US" sz="1800" dirty="0" smtClean="0"/>
                        <a:t>Align</a:t>
                      </a:r>
                      <a:r>
                        <a:rPr lang="en-US" sz="1800" baseline="0" dirty="0" smtClean="0"/>
                        <a:t> the unit of a price with the unit of the ingredient</a:t>
                      </a:r>
                      <a:endParaRPr lang="en-US" sz="1800" dirty="0"/>
                    </a:p>
                  </a:txBody>
                  <a:tcPr/>
                </a:tc>
                <a:tc>
                  <a:txBody>
                    <a:bodyPr/>
                    <a:lstStyle/>
                    <a:p>
                      <a:pPr algn="l"/>
                      <a:r>
                        <a:rPr lang="en-US" sz="1800" dirty="0" smtClean="0"/>
                        <a:t>NA (ingredient-level</a:t>
                      </a:r>
                      <a:r>
                        <a:rPr lang="en-US" sz="1800" baseline="0" dirty="0" smtClean="0"/>
                        <a:t> decision</a:t>
                      </a:r>
                      <a:r>
                        <a:rPr lang="en-US" sz="1800" dirty="0" smtClean="0"/>
                        <a:t>)</a:t>
                      </a:r>
                      <a:endParaRPr lang="en-US" sz="1800" dirty="0"/>
                    </a:p>
                  </a:txBody>
                  <a:tcPr/>
                </a:tc>
                <a:tc>
                  <a:txBody>
                    <a:bodyPr/>
                    <a:lstStyle/>
                    <a:p>
                      <a:pPr algn="l"/>
                      <a:r>
                        <a:rPr lang="en-US" altLang="zh-CN" sz="1800" dirty="0" smtClean="0"/>
                        <a:t>Which</a:t>
                      </a:r>
                      <a:r>
                        <a:rPr lang="zh-CN" altLang="en-US" sz="1800" dirty="0" smtClean="0"/>
                        <a:t> </a:t>
                      </a:r>
                      <a:r>
                        <a:rPr lang="en-US" altLang="zh-CN" sz="1800" dirty="0" smtClean="0"/>
                        <a:t>unit</a:t>
                      </a:r>
                      <a:r>
                        <a:rPr lang="zh-CN" altLang="en-US" sz="1800" dirty="0" smtClean="0"/>
                        <a:t> </a:t>
                      </a:r>
                      <a:r>
                        <a:rPr lang="en-US" altLang="zh-CN" sz="1800" dirty="0" smtClean="0"/>
                        <a:t>do</a:t>
                      </a:r>
                      <a:r>
                        <a:rPr lang="en-US" altLang="zh-CN" sz="1800" baseline="0" dirty="0" smtClean="0"/>
                        <a:t> you want to </a:t>
                      </a:r>
                      <a:r>
                        <a:rPr lang="zh-CN" altLang="en-US" sz="1800" dirty="0" smtClean="0"/>
                        <a:t> </a:t>
                      </a:r>
                      <a:r>
                        <a:rPr lang="en-US" altLang="zh-CN" sz="1800" dirty="0" smtClean="0"/>
                        <a:t>convert the price to</a:t>
                      </a:r>
                      <a:endParaRPr lang="en-US" sz="1800" dirty="0"/>
                    </a:p>
                  </a:txBody>
                  <a:tcPr/>
                </a:tc>
              </a:tr>
              <a:tr h="987422">
                <a:tc>
                  <a:txBody>
                    <a:bodyPr/>
                    <a:lstStyle/>
                    <a:p>
                      <a:r>
                        <a:rPr lang="en-US" sz="1800" kern="1200" dirty="0" smtClean="0"/>
                        <a:t>Amortization</a:t>
                      </a:r>
                      <a:endParaRPr lang="en-US" sz="1800" dirty="0"/>
                    </a:p>
                  </a:txBody>
                  <a:tcPr/>
                </a:tc>
                <a:tc>
                  <a:txBody>
                    <a:bodyPr/>
                    <a:lstStyle/>
                    <a:p>
                      <a:r>
                        <a:rPr lang="en-US" altLang="zh-CN" sz="1800" dirty="0" smtClean="0"/>
                        <a:t>Carve</a:t>
                      </a:r>
                      <a:r>
                        <a:rPr lang="zh-CN" altLang="en-US" sz="1800" dirty="0" smtClean="0"/>
                        <a:t> </a:t>
                      </a:r>
                      <a:r>
                        <a:rPr lang="en-US" altLang="zh-CN" sz="1800" dirty="0" smtClean="0"/>
                        <a:t>out</a:t>
                      </a:r>
                      <a:r>
                        <a:rPr lang="zh-CN" altLang="en-US" sz="1800" dirty="0" smtClean="0"/>
                        <a:t> </a:t>
                      </a:r>
                      <a:r>
                        <a:rPr lang="en-US" altLang="zh-CN" sz="1800" dirty="0" smtClean="0"/>
                        <a:t>the</a:t>
                      </a:r>
                      <a:r>
                        <a:rPr lang="zh-CN" altLang="en-US" sz="1800" dirty="0" smtClean="0"/>
                        <a:t> </a:t>
                      </a:r>
                      <a:r>
                        <a:rPr lang="en-US" altLang="zh-CN" sz="1800" dirty="0" smtClean="0"/>
                        <a:t>part</a:t>
                      </a:r>
                      <a:r>
                        <a:rPr lang="zh-CN" altLang="en-US" sz="1800" dirty="0" smtClean="0"/>
                        <a:t> </a:t>
                      </a:r>
                      <a:r>
                        <a:rPr lang="en-US" altLang="zh-CN" sz="1800" dirty="0" smtClean="0"/>
                        <a:t>of</a:t>
                      </a:r>
                      <a:r>
                        <a:rPr lang="zh-CN" altLang="en-US" sz="1800" dirty="0" smtClean="0"/>
                        <a:t> </a:t>
                      </a:r>
                      <a:r>
                        <a:rPr lang="en-US" altLang="zh-CN" sz="1800" dirty="0" smtClean="0"/>
                        <a:t>resources</a:t>
                      </a:r>
                      <a:r>
                        <a:rPr lang="zh-CN" altLang="en-US" sz="1800" dirty="0" smtClean="0"/>
                        <a:t> </a:t>
                      </a:r>
                      <a:r>
                        <a:rPr lang="en-US" altLang="zh-CN" sz="1800" dirty="0" smtClean="0"/>
                        <a:t>that</a:t>
                      </a:r>
                      <a:r>
                        <a:rPr lang="zh-CN" altLang="en-US" sz="1800" dirty="0" smtClean="0"/>
                        <a:t> </a:t>
                      </a:r>
                      <a:r>
                        <a:rPr lang="en-US" altLang="zh-CN" sz="1800" dirty="0" smtClean="0"/>
                        <a:t>contribute</a:t>
                      </a:r>
                      <a:r>
                        <a:rPr lang="zh-CN" altLang="en-US" sz="1800" dirty="0" smtClean="0"/>
                        <a:t> </a:t>
                      </a:r>
                      <a:r>
                        <a:rPr lang="en-US" altLang="zh-CN" sz="1800" dirty="0" smtClean="0"/>
                        <a:t>to</a:t>
                      </a:r>
                      <a:r>
                        <a:rPr lang="zh-CN" altLang="en-US" sz="1800" dirty="0" smtClean="0"/>
                        <a:t> </a:t>
                      </a:r>
                      <a:r>
                        <a:rPr lang="en-US" altLang="zh-CN" sz="1800" dirty="0" smtClean="0"/>
                        <a:t>the</a:t>
                      </a:r>
                      <a:r>
                        <a:rPr lang="zh-CN" altLang="en-US" sz="1800" dirty="0" smtClean="0"/>
                        <a:t> </a:t>
                      </a:r>
                      <a:r>
                        <a:rPr lang="en-US" altLang="zh-CN" sz="1800" dirty="0" smtClean="0"/>
                        <a:t>program</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NA</a:t>
                      </a:r>
                      <a:r>
                        <a:rPr lang="en-US" sz="1800" baseline="0" dirty="0" smtClean="0"/>
                        <a:t> </a:t>
                      </a:r>
                      <a:r>
                        <a:rPr lang="en-US" sz="1800" dirty="0" smtClean="0"/>
                        <a:t>(ingredient-level</a:t>
                      </a:r>
                      <a:r>
                        <a:rPr lang="en-US" sz="1800" baseline="0" dirty="0" smtClean="0"/>
                        <a:t> decision</a:t>
                      </a:r>
                      <a:r>
                        <a:rPr lang="en-US" sz="1800" dirty="0" smtClean="0"/>
                        <a:t>)</a:t>
                      </a:r>
                    </a:p>
                    <a:p>
                      <a:pPr algn="l"/>
                      <a:endParaRPr lang="en-US" sz="1800" dirty="0"/>
                    </a:p>
                  </a:txBody>
                  <a:tcPr/>
                </a:tc>
                <a:tc>
                  <a:txBody>
                    <a:bodyPr/>
                    <a:lstStyle/>
                    <a:p>
                      <a:pPr marL="342900" indent="-342900" algn="l">
                        <a:buAutoNum type="arabicParenR"/>
                      </a:pPr>
                      <a:r>
                        <a:rPr lang="en-US" altLang="zh-CN" sz="1800" dirty="0" smtClean="0"/>
                        <a:t>Number</a:t>
                      </a:r>
                      <a:r>
                        <a:rPr lang="zh-CN" altLang="en-US" sz="1800" dirty="0" smtClean="0"/>
                        <a:t> </a:t>
                      </a:r>
                      <a:r>
                        <a:rPr lang="en-US" altLang="zh-CN" sz="1800" dirty="0" smtClean="0"/>
                        <a:t>of</a:t>
                      </a:r>
                      <a:r>
                        <a:rPr lang="zh-CN" altLang="en-US" sz="1800" dirty="0" smtClean="0"/>
                        <a:t> </a:t>
                      </a:r>
                      <a:r>
                        <a:rPr lang="en-US" altLang="zh-CN" sz="1800" dirty="0" smtClean="0"/>
                        <a:t>years</a:t>
                      </a:r>
                      <a:r>
                        <a:rPr lang="zh-CN" altLang="en-US" sz="1800" dirty="0" smtClean="0"/>
                        <a:t> </a:t>
                      </a:r>
                      <a:r>
                        <a:rPr lang="en-US" altLang="zh-CN" sz="1800" dirty="0" smtClean="0"/>
                        <a:t>that</a:t>
                      </a:r>
                      <a:r>
                        <a:rPr lang="zh-CN" altLang="en-US" sz="1800" dirty="0" smtClean="0"/>
                        <a:t> </a:t>
                      </a:r>
                      <a:r>
                        <a:rPr lang="en-US" altLang="zh-CN" sz="1800" dirty="0" smtClean="0"/>
                        <a:t>the</a:t>
                      </a:r>
                      <a:r>
                        <a:rPr lang="zh-CN" altLang="en-US" sz="1800" dirty="0" smtClean="0"/>
                        <a:t> </a:t>
                      </a:r>
                      <a:r>
                        <a:rPr lang="en-US" altLang="zh-CN" sz="1800" dirty="0" smtClean="0"/>
                        <a:t>cost</a:t>
                      </a:r>
                      <a:r>
                        <a:rPr lang="zh-CN" altLang="en-US" sz="1800" dirty="0" smtClean="0"/>
                        <a:t> </a:t>
                      </a:r>
                      <a:r>
                        <a:rPr lang="en-US" altLang="zh-CN" sz="1800" dirty="0" smtClean="0"/>
                        <a:t>is</a:t>
                      </a:r>
                      <a:r>
                        <a:rPr lang="zh-CN" altLang="en-US" sz="1800" dirty="0" smtClean="0"/>
                        <a:t> </a:t>
                      </a:r>
                      <a:r>
                        <a:rPr lang="en-US" altLang="zh-CN" sz="1800" dirty="0" smtClean="0"/>
                        <a:t>spread</a:t>
                      </a:r>
                      <a:r>
                        <a:rPr lang="zh-CN" altLang="en-US" sz="1800" dirty="0" smtClean="0"/>
                        <a:t> </a:t>
                      </a:r>
                      <a:r>
                        <a:rPr lang="en-US" altLang="zh-CN" sz="1800" dirty="0" smtClean="0"/>
                        <a:t>over</a:t>
                      </a:r>
                    </a:p>
                    <a:p>
                      <a:pPr marL="342900" indent="-342900" algn="l">
                        <a:buAutoNum type="arabicParenR"/>
                      </a:pPr>
                      <a:r>
                        <a:rPr lang="en-US" sz="1800" dirty="0" smtClean="0"/>
                        <a:t>Discount</a:t>
                      </a:r>
                      <a:r>
                        <a:rPr lang="zh-CN" altLang="en-US" sz="1800" dirty="0" smtClean="0"/>
                        <a:t> </a:t>
                      </a:r>
                      <a:r>
                        <a:rPr lang="en-US" altLang="zh-CN" sz="1800" dirty="0" smtClean="0"/>
                        <a:t>rate</a:t>
                      </a:r>
                      <a:endParaRPr lang="en-US" sz="1800" dirty="0"/>
                    </a:p>
                  </a:txBody>
                  <a:tcPr/>
                </a:tc>
              </a:tr>
              <a:tr h="987422">
                <a:tc>
                  <a:txBody>
                    <a:bodyPr/>
                    <a:lstStyle/>
                    <a:p>
                      <a:r>
                        <a:rPr lang="en-US" sz="1800" dirty="0" smtClean="0"/>
                        <a:t>Fringe</a:t>
                      </a:r>
                      <a:r>
                        <a:rPr lang="zh-CN" altLang="en-US" sz="1800" dirty="0" smtClean="0"/>
                        <a:t> </a:t>
                      </a:r>
                      <a:r>
                        <a:rPr lang="en-US" altLang="zh-CN" sz="1800" dirty="0" smtClean="0"/>
                        <a:t>benefits</a:t>
                      </a:r>
                      <a:endParaRPr lang="en-US" sz="1800" dirty="0"/>
                    </a:p>
                  </a:txBody>
                  <a:tcPr/>
                </a:tc>
                <a:tc>
                  <a:txBody>
                    <a:bodyPr/>
                    <a:lstStyle/>
                    <a:p>
                      <a:r>
                        <a:rPr lang="en-US" sz="1800" dirty="0" smtClean="0"/>
                        <a:t>Fully</a:t>
                      </a:r>
                      <a:r>
                        <a:rPr lang="en-US" sz="1800" baseline="0" dirty="0" smtClean="0"/>
                        <a:t> capture the market price of the personnel</a:t>
                      </a:r>
                      <a:endParaRPr lang="en-US" sz="18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NA (ingredient-level</a:t>
                      </a:r>
                      <a:r>
                        <a:rPr lang="en-US" sz="1800" baseline="0" dirty="0" smtClean="0"/>
                        <a:t> decision</a:t>
                      </a:r>
                      <a:r>
                        <a:rPr lang="en-US" sz="1800" dirty="0" smtClean="0"/>
                        <a:t>)</a:t>
                      </a:r>
                    </a:p>
                    <a:p>
                      <a:pPr algn="l"/>
                      <a:endParaRPr lang="en-US" sz="1800" dirty="0"/>
                    </a:p>
                  </a:txBody>
                  <a:tcPr/>
                </a:tc>
                <a:tc>
                  <a:txBody>
                    <a:bodyPr/>
                    <a:lstStyle/>
                    <a:p>
                      <a:pPr algn="l"/>
                      <a:r>
                        <a:rPr lang="en-US" sz="1800" dirty="0" smtClean="0"/>
                        <a:t>Fringe</a:t>
                      </a:r>
                      <a:r>
                        <a:rPr lang="zh-CN" altLang="en-US" sz="1800" dirty="0" smtClean="0"/>
                        <a:t> </a:t>
                      </a:r>
                      <a:r>
                        <a:rPr lang="en-US" altLang="zh-CN" sz="1800" dirty="0" smtClean="0"/>
                        <a:t>benefit</a:t>
                      </a:r>
                      <a:r>
                        <a:rPr lang="zh-CN" altLang="en-US" sz="1800" dirty="0" smtClean="0"/>
                        <a:t> </a:t>
                      </a:r>
                      <a:r>
                        <a:rPr lang="en-US" altLang="zh-CN" sz="1800" dirty="0" smtClean="0"/>
                        <a:t>rate</a:t>
                      </a:r>
                      <a:r>
                        <a:rPr lang="zh-CN" altLang="en-US" sz="1800" dirty="0" smtClean="0"/>
                        <a:t> </a:t>
                      </a:r>
                      <a:r>
                        <a:rPr lang="en-US" altLang="zh-CN" sz="1800" dirty="0" smtClean="0"/>
                        <a:t>as</a:t>
                      </a:r>
                      <a:r>
                        <a:rPr lang="zh-CN" altLang="en-US" sz="1800" dirty="0" smtClean="0"/>
                        <a:t> </a:t>
                      </a:r>
                      <a:r>
                        <a:rPr lang="en-US" altLang="zh-CN" sz="1800" dirty="0" smtClean="0"/>
                        <a:t>a</a:t>
                      </a:r>
                      <a:r>
                        <a:rPr lang="zh-CN" altLang="en-US" sz="1800" dirty="0" smtClean="0"/>
                        <a:t> </a:t>
                      </a:r>
                      <a:r>
                        <a:rPr lang="en-US" altLang="zh-CN" sz="1800" dirty="0" smtClean="0"/>
                        <a:t>percentage</a:t>
                      </a:r>
                      <a:r>
                        <a:rPr lang="zh-CN" altLang="en-US" sz="1800" dirty="0" smtClean="0"/>
                        <a:t> </a:t>
                      </a:r>
                      <a:r>
                        <a:rPr lang="en-US" altLang="zh-CN" sz="1800" dirty="0" smtClean="0"/>
                        <a:t>of</a:t>
                      </a:r>
                      <a:r>
                        <a:rPr lang="zh-CN" altLang="en-US" sz="1800" dirty="0" smtClean="0"/>
                        <a:t> </a:t>
                      </a:r>
                      <a:r>
                        <a:rPr lang="en-US" altLang="zh-CN" sz="1800" dirty="0" smtClean="0"/>
                        <a:t>salary/wage</a:t>
                      </a:r>
                      <a:endParaRPr lang="en-US" sz="1800" dirty="0"/>
                    </a:p>
                  </a:txBody>
                  <a:tcPr/>
                </a:tc>
              </a:tr>
            </a:tbl>
          </a:graphicData>
        </a:graphic>
      </p:graphicFrame>
    </p:spTree>
    <p:extLst>
      <p:ext uri="{BB962C8B-B14F-4D97-AF65-F5344CB8AC3E}">
        <p14:creationId xmlns:p14="http://schemas.microsoft.com/office/powerpoint/2010/main" val="979452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2"/>
            <a:ext cx="8229600" cy="1143000"/>
          </a:xfrm>
        </p:spPr>
        <p:txBody>
          <a:bodyPr/>
          <a:lstStyle/>
          <a:p>
            <a:r>
              <a:rPr lang="en-US" dirty="0" smtClean="0"/>
              <a:t>Ingredients Method</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dirty="0" smtClean="0">
                <a:latin typeface="+mj-lt"/>
              </a:rPr>
              <a:t>Step 1: Gather ingredients data</a:t>
            </a:r>
          </a:p>
          <a:p>
            <a:pPr lvl="1"/>
            <a:r>
              <a:rPr lang="en-US" dirty="0" smtClean="0">
                <a:latin typeface="+mj-lt"/>
              </a:rPr>
              <a:t>Identify ingredients</a:t>
            </a:r>
          </a:p>
          <a:p>
            <a:pPr lvl="1"/>
            <a:r>
              <a:rPr lang="en-US" dirty="0" smtClean="0">
                <a:latin typeface="+mj-lt"/>
              </a:rPr>
              <a:t>Collect </a:t>
            </a:r>
            <a:r>
              <a:rPr lang="en-US" dirty="0">
                <a:latin typeface="+mj-lt"/>
              </a:rPr>
              <a:t>q</a:t>
            </a:r>
            <a:r>
              <a:rPr lang="en-US" dirty="0" smtClean="0">
                <a:latin typeface="+mj-lt"/>
              </a:rPr>
              <a:t>uantity and quality information of each ingredient</a:t>
            </a:r>
          </a:p>
          <a:p>
            <a:pPr marL="0" indent="0">
              <a:buNone/>
            </a:pPr>
            <a:endParaRPr lang="en-US" dirty="0" smtClean="0">
              <a:latin typeface="+mj-lt"/>
              <a:cs typeface="Hoefler Text"/>
            </a:endParaRPr>
          </a:p>
          <a:p>
            <a:pPr marL="0" indent="0">
              <a:buNone/>
            </a:pPr>
            <a:endParaRPr lang="en-US" dirty="0"/>
          </a:p>
        </p:txBody>
      </p:sp>
    </p:spTree>
    <p:extLst>
      <p:ext uri="{BB962C8B-B14F-4D97-AF65-F5344CB8AC3E}">
        <p14:creationId xmlns:p14="http://schemas.microsoft.com/office/powerpoint/2010/main" val="2728222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r>
              <a:rPr lang="en-US" sz="3600" dirty="0" smtClean="0"/>
              <a:t>Program Implementation</a:t>
            </a:r>
            <a:endParaRPr lang="en-US" sz="3600" dirty="0"/>
          </a:p>
        </p:txBody>
      </p:sp>
      <p:sp>
        <p:nvSpPr>
          <p:cNvPr id="3" name="Content Placeholder 2"/>
          <p:cNvSpPr>
            <a:spLocks noGrp="1"/>
          </p:cNvSpPr>
          <p:nvPr>
            <p:ph idx="1"/>
          </p:nvPr>
        </p:nvSpPr>
        <p:spPr>
          <a:xfrm>
            <a:off x="592315" y="1184669"/>
            <a:ext cx="8229600" cy="7193579"/>
          </a:xfrm>
        </p:spPr>
        <p:txBody>
          <a:bodyPr>
            <a:normAutofit/>
          </a:bodyPr>
          <a:lstStyle/>
          <a:p>
            <a:pPr marL="0" indent="0">
              <a:buNone/>
            </a:pPr>
            <a:r>
              <a:rPr lang="en-US" sz="2400" b="1" i="1" dirty="0" smtClean="0"/>
              <a:t>Summing Up</a:t>
            </a:r>
            <a:endParaRPr lang="en-US" sz="2400" b="1" dirty="0" smtClean="0"/>
          </a:p>
          <a:p>
            <a:r>
              <a:rPr lang="en-US" sz="2400" dirty="0" smtClean="0"/>
              <a:t>Students were in groups of twenty and used adaptive software to practice their math skills thirty </a:t>
            </a:r>
            <a:r>
              <a:rPr lang="en-US" sz="2400" dirty="0"/>
              <a:t>minutes per day during the academic year. </a:t>
            </a:r>
            <a:endParaRPr lang="en-US" sz="2400" dirty="0" smtClean="0"/>
          </a:p>
          <a:p>
            <a:r>
              <a:rPr lang="en-US" sz="2400" dirty="0" smtClean="0"/>
              <a:t>Groups were </a:t>
            </a:r>
            <a:r>
              <a:rPr lang="en-US" sz="2400" dirty="0"/>
              <a:t>supervised by </a:t>
            </a:r>
            <a:r>
              <a:rPr lang="en-US" sz="2400" dirty="0" smtClean="0"/>
              <a:t>five teachers </a:t>
            </a:r>
            <a:r>
              <a:rPr lang="en-US" sz="2400" dirty="0"/>
              <a:t>to check students' progress and answer </a:t>
            </a:r>
            <a:r>
              <a:rPr lang="en-US" sz="2400" dirty="0" smtClean="0"/>
              <a:t>questions</a:t>
            </a:r>
            <a:r>
              <a:rPr lang="en-US" sz="2400" dirty="0"/>
              <a:t> </a:t>
            </a:r>
            <a:r>
              <a:rPr lang="en-US" sz="2400" dirty="0" smtClean="0"/>
              <a:t>in five classrooms. </a:t>
            </a:r>
          </a:p>
          <a:p>
            <a:r>
              <a:rPr lang="en-US" sz="2400" dirty="0" smtClean="0"/>
              <a:t>In </a:t>
            </a:r>
            <a:r>
              <a:rPr lang="en-US" sz="2400" dirty="0"/>
              <a:t>August, </a:t>
            </a:r>
            <a:r>
              <a:rPr lang="en-US" sz="2400" dirty="0" smtClean="0"/>
              <a:t>the five </a:t>
            </a:r>
            <a:r>
              <a:rPr lang="en-US" sz="2400" dirty="0"/>
              <a:t>teachers in Grade 3 </a:t>
            </a:r>
            <a:r>
              <a:rPr lang="en-US" sz="2400" dirty="0" smtClean="0"/>
              <a:t>participated </a:t>
            </a:r>
            <a:r>
              <a:rPr lang="en-US" sz="2400" dirty="0"/>
              <a:t>in a 4-hour training session provided by the developer of the program. </a:t>
            </a:r>
            <a:endParaRPr lang="en-US" sz="2400" dirty="0" smtClean="0"/>
          </a:p>
          <a:p>
            <a:r>
              <a:rPr lang="en-US" sz="2400" dirty="0" smtClean="0"/>
              <a:t>The program license fee was $100 per student per academic year in 2013.  The </a:t>
            </a:r>
            <a:r>
              <a:rPr lang="en-US" sz="2400" dirty="0"/>
              <a:t>training fee </a:t>
            </a:r>
            <a:r>
              <a:rPr lang="en-US" sz="2400" dirty="0" smtClean="0"/>
              <a:t>was </a:t>
            </a:r>
            <a:r>
              <a:rPr lang="en-US" sz="2400" dirty="0"/>
              <a:t>covered by the program license fee. </a:t>
            </a:r>
          </a:p>
        </p:txBody>
      </p:sp>
    </p:spTree>
    <p:extLst>
      <p:ext uri="{BB962C8B-B14F-4D97-AF65-F5344CB8AC3E}">
        <p14:creationId xmlns:p14="http://schemas.microsoft.com/office/powerpoint/2010/main" val="13922663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634648890"/>
              </p:ext>
            </p:extLst>
          </p:nvPr>
        </p:nvGraphicFramePr>
        <p:xfrm>
          <a:off x="381000" y="762000"/>
          <a:ext cx="8458200" cy="5579792"/>
        </p:xfrm>
        <a:graphic>
          <a:graphicData uri="http://schemas.openxmlformats.org/drawingml/2006/table">
            <a:tbl>
              <a:tblPr firstRow="1" bandRow="1">
                <a:tableStyleId>{BC89EF96-8CEA-46FF-86C4-4CE0E7609802}</a:tableStyleId>
              </a:tblPr>
              <a:tblGrid>
                <a:gridCol w="1485900"/>
                <a:gridCol w="3186452"/>
                <a:gridCol w="3785848"/>
              </a:tblGrid>
              <a:tr h="370840">
                <a:tc>
                  <a:txBody>
                    <a:bodyPr/>
                    <a:lstStyle/>
                    <a:p>
                      <a:endParaRPr lang="en-US" sz="2000" dirty="0"/>
                    </a:p>
                  </a:txBody>
                  <a:tcPr/>
                </a:tc>
                <a:tc>
                  <a:txBody>
                    <a:bodyPr/>
                    <a:lstStyle/>
                    <a:p>
                      <a:pPr algn="ctr"/>
                      <a:r>
                        <a:rPr lang="en-US" sz="2000" dirty="0" smtClean="0"/>
                        <a:t>Quantity</a:t>
                      </a:r>
                      <a:endParaRPr lang="en-US" sz="2000" dirty="0"/>
                    </a:p>
                  </a:txBody>
                  <a:tcPr/>
                </a:tc>
                <a:tc>
                  <a:txBody>
                    <a:bodyPr/>
                    <a:lstStyle/>
                    <a:p>
                      <a:pPr algn="ctr"/>
                      <a:r>
                        <a:rPr lang="en-US" sz="2000" dirty="0" smtClean="0"/>
                        <a:t>Quality/Description</a:t>
                      </a:r>
                      <a:endParaRPr lang="en-US" sz="2000" dirty="0"/>
                    </a:p>
                  </a:txBody>
                  <a:tcPr/>
                </a:tc>
              </a:tr>
              <a:tr h="370840">
                <a:tc>
                  <a:txBody>
                    <a:bodyPr/>
                    <a:lstStyle/>
                    <a:p>
                      <a:r>
                        <a:rPr lang="en-US" sz="2000" dirty="0" smtClean="0"/>
                        <a:t>Program Licenses</a:t>
                      </a:r>
                      <a:endParaRPr lang="en-US" sz="2000" dirty="0"/>
                    </a:p>
                  </a:txBody>
                  <a:tcPr/>
                </a:tc>
                <a:tc>
                  <a:txBody>
                    <a:bodyPr/>
                    <a:lstStyle/>
                    <a:p>
                      <a:r>
                        <a:rPr lang="en-US" sz="2000" dirty="0" smtClean="0"/>
                        <a:t>100 program licenses</a:t>
                      </a:r>
                      <a:endParaRPr lang="en-US" sz="2000" dirty="0"/>
                    </a:p>
                  </a:txBody>
                  <a:tcPr/>
                </a:tc>
                <a:tc>
                  <a:txBody>
                    <a:bodyPr/>
                    <a:lstStyle/>
                    <a:p>
                      <a:r>
                        <a:rPr lang="en-US" sz="2000" dirty="0" smtClean="0"/>
                        <a:t>The</a:t>
                      </a:r>
                      <a:r>
                        <a:rPr lang="en-US" sz="2000" baseline="0" dirty="0" smtClean="0"/>
                        <a:t> teacher training fee is covered by the program licenses. </a:t>
                      </a:r>
                      <a:endParaRPr lang="en-US" sz="2000" dirty="0"/>
                    </a:p>
                  </a:txBody>
                  <a:tcPr/>
                </a:tc>
              </a:tr>
              <a:tr h="1160192">
                <a:tc>
                  <a:txBody>
                    <a:bodyPr/>
                    <a:lstStyle/>
                    <a:p>
                      <a:r>
                        <a:rPr lang="en-US" sz="2000" dirty="0" smtClean="0"/>
                        <a:t>Teachers’ monitoring time</a:t>
                      </a:r>
                      <a:endParaRPr lang="en-US" sz="2000" dirty="0"/>
                    </a:p>
                  </a:txBody>
                  <a:tcPr/>
                </a:tc>
                <a:tc>
                  <a:txBody>
                    <a:bodyPr/>
                    <a:lstStyle/>
                    <a:p>
                      <a:r>
                        <a:rPr lang="en-US" sz="2000" dirty="0" smtClean="0"/>
                        <a:t>30</a:t>
                      </a:r>
                      <a:r>
                        <a:rPr lang="en-US" sz="2000" baseline="0" dirty="0" smtClean="0"/>
                        <a:t> </a:t>
                      </a:r>
                      <a:r>
                        <a:rPr lang="en-US" sz="2000" baseline="0" dirty="0" err="1" smtClean="0"/>
                        <a:t>mins</a:t>
                      </a:r>
                      <a:r>
                        <a:rPr lang="en-US" sz="2000" baseline="0" dirty="0" smtClean="0"/>
                        <a:t> per day per teacher during the academic year, 5 teachers </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Record</a:t>
                      </a:r>
                      <a:r>
                        <a:rPr lang="en-US" sz="2000" baseline="0" dirty="0" smtClean="0"/>
                        <a:t> the qualifications of the teachers (e.g., degree, </a:t>
                      </a:r>
                    </a:p>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t>years of experience)</a:t>
                      </a:r>
                      <a:endParaRPr lang="en-US" sz="2000" dirty="0" smtClean="0"/>
                    </a:p>
                  </a:txBody>
                  <a:tcPr/>
                </a:tc>
              </a:tr>
              <a:tr h="370840">
                <a:tc>
                  <a:txBody>
                    <a:bodyPr/>
                    <a:lstStyle/>
                    <a:p>
                      <a:r>
                        <a:rPr lang="en-US" sz="2000" dirty="0" smtClean="0"/>
                        <a:t>Teachers’ training time</a:t>
                      </a:r>
                      <a:endParaRPr lang="en-US" sz="2000" dirty="0"/>
                    </a:p>
                  </a:txBody>
                  <a:tcPr/>
                </a:tc>
                <a:tc>
                  <a:txBody>
                    <a:bodyPr/>
                    <a:lstStyle/>
                    <a:p>
                      <a:r>
                        <a:rPr lang="en-US" sz="2000" dirty="0" smtClean="0"/>
                        <a:t>4 hours per teacher,</a:t>
                      </a:r>
                      <a:r>
                        <a:rPr lang="en-US" sz="2000" baseline="0" dirty="0" smtClean="0"/>
                        <a:t> 5 teachers</a:t>
                      </a:r>
                      <a:endParaRPr lang="en-US" sz="2000" dirty="0"/>
                    </a:p>
                  </a:txBody>
                  <a:tcPr/>
                </a:tc>
                <a:tc>
                  <a:txBody>
                    <a:bodyPr/>
                    <a:lstStyle/>
                    <a:p>
                      <a:r>
                        <a:rPr lang="en-US" sz="2000" dirty="0" smtClean="0"/>
                        <a:t>Record</a:t>
                      </a:r>
                      <a:r>
                        <a:rPr lang="en-US" sz="2000" baseline="0" dirty="0" smtClean="0"/>
                        <a:t> the qualifications of the teachers (e.g., degree, years of experience)</a:t>
                      </a:r>
                      <a:endParaRPr lang="en-US" sz="2000" dirty="0"/>
                    </a:p>
                  </a:txBody>
                  <a:tcPr/>
                </a:tc>
              </a:tr>
              <a:tr h="370840">
                <a:tc>
                  <a:txBody>
                    <a:bodyPr/>
                    <a:lstStyle/>
                    <a:p>
                      <a:r>
                        <a:rPr lang="en-US" sz="2000" dirty="0" smtClean="0"/>
                        <a:t>Classrooms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30</a:t>
                      </a:r>
                      <a:r>
                        <a:rPr lang="en-US" sz="2000" baseline="0" dirty="0" smtClean="0"/>
                        <a:t> </a:t>
                      </a:r>
                      <a:r>
                        <a:rPr lang="en-US" sz="2000" baseline="0" dirty="0" err="1" smtClean="0"/>
                        <a:t>mins</a:t>
                      </a:r>
                      <a:r>
                        <a:rPr lang="en-US" sz="2000" baseline="0" dirty="0" smtClean="0"/>
                        <a:t> per day per classroom during the academic year, 5 classrooms </a:t>
                      </a:r>
                      <a:endParaRPr lang="en-US" sz="2000" dirty="0" smtClean="0"/>
                    </a:p>
                  </a:txBody>
                  <a:tcPr/>
                </a:tc>
                <a:tc>
                  <a:txBody>
                    <a:bodyPr/>
                    <a:lstStyle/>
                    <a:p>
                      <a:r>
                        <a:rPr lang="en-US" sz="2000" dirty="0" smtClean="0"/>
                        <a:t>Record</a:t>
                      </a:r>
                      <a:r>
                        <a:rPr lang="en-US" sz="2000" baseline="0" dirty="0" smtClean="0"/>
                        <a:t> the size of the classrooms or any other characteristics that affect the unit price</a:t>
                      </a:r>
                      <a:endParaRPr lang="en-US" sz="2000" dirty="0"/>
                    </a:p>
                  </a:txBody>
                  <a:tcPr/>
                </a:tc>
              </a:tr>
              <a:tr h="370840">
                <a:tc>
                  <a:txBody>
                    <a:bodyPr/>
                    <a:lstStyle/>
                    <a:p>
                      <a:r>
                        <a:rPr lang="en-US" sz="2000" dirty="0" smtClean="0"/>
                        <a:t>Computers</a:t>
                      </a:r>
                      <a:endParaRPr lang="en-US" sz="2000" dirty="0"/>
                    </a:p>
                  </a:txBody>
                  <a:tcPr/>
                </a:tc>
                <a:tc>
                  <a:txBody>
                    <a:bodyPr/>
                    <a:lstStyle/>
                    <a:p>
                      <a:r>
                        <a:rPr lang="en-US" sz="2000" dirty="0" smtClean="0"/>
                        <a:t>30 </a:t>
                      </a:r>
                      <a:r>
                        <a:rPr lang="en-US" sz="2000" dirty="0" err="1" smtClean="0"/>
                        <a:t>mins</a:t>
                      </a:r>
                      <a:r>
                        <a:rPr lang="en-US" sz="2000" dirty="0" smtClean="0"/>
                        <a:t> per day per student</a:t>
                      </a:r>
                      <a:r>
                        <a:rPr lang="en-US" sz="2000" baseline="0" dirty="0" smtClean="0"/>
                        <a:t> during the academic year, 100 students</a:t>
                      </a:r>
                      <a:endParaRPr lang="en-US" sz="2000" dirty="0"/>
                    </a:p>
                  </a:txBody>
                  <a:tcPr/>
                </a:tc>
                <a:tc>
                  <a:txBody>
                    <a:bodyPr/>
                    <a:lstStyle/>
                    <a:p>
                      <a:r>
                        <a:rPr lang="en-US" sz="2000" dirty="0" smtClean="0"/>
                        <a:t>Record</a:t>
                      </a:r>
                      <a:r>
                        <a:rPr lang="en-US" sz="2000" baseline="0" dirty="0" smtClean="0"/>
                        <a:t> the characteristics of the computers and how many years they can be used before being replaced. </a:t>
                      </a:r>
                      <a:endParaRPr lang="en-US" sz="2000" dirty="0"/>
                    </a:p>
                  </a:txBody>
                  <a:tcPr/>
                </a:tc>
              </a:tr>
            </a:tbl>
          </a:graphicData>
        </a:graphic>
      </p:graphicFrame>
      <p:sp>
        <p:nvSpPr>
          <p:cNvPr id="4" name="Title 1"/>
          <p:cNvSpPr txBox="1">
            <a:spLocks/>
          </p:cNvSpPr>
          <p:nvPr/>
        </p:nvSpPr>
        <p:spPr>
          <a:xfrm>
            <a:off x="457200" y="-30162"/>
            <a:ext cx="8229600" cy="792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000000"/>
                </a:solidFill>
                <a:latin typeface="Calibri" charset="0"/>
                <a:ea typeface="Calibri" charset="0"/>
                <a:cs typeface="Calibri" charset="0"/>
              </a:rPr>
              <a:t>Key Resources to Implement </a:t>
            </a:r>
            <a:r>
              <a:rPr lang="en-US" sz="3200" b="1" i="1" dirty="0" smtClean="0">
                <a:solidFill>
                  <a:srgbClr val="000000"/>
                </a:solidFill>
                <a:latin typeface="Calibri" charset="0"/>
                <a:ea typeface="Calibri" charset="0"/>
                <a:cs typeface="Calibri" charset="0"/>
              </a:rPr>
              <a:t>Summing Up</a:t>
            </a:r>
            <a:endParaRPr lang="en-US" sz="3200" i="1" dirty="0">
              <a:latin typeface="Calibri" charset="0"/>
              <a:ea typeface="Calibri" charset="0"/>
              <a:cs typeface="Calibri" charset="0"/>
            </a:endParaRPr>
          </a:p>
        </p:txBody>
      </p:sp>
    </p:spTree>
    <p:extLst>
      <p:ext uri="{BB962C8B-B14F-4D97-AF65-F5344CB8AC3E}">
        <p14:creationId xmlns:p14="http://schemas.microsoft.com/office/powerpoint/2010/main" val="21795686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502"/>
            <a:ext cx="8229600" cy="1143000"/>
          </a:xfrm>
        </p:spPr>
        <p:txBody>
          <a:bodyPr/>
          <a:lstStyle/>
          <a:p>
            <a:r>
              <a:rPr lang="en-US" dirty="0" smtClean="0"/>
              <a:t>Ingredients Method</a:t>
            </a:r>
            <a:endParaRPr lang="en-US" dirty="0"/>
          </a:p>
        </p:txBody>
      </p:sp>
      <p:sp>
        <p:nvSpPr>
          <p:cNvPr id="3" name="Content Placeholder 2"/>
          <p:cNvSpPr>
            <a:spLocks noGrp="1"/>
          </p:cNvSpPr>
          <p:nvPr>
            <p:ph idx="1"/>
          </p:nvPr>
        </p:nvSpPr>
        <p:spPr>
          <a:xfrm>
            <a:off x="457200" y="1066800"/>
            <a:ext cx="8229600" cy="5410200"/>
          </a:xfrm>
        </p:spPr>
        <p:txBody>
          <a:bodyPr>
            <a:normAutofit/>
          </a:bodyPr>
          <a:lstStyle/>
          <a:p>
            <a:r>
              <a:rPr lang="en-US" dirty="0" smtClean="0">
                <a:latin typeface="+mj-lt"/>
              </a:rPr>
              <a:t>Step 1: Gather ingredients data</a:t>
            </a:r>
          </a:p>
          <a:p>
            <a:pPr lvl="1"/>
            <a:r>
              <a:rPr lang="en-US" dirty="0" smtClean="0">
                <a:latin typeface="+mj-lt"/>
              </a:rPr>
              <a:t>Identify ingredients</a:t>
            </a:r>
          </a:p>
          <a:p>
            <a:pPr lvl="1"/>
            <a:r>
              <a:rPr lang="en-US" dirty="0" smtClean="0">
                <a:latin typeface="+mj-lt"/>
              </a:rPr>
              <a:t>Collect </a:t>
            </a:r>
            <a:r>
              <a:rPr lang="en-US" dirty="0">
                <a:latin typeface="+mj-lt"/>
              </a:rPr>
              <a:t>q</a:t>
            </a:r>
            <a:r>
              <a:rPr lang="en-US" dirty="0" smtClean="0">
                <a:latin typeface="+mj-lt"/>
              </a:rPr>
              <a:t>uantity and quality information of each ingredient</a:t>
            </a:r>
          </a:p>
          <a:p>
            <a:r>
              <a:rPr lang="en-US" dirty="0" smtClean="0">
                <a:latin typeface="+mj-lt"/>
              </a:rPr>
              <a:t>Step 2: Price the ingredients</a:t>
            </a:r>
          </a:p>
          <a:p>
            <a:pPr marL="0" indent="0">
              <a:buNone/>
            </a:pPr>
            <a:endParaRPr lang="en-US" dirty="0" smtClean="0">
              <a:latin typeface="+mj-lt"/>
              <a:cs typeface="Hoefler Text"/>
            </a:endParaRPr>
          </a:p>
          <a:p>
            <a:pPr marL="0" indent="0">
              <a:buNone/>
            </a:pPr>
            <a:endParaRPr lang="en-US" dirty="0"/>
          </a:p>
        </p:txBody>
      </p:sp>
    </p:spTree>
    <p:extLst>
      <p:ext uri="{BB962C8B-B14F-4D97-AF65-F5344CB8AC3E}">
        <p14:creationId xmlns:p14="http://schemas.microsoft.com/office/powerpoint/2010/main" val="3859564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5"/>
            <a:ext cx="8229600" cy="1143000"/>
          </a:xfrm>
        </p:spPr>
        <p:txBody>
          <a:bodyPr/>
          <a:lstStyle/>
          <a:p>
            <a:r>
              <a:rPr lang="en-US" dirty="0" smtClean="0"/>
              <a:t>Local Prices or National Prices?</a:t>
            </a:r>
            <a:endParaRPr lang="en-US" dirty="0"/>
          </a:p>
        </p:txBody>
      </p:sp>
      <p:sp>
        <p:nvSpPr>
          <p:cNvPr id="3" name="Content Placeholder 2"/>
          <p:cNvSpPr>
            <a:spLocks noGrp="1"/>
          </p:cNvSpPr>
          <p:nvPr>
            <p:ph idx="1"/>
          </p:nvPr>
        </p:nvSpPr>
        <p:spPr>
          <a:xfrm>
            <a:off x="457200" y="1081054"/>
            <a:ext cx="8229600" cy="2864830"/>
          </a:xfrm>
        </p:spPr>
        <p:txBody>
          <a:bodyPr>
            <a:normAutofit/>
          </a:bodyPr>
          <a:lstStyle/>
          <a:p>
            <a:r>
              <a:rPr lang="en-US" sz="2800" dirty="0" smtClean="0">
                <a:latin typeface="Calibri" charset="0"/>
                <a:ea typeface="Calibri" charset="0"/>
                <a:cs typeface="Calibri" charset="0"/>
              </a:rPr>
              <a:t>Choice is determined by the purpose of the study</a:t>
            </a:r>
          </a:p>
          <a:p>
            <a:pPr lvl="1"/>
            <a:r>
              <a:rPr lang="en-US" sz="2400" dirty="0" smtClean="0">
                <a:latin typeface="Calibri" charset="0"/>
                <a:ea typeface="Calibri" charset="0"/>
                <a:cs typeface="Calibri" charset="0"/>
              </a:rPr>
              <a:t>Internal monitoring and evaluation: </a:t>
            </a:r>
            <a:r>
              <a:rPr lang="en-US" sz="2400" dirty="0" smtClean="0">
                <a:latin typeface="Calibri" charset="0"/>
                <a:ea typeface="Calibri" charset="0"/>
                <a:cs typeface="Calibri" charset="0"/>
              </a:rPr>
              <a:t>local price </a:t>
            </a:r>
            <a:r>
              <a:rPr lang="en-US" sz="2400" dirty="0" smtClean="0">
                <a:latin typeface="Calibri" charset="0"/>
                <a:ea typeface="Calibri" charset="0"/>
                <a:cs typeface="Calibri" charset="0"/>
              </a:rPr>
              <a:t>in D.C.</a:t>
            </a:r>
            <a:endParaRPr lang="en-US" sz="2400" dirty="0" smtClean="0">
              <a:latin typeface="Calibri" charset="0"/>
              <a:ea typeface="Calibri" charset="0"/>
              <a:cs typeface="Calibri" charset="0"/>
            </a:endParaRPr>
          </a:p>
          <a:p>
            <a:pPr lvl="1"/>
            <a:r>
              <a:rPr lang="en-US" sz="2400" dirty="0" smtClean="0">
                <a:latin typeface="Calibri" charset="0"/>
                <a:ea typeface="Calibri" charset="0"/>
                <a:cs typeface="Calibri" charset="0"/>
              </a:rPr>
              <a:t>Planning for replication: local price at the specific site that plans to replicate the program</a:t>
            </a:r>
          </a:p>
          <a:p>
            <a:pPr lvl="1"/>
            <a:r>
              <a:rPr lang="en-US" sz="2400" dirty="0" smtClean="0">
                <a:latin typeface="Calibri" charset="0"/>
                <a:ea typeface="Calibri" charset="0"/>
                <a:cs typeface="Calibri" charset="0"/>
              </a:rPr>
              <a:t>Comparison: national price (preferred by CBCSE)</a:t>
            </a:r>
          </a:p>
        </p:txBody>
      </p:sp>
    </p:spTree>
    <p:extLst>
      <p:ext uri="{BB962C8B-B14F-4D97-AF65-F5344CB8AC3E}">
        <p14:creationId xmlns:p14="http://schemas.microsoft.com/office/powerpoint/2010/main" val="2204428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425"/>
            <a:ext cx="8229600" cy="1143000"/>
          </a:xfrm>
        </p:spPr>
        <p:txBody>
          <a:bodyPr/>
          <a:lstStyle/>
          <a:p>
            <a:r>
              <a:rPr lang="en-US" dirty="0" smtClean="0"/>
              <a:t>Local Prices or National Prices?</a:t>
            </a:r>
            <a:endParaRPr lang="en-US" dirty="0"/>
          </a:p>
        </p:txBody>
      </p:sp>
      <p:sp>
        <p:nvSpPr>
          <p:cNvPr id="3" name="Content Placeholder 2"/>
          <p:cNvSpPr>
            <a:spLocks noGrp="1"/>
          </p:cNvSpPr>
          <p:nvPr>
            <p:ph idx="1"/>
          </p:nvPr>
        </p:nvSpPr>
        <p:spPr>
          <a:xfrm>
            <a:off x="457200" y="1081053"/>
            <a:ext cx="8229600" cy="5587758"/>
          </a:xfrm>
        </p:spPr>
        <p:txBody>
          <a:bodyPr>
            <a:normAutofit/>
          </a:bodyPr>
          <a:lstStyle/>
          <a:p>
            <a:r>
              <a:rPr lang="en-US" sz="2800" dirty="0" smtClean="0">
                <a:solidFill>
                  <a:schemeClr val="bg1">
                    <a:lumMod val="65000"/>
                  </a:schemeClr>
                </a:solidFill>
                <a:latin typeface="Calibri" charset="0"/>
                <a:ea typeface="Calibri" charset="0"/>
                <a:cs typeface="Calibri" charset="0"/>
              </a:rPr>
              <a:t>Choice is determined by the purpose of the study</a:t>
            </a:r>
          </a:p>
          <a:p>
            <a:pPr lvl="1"/>
            <a:r>
              <a:rPr lang="en-US" sz="2400" dirty="0">
                <a:solidFill>
                  <a:schemeClr val="bg1">
                    <a:lumMod val="65000"/>
                  </a:schemeClr>
                </a:solidFill>
                <a:latin typeface="Calibri" charset="0"/>
                <a:ea typeface="Calibri" charset="0"/>
                <a:cs typeface="Calibri" charset="0"/>
              </a:rPr>
              <a:t>Internal monitoring and evaluation: local price in D.C.</a:t>
            </a:r>
          </a:p>
          <a:p>
            <a:pPr lvl="1"/>
            <a:r>
              <a:rPr lang="en-US" sz="2400" dirty="0" smtClean="0">
                <a:solidFill>
                  <a:schemeClr val="bg1">
                    <a:lumMod val="65000"/>
                  </a:schemeClr>
                </a:solidFill>
                <a:latin typeface="Calibri" charset="0"/>
                <a:ea typeface="Calibri" charset="0"/>
                <a:cs typeface="Calibri" charset="0"/>
              </a:rPr>
              <a:t>Planning </a:t>
            </a:r>
            <a:r>
              <a:rPr lang="en-US" sz="2400" dirty="0" smtClean="0">
                <a:solidFill>
                  <a:schemeClr val="bg1">
                    <a:lumMod val="65000"/>
                  </a:schemeClr>
                </a:solidFill>
                <a:latin typeface="Calibri" charset="0"/>
                <a:ea typeface="Calibri" charset="0"/>
                <a:cs typeface="Calibri" charset="0"/>
              </a:rPr>
              <a:t>for replication: local price at the specific site that plans to replicate the program</a:t>
            </a:r>
          </a:p>
          <a:p>
            <a:pPr lvl="1"/>
            <a:r>
              <a:rPr lang="en-US" sz="2400" dirty="0" smtClean="0">
                <a:solidFill>
                  <a:schemeClr val="bg1">
                    <a:lumMod val="65000"/>
                  </a:schemeClr>
                </a:solidFill>
                <a:latin typeface="Calibri" charset="0"/>
                <a:ea typeface="Calibri" charset="0"/>
                <a:cs typeface="Calibri" charset="0"/>
              </a:rPr>
              <a:t>Comparison: national price (preferred by CBCSE)</a:t>
            </a:r>
          </a:p>
          <a:p>
            <a:r>
              <a:rPr lang="en-US" sz="2800" dirty="0" smtClean="0">
                <a:latin typeface="Calibri" charset="0"/>
                <a:ea typeface="Calibri" charset="0"/>
                <a:cs typeface="Calibri" charset="0"/>
              </a:rPr>
              <a:t>CBCSE Database of Educational Resource Prices</a:t>
            </a:r>
          </a:p>
          <a:p>
            <a:pPr lvl="1"/>
            <a:r>
              <a:rPr lang="en-US" sz="2400" dirty="0" smtClean="0">
                <a:latin typeface="Calibri" charset="0"/>
                <a:ea typeface="Calibri" charset="0"/>
                <a:cs typeface="Calibri" charset="0"/>
              </a:rPr>
              <a:t>Collected from nationally-representative surveys (e.g., CPS, NCES, IPEDS) in certain years</a:t>
            </a:r>
          </a:p>
          <a:p>
            <a:pPr lvl="1"/>
            <a:r>
              <a:rPr lang="en-US" sz="2400" dirty="0" smtClean="0">
                <a:latin typeface="Calibri" charset="0"/>
                <a:ea typeface="Calibri" charset="0"/>
                <a:cs typeface="Calibri" charset="0"/>
              </a:rPr>
              <a:t>Select best fit based on context, characteristics of ingredient (education and experience for personnel), etc.  </a:t>
            </a:r>
          </a:p>
          <a:p>
            <a:pPr lvl="1"/>
            <a:r>
              <a:rPr lang="en-US" sz="2400" dirty="0" smtClean="0">
                <a:latin typeface="Calibri" charset="0"/>
                <a:ea typeface="Calibri" charset="0"/>
                <a:cs typeface="Calibri" charset="0"/>
              </a:rPr>
              <a:t>Use sensitivity analysis to account for uncertainty</a:t>
            </a:r>
          </a:p>
        </p:txBody>
      </p:sp>
    </p:spTree>
    <p:extLst>
      <p:ext uri="{BB962C8B-B14F-4D97-AF65-F5344CB8AC3E}">
        <p14:creationId xmlns:p14="http://schemas.microsoft.com/office/powerpoint/2010/main" val="2317489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154150895"/>
              </p:ext>
            </p:extLst>
          </p:nvPr>
        </p:nvGraphicFramePr>
        <p:xfrm>
          <a:off x="285236" y="915673"/>
          <a:ext cx="8509656" cy="5594507"/>
        </p:xfrm>
        <a:graphic>
          <a:graphicData uri="http://schemas.openxmlformats.org/drawingml/2006/table">
            <a:tbl>
              <a:tblPr firstRow="1" bandRow="1">
                <a:tableStyleId>{BC89EF96-8CEA-46FF-86C4-4CE0E7609802}</a:tableStyleId>
              </a:tblPr>
              <a:tblGrid>
                <a:gridCol w="1557096"/>
                <a:gridCol w="3115257"/>
                <a:gridCol w="1664117"/>
                <a:gridCol w="2173186"/>
              </a:tblGrid>
              <a:tr h="405919">
                <a:tc>
                  <a:txBody>
                    <a:bodyPr/>
                    <a:lstStyle/>
                    <a:p>
                      <a:endParaRPr lang="en-US" sz="2000" dirty="0"/>
                    </a:p>
                  </a:txBody>
                  <a:tcPr/>
                </a:tc>
                <a:tc>
                  <a:txBody>
                    <a:bodyPr/>
                    <a:lstStyle/>
                    <a:p>
                      <a:pPr algn="ctr"/>
                      <a:r>
                        <a:rPr lang="en-US" sz="2000" dirty="0" smtClean="0"/>
                        <a:t>Quantity</a:t>
                      </a:r>
                      <a:r>
                        <a:rPr lang="en-US" sz="2000" baseline="0" dirty="0" smtClean="0"/>
                        <a:t> info</a:t>
                      </a:r>
                      <a:endParaRPr lang="en-US" sz="2000" dirty="0"/>
                    </a:p>
                  </a:txBody>
                  <a:tcPr/>
                </a:tc>
                <a:tc>
                  <a:txBody>
                    <a:bodyPr/>
                    <a:lstStyle/>
                    <a:p>
                      <a:pPr algn="ctr"/>
                      <a:r>
                        <a:rPr lang="en-US" sz="2000" dirty="0" smtClean="0"/>
                        <a:t>Quantity</a:t>
                      </a:r>
                      <a:endParaRPr lang="en-US" sz="2000" dirty="0"/>
                    </a:p>
                  </a:txBody>
                  <a:tcPr/>
                </a:tc>
                <a:tc>
                  <a:txBody>
                    <a:bodyPr/>
                    <a:lstStyle/>
                    <a:p>
                      <a:pPr algn="ctr"/>
                      <a:r>
                        <a:rPr lang="en-US" sz="2000" dirty="0" smtClean="0"/>
                        <a:t>Unit</a:t>
                      </a:r>
                      <a:endParaRPr lang="en-US" sz="2000" dirty="0"/>
                    </a:p>
                  </a:txBody>
                  <a:tcPr/>
                </a:tc>
              </a:tr>
              <a:tr h="718164">
                <a:tc>
                  <a:txBody>
                    <a:bodyPr/>
                    <a:lstStyle/>
                    <a:p>
                      <a:r>
                        <a:rPr lang="en-US" sz="2000" dirty="0" smtClean="0"/>
                        <a:t>Program Licenses</a:t>
                      </a:r>
                      <a:endParaRPr lang="en-US" sz="2000" dirty="0"/>
                    </a:p>
                  </a:txBody>
                  <a:tcPr/>
                </a:tc>
                <a:tc>
                  <a:txBody>
                    <a:bodyPr/>
                    <a:lstStyle/>
                    <a:p>
                      <a:r>
                        <a:rPr lang="en-US" sz="2000" dirty="0" smtClean="0"/>
                        <a:t>100 program licenses</a:t>
                      </a:r>
                      <a:endParaRPr lang="en-US" sz="2000" dirty="0"/>
                    </a:p>
                  </a:txBody>
                  <a:tcPr/>
                </a:tc>
                <a:tc>
                  <a:txBody>
                    <a:bodyPr/>
                    <a:lstStyle/>
                    <a:p>
                      <a:pPr algn="ctr"/>
                      <a:r>
                        <a:rPr lang="en-US" sz="2400" dirty="0" smtClean="0"/>
                        <a:t>100</a:t>
                      </a:r>
                      <a:endParaRPr lang="en-US" sz="2400" dirty="0"/>
                    </a:p>
                  </a:txBody>
                  <a:tcPr/>
                </a:tc>
                <a:tc>
                  <a:txBody>
                    <a:bodyPr/>
                    <a:lstStyle/>
                    <a:p>
                      <a:pPr algn="ctr"/>
                      <a:r>
                        <a:rPr lang="en-US" sz="2400" dirty="0" smtClean="0"/>
                        <a:t>license</a:t>
                      </a:r>
                      <a:endParaRPr lang="en-US" sz="2400" dirty="0"/>
                    </a:p>
                  </a:txBody>
                  <a:tcPr/>
                </a:tc>
              </a:tr>
              <a:tr h="1188531">
                <a:tc>
                  <a:txBody>
                    <a:bodyPr/>
                    <a:lstStyle/>
                    <a:p>
                      <a:r>
                        <a:rPr lang="en-US" sz="2000" dirty="0" smtClean="0"/>
                        <a:t>Teachers’ monitoring time</a:t>
                      </a:r>
                      <a:endParaRPr lang="en-US" sz="2000" dirty="0"/>
                    </a:p>
                  </a:txBody>
                  <a:tcPr/>
                </a:tc>
                <a:tc>
                  <a:txBody>
                    <a:bodyPr/>
                    <a:lstStyle/>
                    <a:p>
                      <a:r>
                        <a:rPr lang="en-US" sz="2000" dirty="0" smtClean="0"/>
                        <a:t>30</a:t>
                      </a:r>
                      <a:r>
                        <a:rPr lang="en-US" sz="2000" baseline="0" dirty="0" smtClean="0"/>
                        <a:t> </a:t>
                      </a:r>
                      <a:r>
                        <a:rPr lang="en-US" sz="2000" baseline="0" dirty="0" err="1" smtClean="0"/>
                        <a:t>mins</a:t>
                      </a:r>
                      <a:r>
                        <a:rPr lang="en-US" sz="2000" baseline="0" dirty="0" smtClean="0"/>
                        <a:t> per day per teacher during the academic year, 5 teachers </a:t>
                      </a:r>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baseline="0" dirty="0" smtClean="0">
                          <a:solidFill>
                            <a:srgbClr val="FF0000"/>
                          </a:solidFill>
                        </a:rPr>
                        <a:t>?</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200" dirty="0" smtClean="0">
                          <a:solidFill>
                            <a:srgbClr val="FF0000"/>
                          </a:solidFill>
                        </a:rPr>
                        <a:t>?</a:t>
                      </a:r>
                    </a:p>
                  </a:txBody>
                  <a:tcPr/>
                </a:tc>
              </a:tr>
              <a:tr h="1030409">
                <a:tc>
                  <a:txBody>
                    <a:bodyPr/>
                    <a:lstStyle/>
                    <a:p>
                      <a:r>
                        <a:rPr lang="en-US" sz="2000" dirty="0" smtClean="0"/>
                        <a:t>Teachers’ training time</a:t>
                      </a:r>
                      <a:endParaRPr lang="en-US" sz="2000" dirty="0"/>
                    </a:p>
                  </a:txBody>
                  <a:tcPr/>
                </a:tc>
                <a:tc>
                  <a:txBody>
                    <a:bodyPr/>
                    <a:lstStyle/>
                    <a:p>
                      <a:r>
                        <a:rPr lang="en-US" sz="2000" dirty="0" smtClean="0"/>
                        <a:t>4 hours per teacher,</a:t>
                      </a:r>
                      <a:r>
                        <a:rPr lang="en-US" sz="2000" baseline="0" dirty="0" smtClean="0"/>
                        <a:t> 5 teachers</a:t>
                      </a:r>
                      <a:endParaRPr lang="en-US" sz="2000" dirty="0"/>
                    </a:p>
                  </a:txBody>
                  <a:tcPr/>
                </a:tc>
                <a:tc>
                  <a:txBody>
                    <a:bodyPr/>
                    <a:lstStyle/>
                    <a:p>
                      <a:pPr algn="ctr"/>
                      <a:endParaRPr lang="en-US" sz="3200" dirty="0"/>
                    </a:p>
                  </a:txBody>
                  <a:tcPr/>
                </a:tc>
                <a:tc>
                  <a:txBody>
                    <a:bodyPr/>
                    <a:lstStyle/>
                    <a:p>
                      <a:pPr algn="ctr"/>
                      <a:endParaRPr lang="en-US" sz="3200" dirty="0"/>
                    </a:p>
                  </a:txBody>
                  <a:tcPr/>
                </a:tc>
              </a:tr>
              <a:tr h="1221075">
                <a:tc>
                  <a:txBody>
                    <a:bodyPr/>
                    <a:lstStyle/>
                    <a:p>
                      <a:r>
                        <a:rPr lang="en-US" sz="2000" dirty="0" smtClean="0"/>
                        <a:t>Classrooms</a:t>
                      </a:r>
                      <a:endParaRPr lang="en-US"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30</a:t>
                      </a:r>
                      <a:r>
                        <a:rPr lang="en-US" sz="2000" baseline="0" dirty="0" smtClean="0"/>
                        <a:t> </a:t>
                      </a:r>
                      <a:r>
                        <a:rPr lang="en-US" sz="2000" baseline="0" dirty="0" err="1" smtClean="0"/>
                        <a:t>mins</a:t>
                      </a:r>
                      <a:r>
                        <a:rPr lang="en-US" sz="2000" baseline="0" dirty="0" smtClean="0"/>
                        <a:t> per day per classroom during the academic year, 5 classrooms </a:t>
                      </a:r>
                      <a:endParaRPr lang="en-US" sz="2000" dirty="0" smtClean="0"/>
                    </a:p>
                  </a:txBody>
                  <a:tcPr/>
                </a:tc>
                <a:tc>
                  <a:txBody>
                    <a:bodyPr/>
                    <a:lstStyle/>
                    <a:p>
                      <a:pPr algn="ctr"/>
                      <a:endParaRPr lang="en-US" sz="3200" dirty="0"/>
                    </a:p>
                  </a:txBody>
                  <a:tcPr/>
                </a:tc>
                <a:tc>
                  <a:txBody>
                    <a:bodyPr/>
                    <a:lstStyle/>
                    <a:p>
                      <a:pPr algn="ctr"/>
                      <a:endParaRPr lang="en-US" sz="3200" dirty="0"/>
                    </a:p>
                  </a:txBody>
                  <a:tcPr/>
                </a:tc>
              </a:tr>
              <a:tr h="1030409">
                <a:tc>
                  <a:txBody>
                    <a:bodyPr/>
                    <a:lstStyle/>
                    <a:p>
                      <a:r>
                        <a:rPr lang="en-US" sz="2000" dirty="0" smtClean="0"/>
                        <a:t>Computers</a:t>
                      </a:r>
                      <a:endParaRPr lang="en-US" sz="2000" dirty="0"/>
                    </a:p>
                  </a:txBody>
                  <a:tcPr/>
                </a:tc>
                <a:tc>
                  <a:txBody>
                    <a:bodyPr/>
                    <a:lstStyle/>
                    <a:p>
                      <a:r>
                        <a:rPr lang="en-US" sz="2000" dirty="0" smtClean="0"/>
                        <a:t>30 </a:t>
                      </a:r>
                      <a:r>
                        <a:rPr lang="en-US" sz="2000" dirty="0" err="1" smtClean="0"/>
                        <a:t>mins</a:t>
                      </a:r>
                      <a:r>
                        <a:rPr lang="en-US" sz="2000" dirty="0" smtClean="0"/>
                        <a:t> per day per student</a:t>
                      </a:r>
                      <a:r>
                        <a:rPr lang="en-US" sz="2000" baseline="0" dirty="0" smtClean="0"/>
                        <a:t> during the academic year, 100 students</a:t>
                      </a:r>
                      <a:endParaRPr lang="en-US" sz="2000" dirty="0"/>
                    </a:p>
                  </a:txBody>
                  <a:tcPr/>
                </a:tc>
                <a:tc>
                  <a:txBody>
                    <a:bodyPr/>
                    <a:lstStyle/>
                    <a:p>
                      <a:pPr algn="ctr"/>
                      <a:endParaRPr lang="en-US" sz="3200" dirty="0"/>
                    </a:p>
                  </a:txBody>
                  <a:tcPr/>
                </a:tc>
                <a:tc>
                  <a:txBody>
                    <a:bodyPr/>
                    <a:lstStyle/>
                    <a:p>
                      <a:pPr algn="ctr"/>
                      <a:endParaRPr lang="en-US" sz="3200" dirty="0"/>
                    </a:p>
                  </a:txBody>
                  <a:tcPr/>
                </a:tc>
              </a:tr>
            </a:tbl>
          </a:graphicData>
        </a:graphic>
      </p:graphicFrame>
      <p:sp>
        <p:nvSpPr>
          <p:cNvPr id="4" name="Title 1"/>
          <p:cNvSpPr txBox="1">
            <a:spLocks/>
          </p:cNvSpPr>
          <p:nvPr/>
        </p:nvSpPr>
        <p:spPr>
          <a:xfrm>
            <a:off x="457200" y="77946"/>
            <a:ext cx="8229600" cy="79216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t>Units</a:t>
            </a:r>
            <a:endParaRPr lang="en-US" sz="3200" b="1" dirty="0"/>
          </a:p>
        </p:txBody>
      </p:sp>
    </p:spTree>
    <p:extLst>
      <p:ext uri="{BB962C8B-B14F-4D97-AF65-F5344CB8AC3E}">
        <p14:creationId xmlns:p14="http://schemas.microsoft.com/office/powerpoint/2010/main" val="8517020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1970</TotalTime>
  <Words>2296</Words>
  <Application>Microsoft Macintosh PowerPoint</Application>
  <PresentationFormat>On-screen Show (4:3)</PresentationFormat>
  <Paragraphs>355</Paragraphs>
  <Slides>24</Slides>
  <Notes>14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24</vt:i4>
      </vt:variant>
    </vt:vector>
  </HeadingPairs>
  <TitlesOfParts>
    <vt:vector size="34" baseType="lpstr">
      <vt:lpstr>Adobe Arabic</vt:lpstr>
      <vt:lpstr>Adobe Caslon Pro</vt:lpstr>
      <vt:lpstr>Calibri</vt:lpstr>
      <vt:lpstr>Cambria Math</vt:lpstr>
      <vt:lpstr>Hoefler Text</vt:lpstr>
      <vt:lpstr>Mangal</vt:lpstr>
      <vt:lpstr>ＭＳ Ｐゴシック</vt:lpstr>
      <vt:lpstr>宋体</vt:lpstr>
      <vt:lpstr>Arial</vt:lpstr>
      <vt:lpstr>Office Theme</vt:lpstr>
      <vt:lpstr>Pricing Ingredients</vt:lpstr>
      <vt:lpstr>Example: Summing Up</vt:lpstr>
      <vt:lpstr>Ingredients Method</vt:lpstr>
      <vt:lpstr>Program Implementation</vt:lpstr>
      <vt:lpstr>PowerPoint Presentation</vt:lpstr>
      <vt:lpstr>Ingredients Method</vt:lpstr>
      <vt:lpstr>Local Prices or National Prices?</vt:lpstr>
      <vt:lpstr>Local Prices or National Prices?</vt:lpstr>
      <vt:lpstr>PowerPoint Presentation</vt:lpstr>
      <vt:lpstr>Units</vt:lpstr>
      <vt:lpstr>Pricing Issues and Suggested Fixes</vt:lpstr>
      <vt:lpstr>“Tricky” Ingredients</vt:lpstr>
      <vt:lpstr>PowerPoint Presentation</vt:lpstr>
      <vt:lpstr>PowerPoint Presentation</vt:lpstr>
      <vt:lpstr>Inflation</vt:lpstr>
      <vt:lpstr>PowerPoint Presentation</vt:lpstr>
      <vt:lpstr>PowerPoint Presentation</vt:lpstr>
      <vt:lpstr>PowerPoint Presentation</vt:lpstr>
      <vt:lpstr>Amortization</vt:lpstr>
      <vt:lpstr>Present Value</vt:lpstr>
      <vt:lpstr>Exercise 2</vt:lpstr>
      <vt:lpstr>Exercise 2</vt:lpstr>
      <vt:lpstr>Summary: Ingredients Method</vt:lpstr>
      <vt:lpstr>PowerPoint Presentation</vt:lpstr>
    </vt:vector>
  </TitlesOfParts>
  <Company/>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Pricing Ingredients</dc:title>
  <dc:creator>Yilin Pan</dc:creator>
  <cp:lastModifiedBy>Robert Shand</cp:lastModifiedBy>
  <cp:revision>31</cp:revision>
  <dcterms:created xsi:type="dcterms:W3CDTF">2016-05-20T04:11:10Z</dcterms:created>
  <dcterms:modified xsi:type="dcterms:W3CDTF">2017-01-10T03:01:36Z</dcterms:modified>
</cp:coreProperties>
</file>