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5"/>
  </p:notesMasterIdLst>
  <p:sldIdLst>
    <p:sldId id="256" r:id="rId2"/>
    <p:sldId id="257" r:id="rId3"/>
    <p:sldId id="276" r:id="rId4"/>
    <p:sldId id="275" r:id="rId5"/>
    <p:sldId id="258" r:id="rId6"/>
    <p:sldId id="259" r:id="rId7"/>
    <p:sldId id="260" r:id="rId8"/>
    <p:sldId id="261" r:id="rId9"/>
    <p:sldId id="265" r:id="rId10"/>
    <p:sldId id="277" r:id="rId11"/>
    <p:sldId id="262" r:id="rId12"/>
    <p:sldId id="263" r:id="rId13"/>
    <p:sldId id="264" r:id="rId14"/>
    <p:sldId id="266" r:id="rId15"/>
    <p:sldId id="267" r:id="rId16"/>
    <p:sldId id="268" r:id="rId17"/>
    <p:sldId id="269" r:id="rId18"/>
    <p:sldId id="278" r:id="rId19"/>
    <p:sldId id="270" r:id="rId20"/>
    <p:sldId id="271" r:id="rId21"/>
    <p:sldId id="272"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p:restoredTop sz="86429"/>
  </p:normalViewPr>
  <p:slideViewPr>
    <p:cSldViewPr>
      <p:cViewPr varScale="1">
        <p:scale>
          <a:sx n="77" d="100"/>
          <a:sy n="77" d="100"/>
        </p:scale>
        <p:origin x="-111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392D3-EBE4-224C-A222-6390D2608739}" type="datetimeFigureOut">
              <a:rPr lang="en-US" smtClean="0"/>
              <a:pPr/>
              <a:t>5/21/2017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BD505-3A1B-584B-B325-15B670EFE981}" type="slidenum">
              <a:rPr lang="en-US" smtClean="0"/>
              <a:pPr/>
              <a:t>‹#›</a:t>
            </a:fld>
            <a:endParaRPr lang="en-US"/>
          </a:p>
        </p:txBody>
      </p:sp>
    </p:spTree>
    <p:extLst>
      <p:ext uri="{BB962C8B-B14F-4D97-AF65-F5344CB8AC3E}">
        <p14:creationId xmlns:p14="http://schemas.microsoft.com/office/powerpoint/2010/main" val="41254866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BD505-3A1B-584B-B325-15B670EFE981}" type="slidenum">
              <a:rPr lang="en-US" smtClean="0"/>
              <a:pPr/>
              <a:t>17</a:t>
            </a:fld>
            <a:endParaRPr lang="en-US"/>
          </a:p>
        </p:txBody>
      </p:sp>
    </p:spTree>
    <p:extLst>
      <p:ext uri="{BB962C8B-B14F-4D97-AF65-F5344CB8AC3E}">
        <p14:creationId xmlns:p14="http://schemas.microsoft.com/office/powerpoint/2010/main" val="181822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F915E45F-2EF7-45E9-BAF7-6B9278F13C3D}" type="datetimeFigureOut">
              <a:rPr lang="en-US" smtClean="0"/>
              <a:pPr/>
              <a:t>5/21/2017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727EAC6D-C301-42BA-A4A5-AE4BCC63A8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15E45F-2EF7-45E9-BAF7-6B9278F13C3D}"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15E45F-2EF7-45E9-BAF7-6B9278F13C3D}"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15E45F-2EF7-45E9-BAF7-6B9278F13C3D}"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F915E45F-2EF7-45E9-BAF7-6B9278F13C3D}" type="datetimeFigureOut">
              <a:rPr lang="en-US" smtClean="0"/>
              <a:pPr/>
              <a:t>5/21/2017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15E45F-2EF7-45E9-BAF7-6B9278F13C3D}"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915E45F-2EF7-45E9-BAF7-6B9278F13C3D}"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915E45F-2EF7-45E9-BAF7-6B9278F13C3D}" type="datetimeFigureOut">
              <a:rPr lang="en-US" smtClean="0"/>
              <a:pPr/>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915E45F-2EF7-45E9-BAF7-6B9278F13C3D}" type="datetimeFigureOut">
              <a:rPr lang="en-US" smtClean="0"/>
              <a:pPr/>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F915E45F-2EF7-45E9-BAF7-6B9278F13C3D}" type="datetimeFigureOut">
              <a:rPr lang="en-US" smtClean="0"/>
              <a:pPr/>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F915E45F-2EF7-45E9-BAF7-6B9278F13C3D}" type="datetimeFigureOut">
              <a:rPr lang="en-US" smtClean="0"/>
              <a:pPr/>
              <a:t>5/21/2017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27EAC6D-C301-42BA-A4A5-AE4BCC63A8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tif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1"/>
                </a:solidFill>
              </a:rPr>
              <a:t>Some Background on CE and BC in Education</a:t>
            </a:r>
            <a:endParaRPr lang="en-US" b="1" dirty="0">
              <a:solidFill>
                <a:schemeClr val="tx1"/>
              </a:solidFill>
            </a:endParaRPr>
          </a:p>
        </p:txBody>
      </p:sp>
      <p:sp>
        <p:nvSpPr>
          <p:cNvPr id="3" name="Subtitle 2"/>
          <p:cNvSpPr>
            <a:spLocks noGrp="1"/>
          </p:cNvSpPr>
          <p:nvPr>
            <p:ph type="subTitle" idx="1"/>
          </p:nvPr>
        </p:nvSpPr>
        <p:spPr/>
        <p:txBody>
          <a:bodyPr>
            <a:normAutofit/>
          </a:bodyPr>
          <a:lstStyle/>
          <a:p>
            <a:r>
              <a:rPr lang="en-US" sz="2400" dirty="0" smtClean="0">
                <a:solidFill>
                  <a:schemeClr val="tx1"/>
                </a:solidFill>
              </a:rPr>
              <a:t>Henry M. Levin</a:t>
            </a:r>
          </a:p>
          <a:p>
            <a:r>
              <a:rPr lang="en-US" sz="2400" dirty="0" smtClean="0">
                <a:solidFill>
                  <a:schemeClr val="tx1"/>
                </a:solidFill>
              </a:rPr>
              <a:t>May 2017, New York, NY</a:t>
            </a:r>
          </a:p>
          <a:p>
            <a:r>
              <a:rPr lang="en-US" sz="2400" dirty="0" smtClean="0">
                <a:solidFill>
                  <a:schemeClr val="tx1"/>
                </a:solidFill>
              </a:rPr>
              <a:t>IES Training Session</a:t>
            </a:r>
          </a:p>
          <a:p>
            <a:r>
              <a:rPr lang="en-US" sz="2400" dirty="0" smtClean="0">
                <a:solidFill>
                  <a:schemeClr val="tx1"/>
                </a:solidFill>
              </a:rPr>
              <a:t>CBCSE</a:t>
            </a:r>
            <a:endParaRPr lang="en-US" sz="2400" dirty="0">
              <a:solidFill>
                <a:schemeClr val="tx1"/>
              </a:solidFill>
            </a:endParaRPr>
          </a:p>
        </p:txBody>
      </p:sp>
    </p:spTree>
    <p:extLst>
      <p:ext uri="{BB962C8B-B14F-4D97-AF65-F5344CB8AC3E}">
        <p14:creationId xmlns:p14="http://schemas.microsoft.com/office/powerpoint/2010/main" val="2794095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BC Criteria</a:t>
            </a:r>
            <a:endParaRPr lang="en-US" dirty="0">
              <a:solidFill>
                <a:srgbClr val="000000"/>
              </a:solidFill>
            </a:endParaRPr>
          </a:p>
        </p:txBody>
      </p:sp>
      <p:sp>
        <p:nvSpPr>
          <p:cNvPr id="3" name="Content Placeholder 2"/>
          <p:cNvSpPr>
            <a:spLocks noGrp="1"/>
          </p:cNvSpPr>
          <p:nvPr>
            <p:ph idx="1"/>
          </p:nvPr>
        </p:nvSpPr>
        <p:spPr>
          <a:xfrm>
            <a:off x="862507" y="1905000"/>
            <a:ext cx="7345363" cy="3931920"/>
          </a:xfrm>
        </p:spPr>
        <p:txBody>
          <a:bodyPr>
            <a:normAutofit lnSpcReduction="10000"/>
          </a:bodyPr>
          <a:lstStyle/>
          <a:p>
            <a:endParaRPr lang="en-US" sz="1800" dirty="0" smtClean="0"/>
          </a:p>
          <a:p>
            <a:r>
              <a:rPr lang="en-US" sz="2200" dirty="0" smtClean="0">
                <a:solidFill>
                  <a:srgbClr val="000000"/>
                </a:solidFill>
              </a:rPr>
              <a:t>No Alternative Should be Considered if Benefits are less than Costs—B/C ratio less than 1.</a:t>
            </a:r>
          </a:p>
          <a:p>
            <a:r>
              <a:rPr lang="en-US" sz="2200" dirty="0" smtClean="0">
                <a:solidFill>
                  <a:srgbClr val="000000"/>
                </a:solidFill>
              </a:rPr>
              <a:t>Priorities should be given to those with the highest B/C ratio or Net Present Value (Benefits minus costs).  Non-monetary benefits and costs should be taken into account.</a:t>
            </a:r>
          </a:p>
          <a:p>
            <a:r>
              <a:rPr lang="en-US" sz="2200" dirty="0" smtClean="0">
                <a:solidFill>
                  <a:srgbClr val="000000"/>
                </a:solidFill>
              </a:rPr>
              <a:t>B/C for educational initiatives can be compared with those in other areas such as health, transportation, employment in evaluating social priorities.</a:t>
            </a:r>
          </a:p>
          <a:p>
            <a:endParaRPr lang="en-US" dirty="0"/>
          </a:p>
        </p:txBody>
      </p:sp>
    </p:spTree>
    <p:extLst>
      <p:ext uri="{BB962C8B-B14F-4D97-AF65-F5344CB8AC3E}">
        <p14:creationId xmlns:p14="http://schemas.microsoft.com/office/powerpoint/2010/main" val="425118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Cost-Effectiveness Analysis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Developed in 1950’s and 1960’s, largely to evaluate weapons systems (Rand Corp and E. </a:t>
            </a:r>
            <a:r>
              <a:rPr lang="en-US" sz="2200" dirty="0" err="1" smtClean="0">
                <a:solidFill>
                  <a:srgbClr val="000000"/>
                </a:solidFill>
              </a:rPr>
              <a:t>Quade</a:t>
            </a:r>
            <a:r>
              <a:rPr lang="en-US" sz="2200" dirty="0" smtClean="0">
                <a:solidFill>
                  <a:srgbClr val="000000"/>
                </a:solidFill>
              </a:rPr>
              <a:t>). </a:t>
            </a:r>
            <a:r>
              <a:rPr lang="en-US" sz="2200" dirty="0" smtClean="0">
                <a:solidFill>
                  <a:schemeClr val="bg2">
                    <a:lumMod val="40000"/>
                    <a:lumOff val="60000"/>
                  </a:schemeClr>
                </a:solidFill>
              </a:rPr>
              <a:t>http://www.rand.org/pubs/papers/P4557.html</a:t>
            </a:r>
          </a:p>
          <a:p>
            <a:r>
              <a:rPr lang="en-US" sz="2200" dirty="0" smtClean="0">
                <a:solidFill>
                  <a:srgbClr val="000000"/>
                </a:solidFill>
              </a:rPr>
              <a:t>Large numbers of cheaper fighter planes or fewer and more expensive sophisticated fighters. (dollars per kill)</a:t>
            </a:r>
          </a:p>
          <a:p>
            <a:r>
              <a:rPr lang="en-US" sz="2200" dirty="0" smtClean="0">
                <a:solidFill>
                  <a:srgbClr val="000000"/>
                </a:solidFill>
              </a:rPr>
              <a:t>Based upon empirical evaluations in Korean and Vietnamese Conflicts and simulations.</a:t>
            </a:r>
            <a:endParaRPr lang="en-US" sz="2200" dirty="0">
              <a:solidFill>
                <a:srgbClr val="000000"/>
              </a:solidFill>
            </a:endParaRPr>
          </a:p>
        </p:txBody>
      </p:sp>
    </p:spTree>
    <p:extLst>
      <p:ext uri="{BB962C8B-B14F-4D97-AF65-F5344CB8AC3E}">
        <p14:creationId xmlns:p14="http://schemas.microsoft.com/office/powerpoint/2010/main" val="116935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Applications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BC migrated to capital intensive projects such as transportation, public works in early years.</a:t>
            </a:r>
          </a:p>
          <a:p>
            <a:r>
              <a:rPr lang="en-US" sz="2200" dirty="0" smtClean="0">
                <a:solidFill>
                  <a:srgbClr val="000000"/>
                </a:solidFill>
              </a:rPr>
              <a:t>CE practiced by DOD with famous whiz kids headed by McNamara.</a:t>
            </a:r>
          </a:p>
          <a:p>
            <a:r>
              <a:rPr lang="en-US" sz="2200" dirty="0" smtClean="0">
                <a:solidFill>
                  <a:srgbClr val="000000"/>
                </a:solidFill>
              </a:rPr>
              <a:t>In late 60’s and early 70’s applications began to be sought in human services such as health, education, criminal justice, and the environment.</a:t>
            </a:r>
          </a:p>
          <a:p>
            <a:r>
              <a:rPr lang="en-US" sz="2200" dirty="0" smtClean="0">
                <a:solidFill>
                  <a:srgbClr val="000000"/>
                </a:solidFill>
              </a:rPr>
              <a:t>CE compares the costs and outcomes of alternatives with similar goals and on similar outcome criteria.</a:t>
            </a:r>
            <a:endParaRPr lang="en-US" sz="2200" dirty="0">
              <a:solidFill>
                <a:srgbClr val="000000"/>
              </a:solidFill>
            </a:endParaRPr>
          </a:p>
        </p:txBody>
      </p:sp>
    </p:spTree>
    <p:extLst>
      <p:ext uri="{BB962C8B-B14F-4D97-AF65-F5344CB8AC3E}">
        <p14:creationId xmlns:p14="http://schemas.microsoft.com/office/powerpoint/2010/main" val="1454948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Cost-Effectiveness in Education</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chemeClr val="tx1"/>
                </a:solidFill>
              </a:rPr>
              <a:t>By 80’s the term was commonly used in education, but few studies.</a:t>
            </a:r>
          </a:p>
          <a:p>
            <a:r>
              <a:rPr lang="en-US" sz="2200" dirty="0" err="1" smtClean="0">
                <a:solidFill>
                  <a:schemeClr val="tx1"/>
                </a:solidFill>
              </a:rPr>
              <a:t>Clune</a:t>
            </a:r>
            <a:r>
              <a:rPr lang="en-US" sz="2200" dirty="0" smtClean="0">
                <a:solidFill>
                  <a:schemeClr val="tx1"/>
                </a:solidFill>
              </a:rPr>
              <a:t> Study in late 90’s—</a:t>
            </a:r>
          </a:p>
          <a:p>
            <a:pPr lvl="1">
              <a:buClr>
                <a:schemeClr val="tx1"/>
              </a:buClr>
              <a:buFont typeface="Wingdings" charset="2"/>
              <a:buChar char="Ø"/>
            </a:pPr>
            <a:r>
              <a:rPr lang="en-US" sz="1800" dirty="0" smtClean="0">
                <a:solidFill>
                  <a:schemeClr val="tx1"/>
                </a:solidFill>
              </a:rPr>
              <a:t>ERIC Clearinghouse had about 10,000                                   documents with CE as a key word.</a:t>
            </a:r>
          </a:p>
          <a:p>
            <a:pPr lvl="1">
              <a:buClr>
                <a:schemeClr val="tx1"/>
              </a:buClr>
              <a:buNone/>
            </a:pPr>
            <a:endParaRPr lang="en-US" sz="1800" dirty="0" smtClean="0">
              <a:solidFill>
                <a:schemeClr val="tx1"/>
              </a:solidFill>
            </a:endParaRPr>
          </a:p>
          <a:p>
            <a:pPr lvl="1">
              <a:buClr>
                <a:schemeClr val="tx1"/>
              </a:buClr>
              <a:buFont typeface="Wingdings" charset="2"/>
              <a:buChar char="Ø"/>
            </a:pPr>
            <a:r>
              <a:rPr lang="en-US" sz="1800" dirty="0" smtClean="0">
                <a:solidFill>
                  <a:schemeClr val="tx1"/>
                </a:solidFill>
              </a:rPr>
              <a:t>Analysis  of a sample of abstracts and papers showed that most were rhetorical claims, “my intervention is cost-effective” with no analysis or evidence or clear meaning;  only 2 percent or fewer of papers had credible attempt at CE analysis.</a:t>
            </a:r>
            <a:endParaRPr lang="en-US" sz="1800" dirty="0">
              <a:solidFill>
                <a:schemeClr val="tx1"/>
              </a:solidFill>
            </a:endParaRPr>
          </a:p>
        </p:txBody>
      </p:sp>
      <p:pic>
        <p:nvPicPr>
          <p:cNvPr id="4" name="Picture 3"/>
          <p:cNvPicPr>
            <a:picLocks noChangeAspect="1"/>
          </p:cNvPicPr>
          <p:nvPr/>
        </p:nvPicPr>
        <p:blipFill>
          <a:blip r:embed="rId2"/>
          <a:stretch>
            <a:fillRect/>
          </a:stretch>
        </p:blipFill>
        <p:spPr>
          <a:xfrm>
            <a:off x="5867400" y="2895600"/>
            <a:ext cx="1975442" cy="1365250"/>
          </a:xfrm>
          <a:prstGeom prst="rect">
            <a:avLst/>
          </a:prstGeom>
        </p:spPr>
      </p:pic>
    </p:spTree>
    <p:extLst>
      <p:ext uri="{BB962C8B-B14F-4D97-AF65-F5344CB8AC3E}">
        <p14:creationId xmlns:p14="http://schemas.microsoft.com/office/powerpoint/2010/main" val="684240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Development of CBCSE Approach</a:t>
            </a:r>
            <a:endParaRPr lang="en-US" b="1" dirty="0">
              <a:solidFill>
                <a:schemeClr val="tx1"/>
              </a:solidFill>
            </a:endParaRPr>
          </a:p>
        </p:txBody>
      </p:sp>
      <p:sp>
        <p:nvSpPr>
          <p:cNvPr id="3" name="Content Placeholder 2"/>
          <p:cNvSpPr>
            <a:spLocks noGrp="1"/>
          </p:cNvSpPr>
          <p:nvPr>
            <p:ph idx="1"/>
          </p:nvPr>
        </p:nvSpPr>
        <p:spPr>
          <a:xfrm>
            <a:off x="900112" y="1752600"/>
            <a:ext cx="7345363" cy="4648200"/>
          </a:xfrm>
        </p:spPr>
        <p:txBody>
          <a:bodyPr>
            <a:noAutofit/>
          </a:bodyPr>
          <a:lstStyle/>
          <a:p>
            <a:r>
              <a:rPr lang="en-US" sz="1800" dirty="0" smtClean="0">
                <a:solidFill>
                  <a:srgbClr val="000000"/>
                </a:solidFill>
              </a:rPr>
              <a:t>1970 Study of Teacher Selection in JHR.</a:t>
            </a:r>
          </a:p>
          <a:p>
            <a:r>
              <a:rPr lang="en-US" sz="1800" dirty="0" err="1" smtClean="0">
                <a:solidFill>
                  <a:srgbClr val="000000"/>
                </a:solidFill>
              </a:rPr>
              <a:t>Hanushek</a:t>
            </a:r>
            <a:r>
              <a:rPr lang="en-US" sz="1800" dirty="0" smtClean="0">
                <a:solidFill>
                  <a:srgbClr val="000000"/>
                </a:solidFill>
              </a:rPr>
              <a:t> analysis of Coleman data found positive coefficients for teacher experience and verbal test ability.</a:t>
            </a:r>
          </a:p>
          <a:p>
            <a:r>
              <a:rPr lang="en-US" sz="1800" dirty="0" smtClean="0">
                <a:solidFill>
                  <a:srgbClr val="000000"/>
                </a:solidFill>
              </a:rPr>
              <a:t>Which should get priority for selection.</a:t>
            </a:r>
          </a:p>
          <a:p>
            <a:r>
              <a:rPr lang="en-US" sz="1800" dirty="0" smtClean="0">
                <a:solidFill>
                  <a:srgbClr val="000000"/>
                </a:solidFill>
              </a:rPr>
              <a:t>For CE, need prices of each.  Earnings function for labor market gives earnings coefficients (shadow prices of experience and verbal score).</a:t>
            </a:r>
          </a:p>
          <a:p>
            <a:r>
              <a:rPr lang="en-US" sz="1800" dirty="0" smtClean="0">
                <a:solidFill>
                  <a:srgbClr val="000000"/>
                </a:solidFill>
              </a:rPr>
              <a:t>Findings: Increase in teacher verbal score is 10 times more CE for raising student achievement for blacks and 5 times more CE for whites than more teacher experience.</a:t>
            </a:r>
          </a:p>
          <a:p>
            <a:r>
              <a:rPr lang="en-US" sz="1800" dirty="0" smtClean="0">
                <a:solidFill>
                  <a:srgbClr val="000000"/>
                </a:solidFill>
              </a:rPr>
              <a:t>Conclusion: Favor teachers with higher ability rather than more experience.</a:t>
            </a:r>
          </a:p>
          <a:p>
            <a:endParaRPr lang="en-US" sz="2400" dirty="0"/>
          </a:p>
        </p:txBody>
      </p:sp>
    </p:spTree>
    <p:extLst>
      <p:ext uri="{BB962C8B-B14F-4D97-AF65-F5344CB8AC3E}">
        <p14:creationId xmlns:p14="http://schemas.microsoft.com/office/powerpoint/2010/main" val="3802469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CE Challenges, Early Seventies</a:t>
            </a:r>
            <a:endParaRPr lang="en-US" b="1" dirty="0">
              <a:solidFill>
                <a:srgbClr val="000000"/>
              </a:solidFill>
            </a:endParaRPr>
          </a:p>
        </p:txBody>
      </p:sp>
      <p:sp>
        <p:nvSpPr>
          <p:cNvPr id="3" name="Content Placeholder 2"/>
          <p:cNvSpPr>
            <a:spLocks noGrp="1"/>
          </p:cNvSpPr>
          <p:nvPr>
            <p:ph idx="1"/>
          </p:nvPr>
        </p:nvSpPr>
        <p:spPr/>
        <p:txBody>
          <a:bodyPr/>
          <a:lstStyle/>
          <a:p>
            <a:r>
              <a:rPr lang="en-US" sz="2200" dirty="0">
                <a:solidFill>
                  <a:schemeClr val="tx1"/>
                </a:solidFill>
              </a:rPr>
              <a:t>E</a:t>
            </a:r>
            <a:r>
              <a:rPr lang="en-US" sz="2200" dirty="0" smtClean="0">
                <a:solidFill>
                  <a:schemeClr val="tx1"/>
                </a:solidFill>
              </a:rPr>
              <a:t>ffectiveness:  limited experimental and quasi-experimental evidence. Identification problems.</a:t>
            </a:r>
          </a:p>
          <a:p>
            <a:r>
              <a:rPr lang="en-US" sz="2200" dirty="0" smtClean="0">
                <a:solidFill>
                  <a:schemeClr val="tx1"/>
                </a:solidFill>
              </a:rPr>
              <a:t>Costs: Conceptualization and measurement inconsistent with cost criteria. Reliance on budgets. </a:t>
            </a:r>
          </a:p>
          <a:p>
            <a:r>
              <a:rPr lang="en-US" sz="2200" dirty="0" smtClean="0">
                <a:solidFill>
                  <a:schemeClr val="tx1"/>
                </a:solidFill>
              </a:rPr>
              <a:t>Little attention to differentiating total cost from who pays cost.</a:t>
            </a:r>
          </a:p>
          <a:p>
            <a:pPr marL="0" indent="0">
              <a:buNone/>
            </a:pPr>
            <a:endParaRPr lang="en-US" dirty="0"/>
          </a:p>
        </p:txBody>
      </p:sp>
    </p:spTree>
    <p:extLst>
      <p:ext uri="{BB962C8B-B14F-4D97-AF65-F5344CB8AC3E}">
        <p14:creationId xmlns:p14="http://schemas.microsoft.com/office/powerpoint/2010/main" val="2052451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Personal Sojourn</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1972–Study for U.S. Congress on Costs to Nation of Inadequate Education–Costs of increasing HS graduation relative to benefits of gains in income, tax revenues, and reductions in health costs, criminal justice costs, and public assistance.</a:t>
            </a:r>
          </a:p>
          <a:p>
            <a:r>
              <a:rPr lang="en-US" sz="2200" dirty="0" smtClean="0">
                <a:solidFill>
                  <a:srgbClr val="000000"/>
                </a:solidFill>
              </a:rPr>
              <a:t>Concluded that public benefits were at least twice public costs.</a:t>
            </a:r>
          </a:p>
          <a:p>
            <a:r>
              <a:rPr lang="en-US" sz="2200" dirty="0" smtClean="0">
                <a:solidFill>
                  <a:srgbClr val="000000"/>
                </a:solidFill>
              </a:rPr>
              <a:t>But, data and methodological work were needed to improve estimates for BC and CE evaluations.</a:t>
            </a:r>
            <a:endParaRPr lang="en-US" sz="2200" dirty="0">
              <a:solidFill>
                <a:srgbClr val="000000"/>
              </a:solidFill>
            </a:endParaRPr>
          </a:p>
        </p:txBody>
      </p:sp>
    </p:spTree>
    <p:extLst>
      <p:ext uri="{BB962C8B-B14F-4D97-AF65-F5344CB8AC3E}">
        <p14:creationId xmlns:p14="http://schemas.microsoft.com/office/powerpoint/2010/main" val="2927950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Methods</a:t>
            </a:r>
            <a:endParaRPr lang="en-US" b="1" dirty="0">
              <a:solidFill>
                <a:srgbClr val="000000"/>
              </a:solidFill>
            </a:endParaRPr>
          </a:p>
        </p:txBody>
      </p:sp>
      <p:sp>
        <p:nvSpPr>
          <p:cNvPr id="3" name="Content Placeholder 2"/>
          <p:cNvSpPr>
            <a:spLocks noGrp="1"/>
          </p:cNvSpPr>
          <p:nvPr>
            <p:ph idx="1"/>
          </p:nvPr>
        </p:nvSpPr>
        <p:spPr/>
        <p:txBody>
          <a:bodyPr>
            <a:normAutofit/>
          </a:bodyPr>
          <a:lstStyle/>
          <a:p>
            <a:pPr marL="0" indent="0">
              <a:buNone/>
            </a:pPr>
            <a:r>
              <a:rPr lang="en-US" sz="2200" dirty="0" smtClean="0">
                <a:solidFill>
                  <a:srgbClr val="000000"/>
                </a:solidFill>
              </a:rPr>
              <a:t>First Comprehensive Effort:</a:t>
            </a:r>
          </a:p>
          <a:p>
            <a:r>
              <a:rPr lang="en-US" sz="2200" dirty="0" smtClean="0">
                <a:solidFill>
                  <a:srgbClr val="000000"/>
                </a:solidFill>
              </a:rPr>
              <a:t>1975—”Cost-effectiveness in Evaluation Research” in HANDBOOK OF EVALUATION RESEARCH.</a:t>
            </a:r>
          </a:p>
          <a:p>
            <a:r>
              <a:rPr lang="en-US" sz="2200" dirty="0" smtClean="0">
                <a:solidFill>
                  <a:srgbClr val="000000"/>
                </a:solidFill>
              </a:rPr>
              <a:t>Uses “opportunity cost” as basis for cost measurement and introduces ingredients method.</a:t>
            </a:r>
          </a:p>
          <a:p>
            <a:r>
              <a:rPr lang="en-US" sz="2200" dirty="0" smtClean="0">
                <a:solidFill>
                  <a:srgbClr val="000000"/>
                </a:solidFill>
              </a:rPr>
              <a:t>Establishes method for measuring cost and the distribution of cost burden among payers.</a:t>
            </a:r>
            <a:endParaRPr lang="en-US" sz="2200" dirty="0">
              <a:solidFill>
                <a:srgbClr val="000000"/>
              </a:solidFill>
            </a:endParaRPr>
          </a:p>
        </p:txBody>
      </p:sp>
      <p:pic>
        <p:nvPicPr>
          <p:cNvPr id="4" name="Picture 3"/>
          <p:cNvPicPr>
            <a:picLocks noChangeAspect="1"/>
          </p:cNvPicPr>
          <p:nvPr/>
        </p:nvPicPr>
        <p:blipFill>
          <a:blip r:embed="rId3"/>
          <a:srcRect t="16484" b="17582"/>
          <a:stretch>
            <a:fillRect/>
          </a:stretch>
        </p:blipFill>
        <p:spPr>
          <a:xfrm>
            <a:off x="6629400" y="4953000"/>
            <a:ext cx="1854200" cy="1222549"/>
          </a:xfrm>
          <a:prstGeom prst="rect">
            <a:avLst/>
          </a:prstGeom>
        </p:spPr>
      </p:pic>
    </p:spTree>
    <p:extLst>
      <p:ext uri="{BB962C8B-B14F-4D97-AF65-F5344CB8AC3E}">
        <p14:creationId xmlns:p14="http://schemas.microsoft.com/office/powerpoint/2010/main" val="466670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 Method</a:t>
            </a:r>
            <a:endParaRPr lang="en-US" dirty="0"/>
          </a:p>
        </p:txBody>
      </p:sp>
      <p:sp>
        <p:nvSpPr>
          <p:cNvPr id="3" name="Content Placeholder 2"/>
          <p:cNvSpPr>
            <a:spLocks noGrp="1"/>
          </p:cNvSpPr>
          <p:nvPr>
            <p:ph idx="1"/>
          </p:nvPr>
        </p:nvSpPr>
        <p:spPr/>
        <p:txBody>
          <a:bodyPr>
            <a:normAutofit fontScale="92500"/>
          </a:bodyPr>
          <a:lstStyle/>
          <a:p>
            <a:r>
              <a:rPr lang="en-US" dirty="0" smtClean="0"/>
              <a:t>Identify resources or ingredients required to obtain a given result (for example, impact in RCT).</a:t>
            </a:r>
          </a:p>
          <a:p>
            <a:r>
              <a:rPr lang="en-US" dirty="0" smtClean="0"/>
              <a:t>Obtain market prices or equivalents for ingredients.</a:t>
            </a:r>
          </a:p>
          <a:p>
            <a:r>
              <a:rPr lang="en-US" dirty="0" smtClean="0"/>
              <a:t>Calculate the overall cost and average or marginal cost.</a:t>
            </a:r>
          </a:p>
          <a:p>
            <a:r>
              <a:rPr lang="en-US" dirty="0" smtClean="0"/>
              <a:t>Relate costs to effectiveness for alternatives.</a:t>
            </a:r>
          </a:p>
          <a:p>
            <a:r>
              <a:rPr lang="en-US" dirty="0" smtClean="0"/>
              <a:t>Choose alternatives with lowest C/E.</a:t>
            </a:r>
          </a:p>
          <a:p>
            <a:r>
              <a:rPr lang="en-US" dirty="0" smtClean="0"/>
              <a:t>Determine who pays costs and consequences.</a:t>
            </a:r>
            <a:endParaRPr lang="en-US" dirty="0"/>
          </a:p>
        </p:txBody>
      </p:sp>
    </p:spTree>
    <p:extLst>
      <p:ext uri="{BB962C8B-B14F-4D97-AF65-F5344CB8AC3E}">
        <p14:creationId xmlns:p14="http://schemas.microsoft.com/office/powerpoint/2010/main" val="636763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Books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1983—First edition of Cost-Effectiveness, setting out comprehensive methodology.</a:t>
            </a:r>
          </a:p>
          <a:p>
            <a:r>
              <a:rPr lang="en-US" sz="2200" dirty="0" smtClean="0">
                <a:solidFill>
                  <a:srgbClr val="000000"/>
                </a:solidFill>
              </a:rPr>
              <a:t>2001—Second edition with Patrick McEwan incorporating advances and more on experimental and quasi-experimental effects. (You have copies.)</a:t>
            </a:r>
          </a:p>
          <a:p>
            <a:r>
              <a:rPr lang="en-US" sz="2200" dirty="0" smtClean="0">
                <a:solidFill>
                  <a:srgbClr val="000000"/>
                </a:solidFill>
              </a:rPr>
              <a:t>2016—Third edition with Patrick McEwan and Clive Belfield incorporating new knowledge which we will share at this training.</a:t>
            </a:r>
            <a:endParaRPr lang="en-US" sz="2200" dirty="0">
              <a:solidFill>
                <a:srgbClr val="000000"/>
              </a:solidFill>
            </a:endParaRPr>
          </a:p>
        </p:txBody>
      </p:sp>
    </p:spTree>
    <p:extLst>
      <p:ext uri="{BB962C8B-B14F-4D97-AF65-F5344CB8AC3E}">
        <p14:creationId xmlns:p14="http://schemas.microsoft.com/office/powerpoint/2010/main" val="4236662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Welcome</a:t>
            </a:r>
            <a:endParaRPr lang="en-US" b="1" dirty="0">
              <a:solidFill>
                <a:schemeClr val="tx1"/>
              </a:solidFill>
            </a:endParaRPr>
          </a:p>
        </p:txBody>
      </p:sp>
      <p:sp>
        <p:nvSpPr>
          <p:cNvPr id="3" name="Content Placeholder 2"/>
          <p:cNvSpPr>
            <a:spLocks noGrp="1"/>
          </p:cNvSpPr>
          <p:nvPr>
            <p:ph idx="1"/>
          </p:nvPr>
        </p:nvSpPr>
        <p:spPr>
          <a:xfrm>
            <a:off x="838200" y="2133601"/>
            <a:ext cx="7696200" cy="3931920"/>
          </a:xfrm>
        </p:spPr>
        <p:txBody>
          <a:bodyPr>
            <a:noAutofit/>
          </a:bodyPr>
          <a:lstStyle/>
          <a:p>
            <a:r>
              <a:rPr lang="en-US" sz="2200" dirty="0" smtClean="0">
                <a:solidFill>
                  <a:schemeClr val="tx1"/>
                </a:solidFill>
              </a:rPr>
              <a:t>Last of six training sessions over three years.</a:t>
            </a:r>
          </a:p>
          <a:p>
            <a:r>
              <a:rPr lang="en-US" sz="2200" dirty="0" smtClean="0">
                <a:solidFill>
                  <a:schemeClr val="tx1"/>
                </a:solidFill>
              </a:rPr>
              <a:t>Thanks to the Institute of Educational Sciences of the U.S. Department of Education for funding.</a:t>
            </a:r>
          </a:p>
          <a:p>
            <a:r>
              <a:rPr lang="en-US" sz="2200" dirty="0" smtClean="0">
                <a:solidFill>
                  <a:schemeClr val="tx1"/>
                </a:solidFill>
              </a:rPr>
              <a:t>Our team welcomes you. </a:t>
            </a:r>
          </a:p>
          <a:p>
            <a:r>
              <a:rPr lang="en-US" sz="2200" dirty="0" smtClean="0">
                <a:solidFill>
                  <a:schemeClr val="tx1"/>
                </a:solidFill>
              </a:rPr>
              <a:t>11 of us from 6 different countries. </a:t>
            </a:r>
          </a:p>
          <a:p>
            <a:r>
              <a:rPr lang="en-US" sz="2200" dirty="0" smtClean="0">
                <a:solidFill>
                  <a:schemeClr val="tx1"/>
                </a:solidFill>
              </a:rPr>
              <a:t>Clive Belfield, Brooks Bowden, Fiona Hollands,           Barbara </a:t>
            </a:r>
            <a:r>
              <a:rPr lang="en-US" sz="2200" dirty="0" err="1" smtClean="0">
                <a:solidFill>
                  <a:schemeClr val="tx1"/>
                </a:solidFill>
              </a:rPr>
              <a:t>Hanisch</a:t>
            </a:r>
            <a:r>
              <a:rPr lang="en-US" sz="2200" dirty="0" smtClean="0">
                <a:solidFill>
                  <a:schemeClr val="tx1"/>
                </a:solidFill>
              </a:rPr>
              <a:t>, Rob </a:t>
            </a:r>
            <a:r>
              <a:rPr lang="en-US" sz="2200" dirty="0" err="1" smtClean="0">
                <a:solidFill>
                  <a:schemeClr val="tx1"/>
                </a:solidFill>
              </a:rPr>
              <a:t>Shand</a:t>
            </a:r>
            <a:r>
              <a:rPr lang="en-US" sz="2200" dirty="0" smtClean="0">
                <a:solidFill>
                  <a:schemeClr val="tx1"/>
                </a:solidFill>
              </a:rPr>
              <a:t>, Meridith Friedman, Yilin Pan, </a:t>
            </a:r>
            <a:r>
              <a:rPr lang="en-US" sz="2200" dirty="0" err="1" smtClean="0">
                <a:solidFill>
                  <a:schemeClr val="tx1"/>
                </a:solidFill>
              </a:rPr>
              <a:t>Anyi</a:t>
            </a:r>
            <a:r>
              <a:rPr lang="en-US" sz="2200" dirty="0" smtClean="0">
                <a:solidFill>
                  <a:schemeClr val="tx1"/>
                </a:solidFill>
              </a:rPr>
              <a:t> Wang, Rebecca Maynard, Viviana Rodriguez, Atsuko </a:t>
            </a:r>
            <a:r>
              <a:rPr lang="en-US" sz="2200" dirty="0" err="1" smtClean="0">
                <a:solidFill>
                  <a:schemeClr val="tx1"/>
                </a:solidFill>
              </a:rPr>
              <a:t>Muroga</a:t>
            </a:r>
            <a:r>
              <a:rPr lang="en-US" sz="2200" dirty="0" smtClean="0">
                <a:solidFill>
                  <a:schemeClr val="tx1"/>
                </a:solidFill>
              </a:rPr>
              <a:t>, and Emma Garcia</a:t>
            </a:r>
          </a:p>
        </p:txBody>
      </p:sp>
      <p:pic>
        <p:nvPicPr>
          <p:cNvPr id="4" name="Picture 3"/>
          <p:cNvPicPr>
            <a:picLocks noChangeAspect="1"/>
          </p:cNvPicPr>
          <p:nvPr/>
        </p:nvPicPr>
        <p:blipFill>
          <a:blip r:embed="rId2"/>
          <a:stretch>
            <a:fillRect/>
          </a:stretch>
        </p:blipFill>
        <p:spPr>
          <a:xfrm>
            <a:off x="4320861" y="3481585"/>
            <a:ext cx="1041400" cy="781050"/>
          </a:xfrm>
          <a:prstGeom prst="rect">
            <a:avLst/>
          </a:prstGeom>
        </p:spPr>
      </p:pic>
      <p:pic>
        <p:nvPicPr>
          <p:cNvPr id="6" name="Picture 5"/>
          <p:cNvPicPr>
            <a:picLocks noChangeAspect="1"/>
          </p:cNvPicPr>
          <p:nvPr/>
        </p:nvPicPr>
        <p:blipFill>
          <a:blip r:embed="rId3"/>
          <a:stretch>
            <a:fillRect/>
          </a:stretch>
        </p:blipFill>
        <p:spPr>
          <a:xfrm flipH="1">
            <a:off x="5969000" y="3214885"/>
            <a:ext cx="1066800" cy="533400"/>
          </a:xfrm>
          <a:prstGeom prst="rect">
            <a:avLst/>
          </a:prstGeom>
        </p:spPr>
      </p:pic>
      <p:pic>
        <p:nvPicPr>
          <p:cNvPr id="8" name="Picture 7"/>
          <p:cNvPicPr>
            <a:picLocks noChangeAspect="1"/>
          </p:cNvPicPr>
          <p:nvPr/>
        </p:nvPicPr>
        <p:blipFill>
          <a:blip r:embed="rId4"/>
          <a:srcRect l="32021"/>
          <a:stretch>
            <a:fillRect/>
          </a:stretch>
        </p:blipFill>
        <p:spPr>
          <a:xfrm>
            <a:off x="7696200" y="3200400"/>
            <a:ext cx="808852" cy="838200"/>
          </a:xfrm>
          <a:prstGeom prst="rect">
            <a:avLst/>
          </a:prstGeom>
        </p:spPr>
      </p:pic>
      <p:pic>
        <p:nvPicPr>
          <p:cNvPr id="9" name="Picture 8"/>
          <p:cNvPicPr>
            <a:picLocks noChangeAspect="1"/>
          </p:cNvPicPr>
          <p:nvPr/>
        </p:nvPicPr>
        <p:blipFill>
          <a:blip r:embed="rId5"/>
          <a:stretch>
            <a:fillRect/>
          </a:stretch>
        </p:blipFill>
        <p:spPr>
          <a:xfrm>
            <a:off x="6844137" y="4052083"/>
            <a:ext cx="1295400" cy="95851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4983" y="3953822"/>
            <a:ext cx="1220678" cy="813785"/>
          </a:xfrm>
          <a:prstGeom prst="rect">
            <a:avLst/>
          </a:prstGeom>
        </p:spPr>
      </p:pic>
      <p:pic>
        <p:nvPicPr>
          <p:cNvPr id="10" name="Picture 9"/>
          <p:cNvPicPr>
            <a:picLocks noChangeAspect="1"/>
          </p:cNvPicPr>
          <p:nvPr/>
        </p:nvPicPr>
        <p:blipFill>
          <a:blip r:embed="rId7"/>
          <a:stretch>
            <a:fillRect/>
          </a:stretch>
        </p:blipFill>
        <p:spPr>
          <a:xfrm>
            <a:off x="7399636" y="4300499"/>
            <a:ext cx="1479801" cy="1005838"/>
          </a:xfrm>
          <a:prstGeom prst="rect">
            <a:avLst/>
          </a:prstGeom>
        </p:spPr>
      </p:pic>
    </p:spTree>
    <p:extLst>
      <p:ext uri="{BB962C8B-B14F-4D97-AF65-F5344CB8AC3E}">
        <p14:creationId xmlns:p14="http://schemas.microsoft.com/office/powerpoint/2010/main" val="638777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00"/>
                </a:solidFill>
              </a:rPr>
              <a:t>Specific Studies of CE in Education</a:t>
            </a:r>
            <a:br>
              <a:rPr lang="en-US" sz="3200" b="1" dirty="0" smtClean="0">
                <a:solidFill>
                  <a:srgbClr val="000000"/>
                </a:solidFill>
              </a:rPr>
            </a:br>
            <a:r>
              <a:rPr lang="en-US" sz="3200" b="1" dirty="0" smtClean="0">
                <a:solidFill>
                  <a:srgbClr val="000000"/>
                </a:solidFill>
              </a:rPr>
              <a:t>(CBCSE authored)</a:t>
            </a:r>
            <a:endParaRPr lang="en-US" sz="3200" b="1" dirty="0">
              <a:solidFill>
                <a:srgbClr val="000000"/>
              </a:solidFill>
            </a:endParaRPr>
          </a:p>
        </p:txBody>
      </p:sp>
      <p:sp>
        <p:nvSpPr>
          <p:cNvPr id="3" name="Content Placeholder 2"/>
          <p:cNvSpPr>
            <a:spLocks noGrp="1"/>
          </p:cNvSpPr>
          <p:nvPr>
            <p:ph idx="1"/>
          </p:nvPr>
        </p:nvSpPr>
        <p:spPr>
          <a:xfrm>
            <a:off x="900112" y="1676400"/>
            <a:ext cx="7345363" cy="4724400"/>
          </a:xfrm>
        </p:spPr>
        <p:txBody>
          <a:bodyPr>
            <a:noAutofit/>
          </a:bodyPr>
          <a:lstStyle/>
          <a:p>
            <a:r>
              <a:rPr lang="en-US" sz="1800" dirty="0" smtClean="0"/>
              <a:t>Computer-Assisted Instruction.</a:t>
            </a:r>
          </a:p>
          <a:p>
            <a:r>
              <a:rPr lang="en-US" sz="1800" dirty="0" smtClean="0"/>
              <a:t>Peer tutoring, class size, length school day,.</a:t>
            </a:r>
          </a:p>
          <a:p>
            <a:r>
              <a:rPr lang="en-US" sz="1800" dirty="0" smtClean="0"/>
              <a:t>Dropout prevention.</a:t>
            </a:r>
          </a:p>
          <a:p>
            <a:r>
              <a:rPr lang="en-US" sz="1800" dirty="0" smtClean="0"/>
              <a:t>Early childhood literacy.</a:t>
            </a:r>
          </a:p>
          <a:p>
            <a:r>
              <a:rPr lang="en-US" sz="1800" dirty="0" smtClean="0"/>
              <a:t>Socio emotional learning.</a:t>
            </a:r>
          </a:p>
          <a:p>
            <a:r>
              <a:rPr lang="en-US" sz="1800" dirty="0" smtClean="0"/>
              <a:t>Lecture vs. small group instruction.</a:t>
            </a:r>
          </a:p>
          <a:p>
            <a:r>
              <a:rPr lang="en-US" sz="1800" dirty="0" smtClean="0"/>
              <a:t>Educational technology.</a:t>
            </a:r>
          </a:p>
          <a:p>
            <a:r>
              <a:rPr lang="en-US" sz="1800" dirty="0" smtClean="0"/>
              <a:t>Vouchers</a:t>
            </a:r>
          </a:p>
          <a:p>
            <a:r>
              <a:rPr lang="en-US" sz="1800" dirty="0" smtClean="0"/>
              <a:t>Adolescent literacy.</a:t>
            </a:r>
            <a:endParaRPr lang="en-US" sz="1800" dirty="0"/>
          </a:p>
        </p:txBody>
      </p:sp>
      <p:pic>
        <p:nvPicPr>
          <p:cNvPr id="4" name="Picture 3"/>
          <p:cNvPicPr>
            <a:picLocks noChangeAspect="1"/>
          </p:cNvPicPr>
          <p:nvPr/>
        </p:nvPicPr>
        <p:blipFill>
          <a:blip r:embed="rId2"/>
          <a:stretch>
            <a:fillRect/>
          </a:stretch>
        </p:blipFill>
        <p:spPr>
          <a:xfrm>
            <a:off x="4800600" y="4648200"/>
            <a:ext cx="2362199" cy="1474493"/>
          </a:xfrm>
          <a:prstGeom prst="rect">
            <a:avLst/>
          </a:prstGeom>
        </p:spPr>
      </p:pic>
      <p:pic>
        <p:nvPicPr>
          <p:cNvPr id="6" name="Picture 5"/>
          <p:cNvPicPr>
            <a:picLocks noChangeAspect="1"/>
          </p:cNvPicPr>
          <p:nvPr/>
        </p:nvPicPr>
        <p:blipFill>
          <a:blip r:embed="rId3"/>
          <a:stretch>
            <a:fillRect/>
          </a:stretch>
        </p:blipFill>
        <p:spPr>
          <a:xfrm>
            <a:off x="6400800" y="1828800"/>
            <a:ext cx="2330739" cy="2590800"/>
          </a:xfrm>
          <a:prstGeom prst="rect">
            <a:avLst/>
          </a:prstGeom>
        </p:spPr>
      </p:pic>
    </p:spTree>
    <p:extLst>
      <p:ext uri="{BB962C8B-B14F-4D97-AF65-F5344CB8AC3E}">
        <p14:creationId xmlns:p14="http://schemas.microsoft.com/office/powerpoint/2010/main" val="2516619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Specific Studies of BC</a:t>
            </a:r>
            <a:br>
              <a:rPr lang="en-US" b="1" dirty="0" smtClean="0">
                <a:solidFill>
                  <a:srgbClr val="000000"/>
                </a:solidFill>
              </a:rPr>
            </a:br>
            <a:r>
              <a:rPr lang="en-US" b="1" dirty="0" smtClean="0">
                <a:solidFill>
                  <a:srgbClr val="000000"/>
                </a:solidFill>
              </a:rPr>
              <a:t>(CBCSE authored)</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00"/>
                </a:solidFill>
              </a:rPr>
              <a:t>Increasing high school graduation (nationally and for California, Connecticut, Minnesota, and California).</a:t>
            </a:r>
          </a:p>
          <a:p>
            <a:r>
              <a:rPr lang="en-US" dirty="0" smtClean="0">
                <a:solidFill>
                  <a:srgbClr val="000000"/>
                </a:solidFill>
              </a:rPr>
              <a:t>Early childhood education.</a:t>
            </a:r>
          </a:p>
          <a:p>
            <a:r>
              <a:rPr lang="en-US" dirty="0" smtClean="0">
                <a:solidFill>
                  <a:srgbClr val="000000"/>
                </a:solidFill>
              </a:rPr>
              <a:t>National service.</a:t>
            </a:r>
          </a:p>
          <a:p>
            <a:r>
              <a:rPr lang="en-US" dirty="0" smtClean="0">
                <a:solidFill>
                  <a:srgbClr val="000000"/>
                </a:solidFill>
              </a:rPr>
              <a:t>Opportunity Youth (not working, studying or training).</a:t>
            </a:r>
          </a:p>
          <a:p>
            <a:r>
              <a:rPr lang="en-US" dirty="0" smtClean="0">
                <a:solidFill>
                  <a:srgbClr val="000000"/>
                </a:solidFill>
              </a:rPr>
              <a:t>Social and Emotional learning.</a:t>
            </a:r>
          </a:p>
          <a:p>
            <a:r>
              <a:rPr lang="en-US" dirty="0" smtClean="0">
                <a:solidFill>
                  <a:srgbClr val="000000"/>
                </a:solidFill>
              </a:rPr>
              <a:t>Comprehensive school services.</a:t>
            </a:r>
          </a:p>
          <a:p>
            <a:r>
              <a:rPr lang="en-US" dirty="0" smtClean="0">
                <a:solidFill>
                  <a:srgbClr val="000000"/>
                </a:solidFill>
              </a:rPr>
              <a:t>Nutrition.</a:t>
            </a:r>
          </a:p>
          <a:p>
            <a:pPr marL="0" indent="0">
              <a:buNone/>
            </a:pPr>
            <a:endParaRPr lang="en-US" dirty="0"/>
          </a:p>
        </p:txBody>
      </p:sp>
    </p:spTree>
    <p:extLst>
      <p:ext uri="{BB962C8B-B14F-4D97-AF65-F5344CB8AC3E}">
        <p14:creationId xmlns:p14="http://schemas.microsoft.com/office/powerpoint/2010/main" val="2948117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Ingredients Method</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sz="2200" dirty="0" smtClean="0">
                <a:solidFill>
                  <a:srgbClr val="000000"/>
                </a:solidFill>
              </a:rPr>
              <a:t>Widely accepted.</a:t>
            </a:r>
          </a:p>
          <a:p>
            <a:r>
              <a:rPr lang="en-US" sz="2200" dirty="0" smtClean="0">
                <a:solidFill>
                  <a:srgbClr val="000000"/>
                </a:solidFill>
              </a:rPr>
              <a:t>Recognized by National Research Council and Institute of Medicine in a recent publication.</a:t>
            </a:r>
          </a:p>
          <a:p>
            <a:r>
              <a:rPr lang="en-US" sz="2200" dirty="0" smtClean="0">
                <a:solidFill>
                  <a:srgbClr val="000000"/>
                </a:solidFill>
              </a:rPr>
              <a:t>Adopted by JPAL Poverty Lab at MIT for experimental studies.</a:t>
            </a:r>
          </a:p>
          <a:p>
            <a:r>
              <a:rPr lang="en-US" sz="2200" dirty="0" smtClean="0">
                <a:solidFill>
                  <a:srgbClr val="000000"/>
                </a:solidFill>
              </a:rPr>
              <a:t>Used by World Bank and U.S. Agency for International Development.</a:t>
            </a:r>
          </a:p>
          <a:p>
            <a:r>
              <a:rPr lang="en-US" sz="2200" dirty="0" smtClean="0">
                <a:solidFill>
                  <a:srgbClr val="000000"/>
                </a:solidFill>
              </a:rPr>
              <a:t>Computer-Based Cost Tool based on method which will be introduced in the training.</a:t>
            </a:r>
          </a:p>
          <a:p>
            <a:pPr marL="0" indent="0">
              <a:buNone/>
            </a:pPr>
            <a:r>
              <a:rPr lang="en-US" dirty="0"/>
              <a:t>	</a:t>
            </a:r>
          </a:p>
        </p:txBody>
      </p:sp>
    </p:spTree>
    <p:extLst>
      <p:ext uri="{BB962C8B-B14F-4D97-AF65-F5344CB8AC3E}">
        <p14:creationId xmlns:p14="http://schemas.microsoft.com/office/powerpoint/2010/main" val="4070029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Some Goals of the Training</a:t>
            </a:r>
            <a:endParaRPr lang="en-US" b="1"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1 - Share what we have learned.</a:t>
            </a:r>
          </a:p>
          <a:p>
            <a:r>
              <a:rPr lang="en-US" dirty="0" smtClean="0">
                <a:solidFill>
                  <a:srgbClr val="000000"/>
                </a:solidFill>
              </a:rPr>
              <a:t>2 - Provide guidance to you on your projects.</a:t>
            </a:r>
          </a:p>
          <a:p>
            <a:r>
              <a:rPr lang="en-US" dirty="0" smtClean="0">
                <a:solidFill>
                  <a:srgbClr val="000000"/>
                </a:solidFill>
              </a:rPr>
              <a:t>3 - Receive feedback from you on your insights and how we can improve our methods, practices, and training.</a:t>
            </a:r>
          </a:p>
          <a:p>
            <a:r>
              <a:rPr lang="en-US" dirty="0" smtClean="0">
                <a:solidFill>
                  <a:srgbClr val="000000"/>
                </a:solidFill>
              </a:rPr>
              <a:t>4-  Get you to use the methods.</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5562600" y="4223030"/>
            <a:ext cx="2743200" cy="1999969"/>
          </a:xfrm>
          <a:prstGeom prst="rect">
            <a:avLst/>
          </a:prstGeom>
        </p:spPr>
      </p:pic>
    </p:spTree>
    <p:extLst>
      <p:ext uri="{BB962C8B-B14F-4D97-AF65-F5344CB8AC3E}">
        <p14:creationId xmlns:p14="http://schemas.microsoft.com/office/powerpoint/2010/main" val="2559199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What We Want You To Get Out of This</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This is not training for a certificate.</a:t>
            </a:r>
          </a:p>
          <a:p>
            <a:r>
              <a:rPr lang="en-US" dirty="0" smtClean="0">
                <a:solidFill>
                  <a:srgbClr val="000000"/>
                </a:solidFill>
              </a:rPr>
              <a:t>It is training to prepare you to use cost-effectiveness and benefit-cost analysis in evaluation.</a:t>
            </a:r>
          </a:p>
          <a:p>
            <a:r>
              <a:rPr lang="en-US" dirty="0" smtClean="0">
                <a:solidFill>
                  <a:srgbClr val="000000"/>
                </a:solidFill>
              </a:rPr>
              <a:t>We will follow up to see what progress you are making and try to provide responses to your questions and feedback on your studies.</a:t>
            </a:r>
          </a:p>
          <a:p>
            <a:r>
              <a:rPr lang="en-US" dirty="0" smtClean="0">
                <a:solidFill>
                  <a:srgbClr val="000000"/>
                </a:solidFill>
              </a:rPr>
              <a:t>It is not a certificate program, but a user-focused program.</a:t>
            </a:r>
            <a:endParaRPr lang="en-US" dirty="0">
              <a:solidFill>
                <a:srgbClr val="000000"/>
              </a:solidFill>
            </a:endParaRPr>
          </a:p>
        </p:txBody>
      </p:sp>
    </p:spTree>
    <p:extLst>
      <p:ext uri="{BB962C8B-B14F-4D97-AF65-F5344CB8AC3E}">
        <p14:creationId xmlns:p14="http://schemas.microsoft.com/office/powerpoint/2010/main" val="2662843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Context and History</a:t>
            </a:r>
            <a:endParaRPr lang="en-US" b="1" dirty="0">
              <a:solidFill>
                <a:schemeClr val="tx1"/>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Center for Benefit-Cost Studies in Education was established in 2007.</a:t>
            </a:r>
          </a:p>
          <a:p>
            <a:r>
              <a:rPr lang="en-US" sz="2200" dirty="0" smtClean="0">
                <a:solidFill>
                  <a:srgbClr val="000000"/>
                </a:solidFill>
              </a:rPr>
              <a:t>But history of our development goes back to 1970 at Stanford and 1999 at TC.</a:t>
            </a:r>
          </a:p>
          <a:p>
            <a:r>
              <a:rPr lang="en-US" sz="2200" dirty="0" smtClean="0">
                <a:solidFill>
                  <a:srgbClr val="000000"/>
                </a:solidFill>
              </a:rPr>
              <a:t>I will provide some background on how we got to this point.</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656777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Two Primary Tools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dirty="0" smtClean="0">
                <a:solidFill>
                  <a:schemeClr val="bg2">
                    <a:lumMod val="60000"/>
                    <a:lumOff val="40000"/>
                  </a:schemeClr>
                </a:solidFill>
              </a:rPr>
              <a:t>Cost-Effectiveness</a:t>
            </a:r>
            <a:r>
              <a:rPr lang="en-US" dirty="0" smtClean="0">
                <a:solidFill>
                  <a:schemeClr val="tx1"/>
                </a:solidFill>
              </a:rPr>
              <a:t>—Comparisons of educational alternatives with same goals to determine which have the largest effects relative to cost.</a:t>
            </a:r>
          </a:p>
          <a:p>
            <a:r>
              <a:rPr lang="en-US" dirty="0" smtClean="0">
                <a:solidFill>
                  <a:srgbClr val="5737F4"/>
                </a:solidFill>
              </a:rPr>
              <a:t>Benefit-Cost</a:t>
            </a:r>
            <a:r>
              <a:rPr lang="en-US" dirty="0" smtClean="0">
                <a:solidFill>
                  <a:schemeClr val="tx1"/>
                </a:solidFill>
              </a:rPr>
              <a:t>—Comparisons of educational alternatives in terms of costs and monetary value of benefits to see if benefits exceed costs and by how much to inform investment decisions.</a:t>
            </a: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6629400" y="4800600"/>
            <a:ext cx="1612900" cy="1381213"/>
          </a:xfrm>
          <a:prstGeom prst="rect">
            <a:avLst/>
          </a:prstGeom>
        </p:spPr>
      </p:pic>
    </p:spTree>
    <p:extLst>
      <p:ext uri="{BB962C8B-B14F-4D97-AF65-F5344CB8AC3E}">
        <p14:creationId xmlns:p14="http://schemas.microsoft.com/office/powerpoint/2010/main" val="2015020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Benefit-Cost Analysis</a:t>
            </a:r>
            <a:endParaRPr lang="en-US" b="1" dirty="0">
              <a:solidFill>
                <a:srgbClr val="0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00"/>
                </a:solidFill>
              </a:rPr>
              <a:t>Origins in 1930’s </a:t>
            </a:r>
          </a:p>
          <a:p>
            <a:r>
              <a:rPr lang="en-US" dirty="0" smtClean="0">
                <a:solidFill>
                  <a:srgbClr val="000000"/>
                </a:solidFill>
              </a:rPr>
              <a:t>During Great Depression, Congress Passed Water Resources Act</a:t>
            </a:r>
          </a:p>
          <a:p>
            <a:r>
              <a:rPr lang="en-US" dirty="0" smtClean="0">
                <a:solidFill>
                  <a:srgbClr val="000000"/>
                </a:solidFill>
              </a:rPr>
              <a:t>Employment focused.</a:t>
            </a:r>
          </a:p>
          <a:p>
            <a:r>
              <a:rPr lang="en-US" dirty="0" smtClean="0">
                <a:solidFill>
                  <a:srgbClr val="000000"/>
                </a:solidFill>
              </a:rPr>
              <a:t>Proposed projects exceeded budget                                                   and regional political competition.</a:t>
            </a:r>
          </a:p>
          <a:p>
            <a:r>
              <a:rPr lang="en-US" dirty="0" smtClean="0">
                <a:solidFill>
                  <a:srgbClr val="000000"/>
                </a:solidFill>
              </a:rPr>
              <a:t>Big Projects:  Hydroelectric Dams, Expanding Ports, Deepening Rivers and Channels, Flood Control.</a:t>
            </a:r>
          </a:p>
          <a:p>
            <a:r>
              <a:rPr lang="en-US" dirty="0" smtClean="0">
                <a:solidFill>
                  <a:srgbClr val="000000"/>
                </a:solidFill>
              </a:rPr>
              <a:t>Diverse Outcomes:  electricity, potable water, recreation, flood reduction, faster transport.</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5816346" y="3124200"/>
            <a:ext cx="2021332" cy="1400461"/>
          </a:xfrm>
          <a:prstGeom prst="rect">
            <a:avLst/>
          </a:prstGeom>
        </p:spPr>
      </p:pic>
    </p:spTree>
    <p:extLst>
      <p:ext uri="{BB962C8B-B14F-4D97-AF65-F5344CB8AC3E}">
        <p14:creationId xmlns:p14="http://schemas.microsoft.com/office/powerpoint/2010/main" val="1523763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How to Choose</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Considerable political competition in Congress because of regional employment prospects.</a:t>
            </a:r>
          </a:p>
          <a:p>
            <a:r>
              <a:rPr lang="en-US" dirty="0" smtClean="0">
                <a:solidFill>
                  <a:srgbClr val="000000"/>
                </a:solidFill>
              </a:rPr>
              <a:t>How to choose.</a:t>
            </a:r>
          </a:p>
          <a:p>
            <a:r>
              <a:rPr lang="en-US" dirty="0" smtClean="0">
                <a:solidFill>
                  <a:srgbClr val="000000"/>
                </a:solidFill>
              </a:rPr>
              <a:t>Every proposed project had big claims of benefits.</a:t>
            </a:r>
          </a:p>
          <a:p>
            <a:r>
              <a:rPr lang="en-US" dirty="0" smtClean="0">
                <a:solidFill>
                  <a:srgbClr val="000000"/>
                </a:solidFill>
              </a:rPr>
              <a:t>Congress set criterion that Corps of Army Engineers must only consider projects whose benefits are at least equal to costs.</a:t>
            </a:r>
          </a:p>
          <a:p>
            <a:r>
              <a:rPr lang="en-US" dirty="0" smtClean="0">
                <a:solidFill>
                  <a:srgbClr val="000000"/>
                </a:solidFill>
              </a:rPr>
              <a:t>Corps of Army Engineers challenged to set out method for benefits and costs.</a:t>
            </a:r>
            <a:endParaRPr lang="en-US" dirty="0">
              <a:solidFill>
                <a:srgbClr val="000000"/>
              </a:solidFill>
            </a:endParaRPr>
          </a:p>
        </p:txBody>
      </p:sp>
    </p:spTree>
    <p:extLst>
      <p:ext uri="{BB962C8B-B14F-4D97-AF65-F5344CB8AC3E}">
        <p14:creationId xmlns:p14="http://schemas.microsoft.com/office/powerpoint/2010/main" val="120813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BC Developments of Focus on Water Resources</a:t>
            </a:r>
            <a:endParaRPr lang="en-US" b="1" dirty="0">
              <a:solidFill>
                <a:srgbClr val="000000"/>
              </a:solidFill>
            </a:endParaRPr>
          </a:p>
        </p:txBody>
      </p:sp>
      <p:sp>
        <p:nvSpPr>
          <p:cNvPr id="3" name="Content Placeholder 2"/>
          <p:cNvSpPr>
            <a:spLocks noGrp="1"/>
          </p:cNvSpPr>
          <p:nvPr>
            <p:ph idx="1"/>
          </p:nvPr>
        </p:nvSpPr>
        <p:spPr/>
        <p:txBody>
          <a:bodyPr/>
          <a:lstStyle/>
          <a:p>
            <a:r>
              <a:rPr lang="en-US" sz="2200" dirty="0" smtClean="0">
                <a:solidFill>
                  <a:schemeClr val="tx1"/>
                </a:solidFill>
              </a:rPr>
              <a:t>Valuing Benefits—</a:t>
            </a:r>
          </a:p>
          <a:p>
            <a:pPr lvl="1">
              <a:buClr>
                <a:schemeClr val="tx1"/>
              </a:buClr>
              <a:buFont typeface="Wingdings" charset="2"/>
              <a:buChar char="Ø"/>
            </a:pPr>
            <a:r>
              <a:rPr lang="en-US" sz="1800" dirty="0" smtClean="0">
                <a:solidFill>
                  <a:schemeClr val="tx1"/>
                </a:solidFill>
              </a:rPr>
              <a:t>Water, electric power, reduction in flood damage, reduced costs of transport, recreation.</a:t>
            </a:r>
          </a:p>
          <a:p>
            <a:pPr lvl="1">
              <a:buClr>
                <a:schemeClr val="tx1"/>
              </a:buClr>
              <a:buFont typeface="Wingdings" charset="2"/>
              <a:buChar char="Ø"/>
            </a:pPr>
            <a:r>
              <a:rPr lang="en-US" sz="1800" dirty="0" smtClean="0">
                <a:solidFill>
                  <a:schemeClr val="tx1"/>
                </a:solidFill>
              </a:rPr>
              <a:t>Market prices.</a:t>
            </a:r>
          </a:p>
          <a:p>
            <a:pPr lvl="1">
              <a:buClr>
                <a:schemeClr val="tx1"/>
              </a:buClr>
              <a:buFont typeface="Wingdings" charset="2"/>
              <a:buChar char="Ø"/>
            </a:pPr>
            <a:r>
              <a:rPr lang="en-US" sz="1800" dirty="0" smtClean="0">
                <a:solidFill>
                  <a:schemeClr val="tx1"/>
                </a:solidFill>
              </a:rPr>
              <a:t>Shadow prices where market prices don’t exist or market is unrepresentative—for example, dams for rural electrification will change market for electricity on both demand and supply side. </a:t>
            </a:r>
            <a:endParaRPr lang="en-US" sz="1800" dirty="0">
              <a:solidFill>
                <a:schemeClr val="tx1"/>
              </a:solidFill>
            </a:endParaRPr>
          </a:p>
          <a:p>
            <a:pPr marL="514350" indent="-457200"/>
            <a:r>
              <a:rPr lang="en-US" sz="2200" dirty="0" smtClean="0">
                <a:solidFill>
                  <a:schemeClr val="tx1"/>
                </a:solidFill>
              </a:rPr>
              <a:t>Adjusting  benefits and costs for time patterns through discounting.</a:t>
            </a:r>
          </a:p>
          <a:p>
            <a:pPr marL="57150" indent="0">
              <a:buNone/>
            </a:pPr>
            <a:endParaRPr lang="en-US" dirty="0" smtClean="0"/>
          </a:p>
          <a:p>
            <a:pPr marL="514350" indent="-457200">
              <a:buFont typeface="Wingdings" panose="05000000000000000000" pitchFamily="2" charset="2"/>
              <a:buChar char="§"/>
            </a:pPr>
            <a:endParaRPr lang="en-US" dirty="0" smtClean="0"/>
          </a:p>
        </p:txBody>
      </p:sp>
    </p:spTree>
    <p:extLst>
      <p:ext uri="{BB962C8B-B14F-4D97-AF65-F5344CB8AC3E}">
        <p14:creationId xmlns:p14="http://schemas.microsoft.com/office/powerpoint/2010/main" val="3587328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BC Developments in Education</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In 1960’s, introduced through human capital focus on net present value of educational investments and rate of return analysis.</a:t>
            </a:r>
          </a:p>
          <a:p>
            <a:r>
              <a:rPr lang="en-US" sz="2200" dirty="0" smtClean="0">
                <a:solidFill>
                  <a:srgbClr val="000000"/>
                </a:solidFill>
              </a:rPr>
              <a:t>By seventies, expanded to include impact of education on returns to taxpayer for increased productivity, tax revenues, health, and public assistance.</a:t>
            </a:r>
          </a:p>
          <a:p>
            <a:r>
              <a:rPr lang="en-US" sz="2200" dirty="0" smtClean="0">
                <a:solidFill>
                  <a:srgbClr val="000000"/>
                </a:solidFill>
              </a:rPr>
              <a:t>By eighties applied to particular programs, such as early childhood education  (Perry Preschool, </a:t>
            </a:r>
            <a:r>
              <a:rPr lang="en-US" sz="2200" dirty="0" err="1" smtClean="0">
                <a:solidFill>
                  <a:srgbClr val="000000"/>
                </a:solidFill>
              </a:rPr>
              <a:t>Abecederian</a:t>
            </a:r>
            <a:r>
              <a:rPr lang="en-US" sz="2200" dirty="0" smtClean="0">
                <a:solidFill>
                  <a:srgbClr val="000000"/>
                </a:solidFill>
              </a:rPr>
              <a:t>, Chicago Child and Parents).</a:t>
            </a:r>
            <a:endParaRPr lang="en-US" sz="2200" dirty="0">
              <a:solidFill>
                <a:srgbClr val="000000"/>
              </a:solidFill>
            </a:endParaRPr>
          </a:p>
        </p:txBody>
      </p:sp>
    </p:spTree>
    <p:extLst>
      <p:ext uri="{BB962C8B-B14F-4D97-AF65-F5344CB8AC3E}">
        <p14:creationId xmlns:p14="http://schemas.microsoft.com/office/powerpoint/2010/main" val="29381479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ustom 7">
      <a:dk1>
        <a:srgbClr val="000000"/>
      </a:dk1>
      <a:lt1>
        <a:srgbClr val="FFFFFF"/>
      </a:lt1>
      <a:dk2>
        <a:srgbClr val="000000"/>
      </a:dk2>
      <a:lt2>
        <a:srgbClr val="2008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864</TotalTime>
  <Words>1376</Words>
  <Application>Microsoft Office PowerPoint</Application>
  <PresentationFormat>On-screen Show (4:3)</PresentationFormat>
  <Paragraphs>129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Capital</vt:lpstr>
      <vt:lpstr>Some Background on CE and BC in Education</vt:lpstr>
      <vt:lpstr>Welcome</vt:lpstr>
      <vt:lpstr>What We Want You To Get Out of This</vt:lpstr>
      <vt:lpstr>Context and History</vt:lpstr>
      <vt:lpstr>Two Primary Tools</vt:lpstr>
      <vt:lpstr>Benefit-Cost Analysis</vt:lpstr>
      <vt:lpstr>How to Choose</vt:lpstr>
      <vt:lpstr>BC Developments of Focus on Water Resources</vt:lpstr>
      <vt:lpstr>BC Developments in Education</vt:lpstr>
      <vt:lpstr>BC Criteria</vt:lpstr>
      <vt:lpstr>Cost-Effectiveness Analysis</vt:lpstr>
      <vt:lpstr>Applications</vt:lpstr>
      <vt:lpstr>Cost-Effectiveness in Education</vt:lpstr>
      <vt:lpstr>Development of CBCSE Approach</vt:lpstr>
      <vt:lpstr>CE Challenges, Early Seventies</vt:lpstr>
      <vt:lpstr>Personal Sojourn</vt:lpstr>
      <vt:lpstr>Methods</vt:lpstr>
      <vt:lpstr>Ingredients Method</vt:lpstr>
      <vt:lpstr>Books</vt:lpstr>
      <vt:lpstr>Specific Studies of CE in Education (CBCSE authored)</vt:lpstr>
      <vt:lpstr>Specific Studies of BC (CBCSE authored)</vt:lpstr>
      <vt:lpstr>Ingredients Method</vt:lpstr>
      <vt:lpstr>Some Goals of the Training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Background on CE and BC in Education</dc:title>
  <dc:creator>CIS</dc:creator>
  <cp:lastModifiedBy>Columbia University</cp:lastModifiedBy>
  <cp:revision>36</cp:revision>
  <dcterms:created xsi:type="dcterms:W3CDTF">2015-01-27T15:13:27Z</dcterms:created>
  <dcterms:modified xsi:type="dcterms:W3CDTF">2017-05-22T01:06:07Z</dcterms:modified>
</cp:coreProperties>
</file>