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97" r:id="rId11"/>
    <p:sldId id="298" r:id="rId12"/>
    <p:sldId id="267" r:id="rId13"/>
    <p:sldId id="30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05" r:id="rId24"/>
    <p:sldId id="307" r:id="rId25"/>
    <p:sldId id="308" r:id="rId26"/>
    <p:sldId id="310" r:id="rId27"/>
    <p:sldId id="309" r:id="rId28"/>
    <p:sldId id="277" r:id="rId29"/>
    <p:sldId id="278" r:id="rId30"/>
    <p:sldId id="299" r:id="rId31"/>
    <p:sldId id="279" r:id="rId32"/>
    <p:sldId id="280" r:id="rId33"/>
    <p:sldId id="300" r:id="rId34"/>
    <p:sldId id="301" r:id="rId35"/>
    <p:sldId id="302" r:id="rId36"/>
    <p:sldId id="282" r:id="rId37"/>
    <p:sldId id="283" r:id="rId38"/>
    <p:sldId id="292" r:id="rId39"/>
    <p:sldId id="311" r:id="rId40"/>
    <p:sldId id="312" r:id="rId41"/>
    <p:sldId id="291" r:id="rId42"/>
    <p:sldId id="295" r:id="rId43"/>
    <p:sldId id="31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2A616B9-DA7E-1B45-A42C-691E5E2980CA}">
          <p14:sldIdLst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</p14:sldIdLst>
        </p14:section>
        <p14:section name="CA Sensitivity" id="{CA1B4A3B-88AD-234A-A74B-7CE575CA256E}">
          <p14:sldIdLst>
            <p14:sldId id="297"/>
            <p14:sldId id="298"/>
            <p14:sldId id="267"/>
            <p14:sldId id="304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CEA Sensitivity" id="{C78F3955-C0B4-2E45-8586-C1E49AC60393}">
          <p14:sldIdLst>
            <p14:sldId id="275"/>
            <p14:sldId id="276"/>
            <p14:sldId id="305"/>
            <p14:sldId id="307"/>
            <p14:sldId id="308"/>
            <p14:sldId id="310"/>
            <p14:sldId id="309"/>
            <p14:sldId id="277"/>
            <p14:sldId id="278"/>
            <p14:sldId id="299"/>
            <p14:sldId id="279"/>
            <p14:sldId id="280"/>
            <p14:sldId id="300"/>
            <p14:sldId id="301"/>
            <p14:sldId id="302"/>
          </p14:sldIdLst>
        </p14:section>
        <p14:section name="CBA Sensitivity Analysis" id="{3C6D99FA-9876-164C-A3C3-5A08F91EDD60}">
          <p14:sldIdLst>
            <p14:sldId id="282"/>
            <p14:sldId id="283"/>
            <p14:sldId id="292"/>
            <p14:sldId id="311"/>
            <p14:sldId id="312"/>
          </p14:sldIdLst>
        </p14:section>
        <p14:section name="Conclusion" id="{66618574-0771-E440-8E48-495B089D6B3B}">
          <p14:sldIdLst>
            <p14:sldId id="291"/>
            <p14:sldId id="295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7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F1D85-899D-8244-BFE2-9BFC0311A82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43F86-E06A-5847-8274-77F02027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6259" name="Rectangle 6"/>
          <p:cNvSpPr txBox="1">
            <a:spLocks noGrp="1" noChangeArrowheads="1"/>
          </p:cNvSpPr>
          <p:nvPr/>
        </p:nvSpPr>
        <p:spPr bwMode="auto">
          <a:xfrm>
            <a:off x="1" y="8686489"/>
            <a:ext cx="297259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7D7EE-D404-4367-83D9-8DBB78F3B2A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04618" indent="-304618"/>
            <a:endParaRPr lang="en-US" sz="160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Kee and Cellini 2009-2010</a:t>
            </a:r>
          </a:p>
        </p:txBody>
      </p:sp>
      <p:sp>
        <p:nvSpPr>
          <p:cNvPr id="285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7BF2F-83EA-40B2-9924-583FCE3A88F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85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91" y="4345587"/>
            <a:ext cx="5486400" cy="4112926"/>
          </a:xfrm>
          <a:noFill/>
          <a:ln/>
        </p:spPr>
        <p:txBody>
          <a:bodyPr lIns="87503" tIns="43751" rIns="87503" bIns="43751"/>
          <a:lstStyle/>
          <a:p>
            <a:pPr eaLnBrk="1" hangingPunct="1"/>
            <a:endParaRPr lang="en-US" sz="18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Kee and Cellini 2009-2010</a:t>
            </a:r>
          </a:p>
        </p:txBody>
      </p:sp>
      <p:sp>
        <p:nvSpPr>
          <p:cNvPr id="286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880D4-400E-4D54-BEF5-DA94DF6DD08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00" tIns="45900" rIns="91800" bIns="45900" anchor="b"/>
          <a:lstStyle/>
          <a:p>
            <a:pPr defTabSz="904433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Kee and Cellini 2009-2010</a:t>
            </a: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5702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F8012-B726-4D03-9058-674FC60664F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51826F64-6AB0-3441-A5D6-A2A306B93B26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>
                      <a:solidFill>
                        <a:srgbClr val="FFFFFF"/>
                      </a:solidFill>
                      <a:latin typeface="News Gothic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4DDEA-53E0-8F41-93D0-BDF6DFECD4E3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A469-C740-4FE5-8E4F-849E3FA0A31D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2640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2A862-F2B6-4543-8FB2-D4C1C67153D8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01EC4-193D-4970-8D09-99C1345F191B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96454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8C046-2DA1-FC48-8EE6-151AA6C04771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A469-C740-4FE5-8E4F-849E3FA0A31D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72218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AA8CD-E6F0-DA42-8A3E-5DDDB06443F3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9732C-43AA-4C0A-95ED-8C86AFF87878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4341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DF1AC-717F-BE44-B18D-672C06129559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1C907-34D4-46AE-999B-75B0FC1586A8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786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CDC3E-7FAE-7646-9A39-1122CC154C09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2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21FB9C91-3D52-114A-A999-F601EEBB9E00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9526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C7583-5AC6-1C4D-98D4-B74DC4A65827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1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60043-FD02-D140-9602-5FB1653B212E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8232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6988F-43F8-9547-8EA0-786104C5FAD3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BCE2D-C43B-4F88-BE6B-5B5BF18BDE09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1539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3EE0BB-87F4-D84E-873D-2C589CF7A222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5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>
            <a:xfrm>
              <a:off x="256032" y="237744"/>
              <a:ext cx="8622792" cy="6364224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7A180-2666-0540-A023-E0A6C4145BE2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5D429-F24F-3B4A-B302-A6560B636C16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</a:rPr>
              <a:pPr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/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50460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2AD2A18-239E-7748-9557-ABBDDA1FB075}" type="datetime1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ea typeface="ＭＳ Ｐゴシック" pitchFamily="34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1/12/17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112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F5A469-C740-4FE5-8E4F-849E3FA0A31D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554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1"/>
            <a:ext cx="8001000" cy="20573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UNCERTAINTY </a:t>
            </a:r>
            <a:br>
              <a:rPr lang="en-US" sz="2800" b="1" dirty="0" smtClean="0"/>
            </a:br>
            <a:r>
              <a:rPr lang="en-US" sz="2800" b="1" dirty="0" smtClean="0"/>
              <a:t>AND SENSITIVITY TESTING</a:t>
            </a:r>
            <a:br>
              <a:rPr lang="en-US" sz="2800" b="1" dirty="0" smtClean="0"/>
            </a:br>
            <a:endParaRPr lang="en-US" sz="32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57600"/>
            <a:ext cx="78486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898989"/>
                </a:solidFill>
                <a:ea typeface="ＭＳ Ｐゴシック" pitchFamily="34" charset="-128"/>
              </a:rPr>
              <a:t>Clive R. Belfield</a:t>
            </a:r>
          </a:p>
          <a:p>
            <a:pPr eaLnBrk="1" hangingPunct="1"/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12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00"/>
                </a:solidFill>
                <a:ea typeface="ＭＳ Ｐゴシック" pitchFamily="34" charset="-128"/>
              </a:rPr>
              <a:t>Cost Analysis Sensitivity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1"/>
            <a:ext cx="8229600" cy="4038600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>
                <a:ea typeface="ＭＳ Ｐゴシック" pitchFamily="-107" charset="-128"/>
                <a:cs typeface="Arial"/>
              </a:rPr>
              <a:t>Parameter uncertainty: 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dirty="0" smtClean="0">
                <a:ea typeface="ＭＳ Ｐゴシック" pitchFamily="-107" charset="-128"/>
                <a:cs typeface="Arial"/>
              </a:rPr>
              <a:t>	Bootstrapping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>
                <a:ea typeface="ＭＳ Ｐゴシック" pitchFamily="-107" charset="-128"/>
                <a:cs typeface="Arial"/>
              </a:rPr>
              <a:t>Structural uncertainty: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dirty="0" smtClean="0">
                <a:ea typeface="ＭＳ Ｐゴシック" pitchFamily="-107" charset="-128"/>
                <a:cs typeface="Arial"/>
              </a:rPr>
              <a:t>	Functional form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13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1252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00"/>
                </a:solidFill>
                <a:ea typeface="ＭＳ Ｐゴシック" pitchFamily="34" charset="-128"/>
              </a:rPr>
              <a:t>Bootstrapping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1"/>
            <a:ext cx="8229600" cy="4038600"/>
          </a:xfrm>
        </p:spPr>
        <p:txBody>
          <a:bodyPr>
            <a:noAutofit/>
          </a:bodyPr>
          <a:lstStyle/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Bootstrapping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Small </a:t>
            </a:r>
            <a:r>
              <a:rPr lang="en-US" sz="2000" dirty="0">
                <a:ea typeface="ＭＳ Ｐゴシック" pitchFamily="-107" charset="-128"/>
                <a:cs typeface="Arial"/>
              </a:rPr>
              <a:t>sample of observations of costs (n=100)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>
                <a:ea typeface="ＭＳ Ｐゴシック" pitchFamily="-107" charset="-128"/>
                <a:cs typeface="Arial"/>
              </a:rPr>
              <a:t>Can get mean of these </a:t>
            </a:r>
            <a:r>
              <a:rPr lang="en-US" sz="2000" dirty="0" smtClean="0">
                <a:ea typeface="ＭＳ Ｐゴシック" pitchFamily="-107" charset="-128"/>
                <a:cs typeface="Arial"/>
              </a:rPr>
              <a:t>100 observations</a:t>
            </a:r>
            <a:endParaRPr lang="en-US" sz="2000" dirty="0">
              <a:ea typeface="ＭＳ Ｐゴシック" pitchFamily="-107" charset="-128"/>
              <a:cs typeface="Arial"/>
            </a:endParaRP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Randomly </a:t>
            </a:r>
            <a:r>
              <a:rPr lang="en-US" sz="2000" dirty="0">
                <a:ea typeface="ＭＳ Ｐゴシック" pitchFamily="-107" charset="-128"/>
                <a:cs typeface="Arial"/>
              </a:rPr>
              <a:t>draw 100 </a:t>
            </a:r>
            <a:r>
              <a:rPr lang="en-US" sz="2000" dirty="0" smtClean="0">
                <a:ea typeface="ＭＳ Ｐゴシック" pitchFamily="-107" charset="-128"/>
                <a:cs typeface="Arial"/>
              </a:rPr>
              <a:t>observations from the sample, </a:t>
            </a:r>
            <a:r>
              <a:rPr lang="en-US" sz="2000" dirty="0">
                <a:ea typeface="ＭＳ Ｐゴシック" pitchFamily="-107" charset="-128"/>
                <a:cs typeface="Arial"/>
              </a:rPr>
              <a:t>with replacement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>
                <a:ea typeface="ＭＳ Ｐゴシック" pitchFamily="-107" charset="-128"/>
                <a:cs typeface="Arial"/>
              </a:rPr>
              <a:t>Get mean </a:t>
            </a:r>
            <a:r>
              <a:rPr lang="en-US" sz="2000" dirty="0" smtClean="0">
                <a:ea typeface="ＭＳ Ｐゴシック" pitchFamily="-107" charset="-128"/>
                <a:cs typeface="Arial"/>
              </a:rPr>
              <a:t>costs of these 100 observations</a:t>
            </a:r>
            <a:endParaRPr lang="en-US" sz="2000" dirty="0">
              <a:ea typeface="ＭＳ Ｐゴシック" pitchFamily="-107" charset="-128"/>
              <a:cs typeface="Arial"/>
            </a:endParaRP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>
                <a:ea typeface="ＭＳ Ｐゴシック" pitchFamily="-107" charset="-128"/>
                <a:cs typeface="Arial"/>
              </a:rPr>
              <a:t>Do that </a:t>
            </a:r>
            <a:r>
              <a:rPr lang="en-US" sz="2000" dirty="0" smtClean="0">
                <a:ea typeface="ＭＳ Ｐゴシック" pitchFamily="-107" charset="-128"/>
                <a:cs typeface="Arial"/>
              </a:rPr>
              <a:t>1,000 </a:t>
            </a:r>
            <a:r>
              <a:rPr lang="en-US" sz="2000" dirty="0">
                <a:ea typeface="ＭＳ Ｐゴシック" pitchFamily="-107" charset="-128"/>
                <a:cs typeface="Arial"/>
              </a:rPr>
              <a:t>times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Use </a:t>
            </a:r>
            <a:r>
              <a:rPr lang="en-US" sz="2000" dirty="0">
                <a:ea typeface="ＭＳ Ｐゴシック" pitchFamily="-107" charset="-128"/>
                <a:cs typeface="Arial"/>
              </a:rPr>
              <a:t>mean of those </a:t>
            </a:r>
            <a:r>
              <a:rPr lang="en-US" sz="2000" dirty="0" smtClean="0">
                <a:ea typeface="ＭＳ Ｐゴシック" pitchFamily="-107" charset="-128"/>
                <a:cs typeface="Arial"/>
              </a:rPr>
              <a:t>1,000 means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13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6685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0668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4000" b="1" dirty="0" smtClean="0">
                <a:latin typeface="News Gothic MT"/>
                <a:cs typeface="News Gothic MT"/>
              </a:rPr>
              <a:t>Structural Uncertainty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92500"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/>
              <a:t>For structural uncertainty, explicitly model costs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/>
              <a:t>Advantage of addressing model/mechanism uncertainty directly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/>
              <a:t>Might also address heterogeneity</a:t>
            </a:r>
          </a:p>
          <a:p>
            <a:pPr eaLnBrk="1" hangingPunct="1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News Gothic MT"/>
                <a:cs typeface="News Gothic MT"/>
              </a:rPr>
              <a:t>Simulated dataset:</a:t>
            </a:r>
          </a:p>
          <a:p>
            <a:pPr lvl="1">
              <a:lnSpc>
                <a:spcPct val="12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News Gothic MT"/>
                <a:cs typeface="News Gothic MT"/>
              </a:rPr>
              <a:t>100 HS students assigned to control group, receiving general services</a:t>
            </a:r>
          </a:p>
          <a:p>
            <a:pPr lvl="1">
              <a:lnSpc>
                <a:spcPct val="12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News Gothic MT"/>
                <a:cs typeface="News Gothic MT"/>
              </a:rPr>
              <a:t>100 </a:t>
            </a:r>
            <a:r>
              <a:rPr lang="en-US" sz="1800" dirty="0" smtClean="0">
                <a:solidFill>
                  <a:schemeClr val="tx1"/>
                </a:solidFill>
                <a:cs typeface="News Gothic MT"/>
              </a:rPr>
              <a:t>HS students </a:t>
            </a:r>
            <a:r>
              <a:rPr lang="en-US" sz="1800" dirty="0" smtClean="0">
                <a:solidFill>
                  <a:schemeClr val="tx1"/>
                </a:solidFill>
                <a:latin typeface="News Gothic MT"/>
                <a:cs typeface="News Gothic MT"/>
              </a:rPr>
              <a:t>assigned to mentoring program, receiving mentoring support that varies per mentee</a:t>
            </a:r>
          </a:p>
          <a:p>
            <a:pPr eaLnBrk="1" hangingPunct="1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News Gothic MT"/>
                <a:cs typeface="News Gothic MT"/>
              </a:rPr>
              <a:t>Estimate incremental costs of mentoring program and test for structural uncertainty</a:t>
            </a:r>
          </a:p>
          <a:p>
            <a:pPr marL="350838" lvl="1" indent="0" eaLnBrk="1" hangingPunct="1">
              <a:lnSpc>
                <a:spcPct val="120000"/>
              </a:lnSpc>
              <a:buNone/>
            </a:pPr>
            <a:endParaRPr lang="en-US" sz="2400" dirty="0" smtClean="0">
              <a:latin typeface="News Gothic MT"/>
              <a:cs typeface="News Gothic M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513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Simulated Data</a:t>
            </a:r>
            <a:endParaRPr lang="en-US" sz="4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1275" b="11275"/>
          <a:stretch>
            <a:fillRect/>
          </a:stretch>
        </p:blipFill>
        <p:spPr>
          <a:xfrm>
            <a:off x="900113" y="363005"/>
            <a:ext cx="7345362" cy="3932238"/>
          </a:xfrm>
          <a:ln w="28575" cmpd="sng">
            <a:noFill/>
            <a:miter lim="800000"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13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011" y="4621213"/>
            <a:ext cx="44958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7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00"/>
                </a:solidFill>
                <a:ea typeface="ＭＳ Ｐゴシック" pitchFamily="34" charset="-128"/>
              </a:rPr>
              <a:t>Distribution of Costs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rcRect l="-24657" r="-24657"/>
          <a:stretch>
            <a:fillRect/>
          </a:stretch>
        </p:blipFill>
        <p:spPr>
          <a:xfrm>
            <a:off x="0" y="1828800"/>
            <a:ext cx="8991600" cy="44196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7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757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Costs per Group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7239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7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1. Mean Cost Difference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0184968"/>
              </p:ext>
            </p:extLst>
          </p:nvPr>
        </p:nvGraphicFramePr>
        <p:xfrm>
          <a:off x="609600" y="1905001"/>
          <a:ext cx="8001001" cy="3148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611"/>
                <a:gridCol w="1170878"/>
                <a:gridCol w="1170878"/>
                <a:gridCol w="1170878"/>
                <a:gridCol w="1170878"/>
                <a:gridCol w="1170878"/>
              </a:tblGrid>
              <a:tr h="464534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Obs</a:t>
                      </a:r>
                      <a:endParaRPr lang="en-US" sz="1800" b="1" dirty="0" smtClean="0"/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Mean</a:t>
                      </a:r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Standard Error</a:t>
                      </a:r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95% CI</a:t>
                      </a:r>
                      <a:endParaRPr lang="en-US" sz="1800" b="1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Control group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$990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  830</a:t>
                      </a:r>
                      <a:endParaRPr lang="en-US" sz="1800" b="0" dirty="0"/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 1151</a:t>
                      </a:r>
                      <a:endParaRPr lang="en-US" sz="1800" b="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7177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Treatment</a:t>
                      </a:r>
                      <a:r>
                        <a:rPr lang="en-US" sz="1800" b="0" baseline="0" dirty="0" smtClean="0"/>
                        <a:t> group</a:t>
                      </a:r>
                      <a:endParaRPr lang="en-US" sz="1800" b="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$1538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1326</a:t>
                      </a:r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1751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Difference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−$548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−</a:t>
                      </a:r>
                      <a:r>
                        <a:rPr lang="en-US" sz="1800" dirty="0" smtClean="0"/>
                        <a:t>812</a:t>
                      </a:r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−</a:t>
                      </a:r>
                      <a:r>
                        <a:rPr lang="en-US" sz="1800" dirty="0" smtClean="0"/>
                        <a:t>283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t-test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i="1" dirty="0"/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−4.01</a:t>
                      </a:r>
                      <a:r>
                        <a:rPr lang="en-US" sz="18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(p&lt;0.01)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4156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2. Adjusted Mean Difference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2086665"/>
              </p:ext>
            </p:extLst>
          </p:nvPr>
        </p:nvGraphicFramePr>
        <p:xfrm>
          <a:off x="609600" y="1905001"/>
          <a:ext cx="4488367" cy="4352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611"/>
                <a:gridCol w="1170878"/>
                <a:gridCol w="1170878"/>
              </a:tblGrid>
              <a:tr h="631395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Dependent Variable Costs</a:t>
                      </a:r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Treatment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 (134)***</a:t>
                      </a:r>
                      <a:endParaRPr lang="en-US" sz="1800" b="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8667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Age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 (55)*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Female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−255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(153)*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Minority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−13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 (183)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R-squared</a:t>
                      </a:r>
                    </a:p>
                  </a:txBody>
                  <a:tcPr marL="50936" marR="50936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N</a:t>
                      </a:r>
                    </a:p>
                  </a:txBody>
                  <a:tcPr marL="50936" marR="50936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200</a:t>
                      </a:r>
                      <a:endParaRPr lang="en-US" sz="1800" i="1" dirty="0"/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10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2743200"/>
            <a:ext cx="3031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Student attributes influence 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costs</a:t>
            </a:r>
            <a:endParaRPr lang="en-US" sz="24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Derive estimated costs, controlling for these 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attributes</a:t>
            </a:r>
            <a:endParaRPr lang="en-US" sz="24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25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4158"/>
            <a:ext cx="8001000" cy="1339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3</a:t>
            </a:r>
            <a:r>
              <a:rPr lang="en-US" sz="4000" b="1" dirty="0" smtClean="0">
                <a:ea typeface="ＭＳ Ｐゴシック" pitchFamily="34" charset="-128"/>
              </a:rPr>
              <a:t>. Ln-Adjusted Mean Difference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7403600"/>
              </p:ext>
            </p:extLst>
          </p:nvPr>
        </p:nvGraphicFramePr>
        <p:xfrm>
          <a:off x="609600" y="1905001"/>
          <a:ext cx="4488367" cy="4352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611"/>
                <a:gridCol w="1170878"/>
                <a:gridCol w="1170878"/>
              </a:tblGrid>
              <a:tr h="631395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Dependent Variable Ln Costs</a:t>
                      </a:r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Treatment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 (0.11)***</a:t>
                      </a:r>
                      <a:endParaRPr lang="en-US" sz="1800" b="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8667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Age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 (0.05)**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Female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−0.20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(0.13)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Minority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 (0.15)</a:t>
                      </a:r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R-squared</a:t>
                      </a:r>
                    </a:p>
                  </a:txBody>
                  <a:tcPr marL="50936" marR="50936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8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N</a:t>
                      </a:r>
                    </a:p>
                  </a:txBody>
                  <a:tcPr marL="50936" marR="50936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200</a:t>
                      </a:r>
                      <a:endParaRPr lang="en-US" sz="1800" i="1" dirty="0"/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11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4384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Caution in interpreting these </a:t>
            </a:r>
            <a:r>
              <a:rPr lang="en-US" sz="2000" dirty="0" smtClean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coefficients</a:t>
            </a:r>
            <a:endParaRPr lang="en-US" sz="20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Avoid retransformation </a:t>
            </a:r>
            <a:r>
              <a:rPr lang="en-US" sz="2000" dirty="0" smtClean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bias</a:t>
            </a:r>
            <a:endParaRPr lang="en-US" sz="20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With anti-log of coefficient, must add anti-logs of residuals (smear residual over predicted cost</a:t>
            </a:r>
            <a:r>
              <a:rPr lang="en-US" sz="2000" dirty="0" smtClean="0">
                <a:solidFill>
                  <a:srgbClr val="000000"/>
                </a:solidFill>
                <a:latin typeface="News Gothic MT"/>
                <a:ea typeface="ＭＳ Ｐゴシック" pitchFamily="34" charset="-128"/>
              </a:rPr>
              <a:t>)</a:t>
            </a:r>
            <a:endParaRPr lang="en-US" sz="2000" dirty="0">
              <a:solidFill>
                <a:srgbClr val="000000"/>
              </a:solidFill>
              <a:latin typeface="News Gothic M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06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Structural Uncertainty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8604106"/>
              </p:ext>
            </p:extLst>
          </p:nvPr>
        </p:nvGraphicFramePr>
        <p:xfrm>
          <a:off x="609600" y="1905001"/>
          <a:ext cx="8001000" cy="4279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4863"/>
                <a:gridCol w="1655379"/>
                <a:gridCol w="1655379"/>
                <a:gridCol w="1655379"/>
              </a:tblGrid>
              <a:tr h="464534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Models:</a:t>
                      </a:r>
                      <a:endParaRPr lang="en-US" sz="1800" i="1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Control</a:t>
                      </a:r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Treatment</a:t>
                      </a:r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Difference</a:t>
                      </a:r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Raw</a:t>
                      </a:r>
                      <a:r>
                        <a:rPr lang="en-US" sz="1800" baseline="0" dirty="0" smtClean="0"/>
                        <a:t> mean</a:t>
                      </a:r>
                      <a:endParaRPr lang="en-US" sz="18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$548</a:t>
                      </a:r>
                      <a:endParaRPr lang="en-US" dirty="0"/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71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OLS: cost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989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OLS: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ln</a:t>
                      </a:r>
                      <a:r>
                        <a:rPr lang="en-US" sz="1800" baseline="0" dirty="0" smtClean="0"/>
                        <a:t> cost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   (</a:t>
                      </a:r>
                      <a:r>
                        <a:rPr lang="en-US" sz="1800" baseline="0" dirty="0" err="1" smtClean="0"/>
                        <a:t>homoskedastic</a:t>
                      </a:r>
                      <a:r>
                        <a:rPr lang="en-US" sz="1800" baseline="0" dirty="0" smtClean="0"/>
                        <a:t> smear)</a:t>
                      </a:r>
                      <a:endParaRPr lang="en-US" sz="18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OLS: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ln</a:t>
                      </a:r>
                      <a:r>
                        <a:rPr lang="en-US" sz="1800" baseline="0" dirty="0" smtClean="0"/>
                        <a:t> cost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   (</a:t>
                      </a:r>
                      <a:r>
                        <a:rPr lang="en-US" sz="1800" baseline="0" dirty="0" err="1" smtClean="0"/>
                        <a:t>heteroskedastic</a:t>
                      </a:r>
                      <a:r>
                        <a:rPr lang="en-US" sz="1800" baseline="0" dirty="0" smtClean="0"/>
                        <a:t> smear)</a:t>
                      </a:r>
                      <a:endParaRPr lang="en-US" sz="18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GLM: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ln</a:t>
                      </a:r>
                      <a:r>
                        <a:rPr lang="en-US" sz="1800" baseline="0" dirty="0" smtClean="0"/>
                        <a:t> cost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   (gamma residual)</a:t>
                      </a:r>
                      <a:endParaRPr lang="en-US" sz="18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GLM: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0" baseline="0" dirty="0" err="1" smtClean="0"/>
                        <a:t>ln</a:t>
                      </a:r>
                      <a:r>
                        <a:rPr lang="en-US" sz="1800" i="0" baseline="0" dirty="0" smtClean="0"/>
                        <a:t> cost </a:t>
                      </a:r>
                    </a:p>
                    <a:p>
                      <a:r>
                        <a:rPr lang="en-US" sz="1800" i="0" baseline="0" dirty="0" smtClean="0"/>
                        <a:t>   (Poisson residual)</a:t>
                      </a:r>
                      <a:endParaRPr lang="en-US" sz="1800" i="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12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4246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00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/>
          </a:bodyPr>
          <a:lstStyle/>
          <a:p>
            <a:pPr marL="236538" lvl="1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34" charset="-128"/>
              </a:rPr>
              <a:t>Different types of uncertainty</a:t>
            </a:r>
          </a:p>
          <a:p>
            <a:pPr marL="236538" lvl="1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34" charset="-128"/>
              </a:rPr>
              <a:t>Types of sensitivity analysis</a:t>
            </a:r>
          </a:p>
          <a:p>
            <a:pPr marL="236538" lvl="1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34" charset="-128"/>
              </a:rPr>
              <a:t>CA sensitivity</a:t>
            </a:r>
          </a:p>
          <a:p>
            <a:pPr marL="236538" lvl="1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34" charset="-128"/>
              </a:rPr>
              <a:t>CEA sensitivity</a:t>
            </a:r>
          </a:p>
          <a:p>
            <a:pPr marL="236538" lvl="1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34" charset="-128"/>
              </a:rPr>
              <a:t>BCA sensitivity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60000"/>
                  <a:lumOff val="40000"/>
                </a:schemeClr>
              </a:buClr>
              <a:buFont typeface="Wingdings" charset="2"/>
              <a:buChar char="q"/>
            </a:pP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Clr>
                <a:schemeClr val="bg2">
                  <a:lumMod val="60000"/>
                  <a:lumOff val="40000"/>
                </a:schemeClr>
              </a:buClr>
              <a:buNone/>
            </a:pP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</a:t>
            </a:fld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6763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06" y="244158"/>
            <a:ext cx="7828118" cy="1339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b="1" dirty="0" smtClean="0">
                <a:solidFill>
                  <a:srgbClr val="000000"/>
                </a:solidFill>
                <a:ea typeface="ＭＳ Ｐゴシック" pitchFamily="34" charset="-128"/>
              </a:rPr>
              <a:t>Conclusions of Sensitivity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1"/>
            <a:ext cx="8229600" cy="4038600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Baseline cost difference of $548, with range [$548, $861]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Structural uncertainty probably not significant in this case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ea typeface="ＭＳ Ｐゴシック" pitchFamily="-107" charset="-128"/>
                <a:cs typeface="Arial"/>
              </a:rPr>
              <a:t>Application:</a:t>
            </a:r>
            <a:endParaRPr lang="en-US" sz="2000" dirty="0">
              <a:ea typeface="ＭＳ Ｐゴシック" pitchFamily="-107" charset="-128"/>
              <a:cs typeface="Arial"/>
            </a:endParaRP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1600" dirty="0" smtClean="0"/>
              <a:t>For BCA, test </a:t>
            </a:r>
            <a:r>
              <a:rPr lang="en-US" sz="1600" dirty="0"/>
              <a:t>if PV benefits exceed </a:t>
            </a:r>
            <a:r>
              <a:rPr lang="en-US" sz="1600" dirty="0" smtClean="0"/>
              <a:t>$861</a:t>
            </a:r>
            <a:endParaRPr lang="en-US" sz="1600" dirty="0"/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1600" dirty="0" smtClean="0"/>
              <a:t>For CEA, test </a:t>
            </a:r>
            <a:r>
              <a:rPr lang="en-US" sz="1600" dirty="0"/>
              <a:t>if ratio [</a:t>
            </a:r>
            <a:r>
              <a:rPr lang="en-US" sz="1600" dirty="0" smtClean="0"/>
              <a:t>$861/</a:t>
            </a:r>
            <a:r>
              <a:rPr lang="en-US" sz="1600" dirty="0"/>
              <a:t>(mean effect)] lower than next-best </a:t>
            </a:r>
            <a:r>
              <a:rPr lang="en-US" sz="1600" dirty="0" smtClean="0"/>
              <a:t>alternative</a:t>
            </a:r>
            <a:endParaRPr lang="en-US" sz="1600" dirty="0">
              <a:ea typeface="ＭＳ Ｐゴシック" pitchFamily="-107" charset="-128"/>
              <a:cs typeface="Arial"/>
            </a:endParaRP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1600" dirty="0">
                <a:ea typeface="ＭＳ Ｐゴシック" pitchFamily="-107" charset="-128"/>
                <a:cs typeface="Arial"/>
              </a:rPr>
              <a:t>Use biggest cost difference to see if overturn conclusions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1600" dirty="0" smtClean="0">
                <a:ea typeface="ＭＳ Ｐゴシック" pitchFamily="-107" charset="-128"/>
                <a:cs typeface="Arial"/>
              </a:rPr>
              <a:t>See if other cost difference estimates overturn conclusions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13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8909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Sensitivity Testing: CEA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800" dirty="0" smtClean="0"/>
              <a:t>With CEA, three sources of uncertainty: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400" dirty="0" smtClean="0"/>
              <a:t>Numerator (costs)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400" dirty="0"/>
              <a:t>Denominator (effects</a:t>
            </a:r>
            <a:r>
              <a:rPr lang="en-US" sz="2400" dirty="0" smtClean="0"/>
              <a:t>)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400" dirty="0" smtClean="0"/>
              <a:t>Ratio of numerator/denominator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800" dirty="0" smtClean="0"/>
              <a:t>Now look at effects and ratios</a:t>
            </a:r>
          </a:p>
          <a:p>
            <a:pPr>
              <a:defRPr/>
            </a:pPr>
            <a:endParaRPr lang="en-US" dirty="0">
              <a:latin typeface="Arial"/>
              <a:ea typeface="ＭＳ Ｐゴシック" pitchFamily="-107" charset="-128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21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5785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Sensitivity Tests: CEA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Effects should incl. standard errors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Most research: ultimate goal to test for statistical significance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Simple answers are: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endParaRPr lang="en-US" sz="2200" dirty="0" smtClean="0"/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Emphasize where </a:t>
            </a:r>
            <a:endParaRPr lang="en-US" sz="2200" dirty="0"/>
          </a:p>
          <a:p>
            <a:pPr marL="350838" lvl="1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sz="2000" dirty="0" smtClean="0"/>
              <a:t>statistically significant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Discuss (e.g. </a:t>
            </a:r>
            <a:r>
              <a:rPr lang="en-US" sz="2200" dirty="0"/>
              <a:t>n</a:t>
            </a:r>
            <a:r>
              <a:rPr lang="en-US" sz="2200" dirty="0" smtClean="0"/>
              <a:t>ote if CE ratios overlap)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These are not confidence intervals of CE ratios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endParaRPr lang="en-US" sz="2200" dirty="0" smtClean="0"/>
          </a:p>
          <a:p>
            <a:pPr>
              <a:defRPr/>
            </a:pPr>
            <a:endParaRPr lang="en-US" dirty="0">
              <a:latin typeface="Arial"/>
              <a:ea typeface="ＭＳ Ｐゴシック" pitchFamily="-107" charset="-128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22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971800"/>
            <a:ext cx="4038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6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6544" r="-26544"/>
          <a:stretch>
            <a:fillRect/>
          </a:stretch>
        </p:blipFill>
        <p:spPr>
          <a:xfrm>
            <a:off x="-122124" y="244158"/>
            <a:ext cx="8817320" cy="611219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23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9714" y="5665902"/>
            <a:ext cx="155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JLaborEcon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7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0522" r="-20522"/>
          <a:stretch>
            <a:fillRect/>
          </a:stretch>
        </p:blipFill>
        <p:spPr>
          <a:xfrm>
            <a:off x="573982" y="586128"/>
            <a:ext cx="7986878" cy="547939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24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sp>
        <p:nvSpPr>
          <p:cNvPr id="6" name="Donut 5"/>
          <p:cNvSpPr/>
          <p:nvPr/>
        </p:nvSpPr>
        <p:spPr>
          <a:xfrm>
            <a:off x="4953000" y="5091985"/>
            <a:ext cx="1493596" cy="1060932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09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37614" r="-37614"/>
          <a:stretch>
            <a:fillRect/>
          </a:stretch>
        </p:blipFill>
        <p:spPr>
          <a:xfrm>
            <a:off x="0" y="671513"/>
            <a:ext cx="8439150" cy="5684837"/>
          </a:xfrm>
        </p:spPr>
      </p:pic>
      <p:sp>
        <p:nvSpPr>
          <p:cNvPr id="6" name="Donut 5"/>
          <p:cNvSpPr/>
          <p:nvPr/>
        </p:nvSpPr>
        <p:spPr>
          <a:xfrm>
            <a:off x="4185190" y="4217096"/>
            <a:ext cx="1493596" cy="1060932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5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Example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26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92010"/>
              </p:ext>
            </p:extLst>
          </p:nvPr>
        </p:nvGraphicFramePr>
        <p:xfrm>
          <a:off x="1633911" y="2211814"/>
          <a:ext cx="6096000" cy="11125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$685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88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Example</a:t>
            </a:r>
            <a:endParaRPr lang="en-US" sz="4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294228"/>
              </p:ext>
            </p:extLst>
          </p:nvPr>
        </p:nvGraphicFramePr>
        <p:xfrm>
          <a:off x="1022236" y="4136203"/>
          <a:ext cx="7345362" cy="14833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688907"/>
                <a:gridCol w="3541582"/>
                <a:gridCol w="211487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Calculation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CE Ratio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1132/1.23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Worst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(1132+685)/(1.23-0.3)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(1132-685)/(1.23+0.3)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27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52236"/>
              </p:ext>
            </p:extLst>
          </p:nvPr>
        </p:nvGraphicFramePr>
        <p:xfrm>
          <a:off x="1633911" y="2211814"/>
          <a:ext cx="6096000" cy="11125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$685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28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CE Ratio Confidence 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Two approaches to deriving confidence intervals for CE ratios:</a:t>
            </a:r>
          </a:p>
          <a:p>
            <a:pPr marL="808038" lvl="1" indent="-457200">
              <a:buClr>
                <a:schemeClr val="bg2">
                  <a:lumMod val="20000"/>
                  <a:lumOff val="80000"/>
                </a:schemeClr>
              </a:buClr>
              <a:buFont typeface="+mj-lt"/>
              <a:buAutoNum type="arabicPeriod"/>
              <a:defRPr/>
            </a:pPr>
            <a:r>
              <a:rPr lang="en-US" sz="2000" dirty="0" err="1" smtClean="0"/>
              <a:t>Fieller’s</a:t>
            </a:r>
            <a:r>
              <a:rPr lang="en-US" sz="2000" dirty="0" smtClean="0"/>
              <a:t> theorem</a:t>
            </a:r>
            <a:endParaRPr lang="en-US" sz="2000" dirty="0"/>
          </a:p>
          <a:p>
            <a:pPr marL="808038" lvl="1" indent="-457200">
              <a:buClr>
                <a:schemeClr val="bg2">
                  <a:lumMod val="20000"/>
                  <a:lumOff val="80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/>
              <a:t>Bootstrapping</a:t>
            </a:r>
          </a:p>
          <a:p>
            <a:pPr marL="457200" indent="-45720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/>
              <a:t>Graphical representation of confidence intervals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28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0540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Fieller’s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01649" b="-201649"/>
          <a:stretch>
            <a:fillRect/>
          </a:stretch>
        </p:blipFill>
        <p:spPr>
          <a:xfrm>
            <a:off x="228600" y="-2209800"/>
            <a:ext cx="8534400" cy="11125200"/>
          </a:xfrm>
        </p:spPr>
      </p:pic>
    </p:spTree>
    <p:extLst>
      <p:ext uri="{BB962C8B-B14F-4D97-AF65-F5344CB8AC3E}">
        <p14:creationId xmlns:p14="http://schemas.microsoft.com/office/powerpoint/2010/main" val="191725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00"/>
                </a:solidFill>
                <a:ea typeface="ＭＳ Ｐゴシック" pitchFamily="34" charset="-128"/>
              </a:rPr>
              <a:t>Uncertainty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/>
          </a:bodyPr>
          <a:lstStyle/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Parameter uncertainty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Reflected in standard errors of estimates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Structural uncertainty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Econometric model specification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Mechanisms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Variability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Random chance: standard deviations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Heterogeneity 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Costs will differ across groups of students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Clr>
                <a:schemeClr val="bg2">
                  <a:lumMod val="60000"/>
                  <a:lumOff val="40000"/>
                </a:schemeClr>
              </a:buClr>
              <a:buNone/>
            </a:pP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3</a:t>
            </a:fld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231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/>
          <a:srcRect t="-24898" b="-24898"/>
          <a:stretch>
            <a:fillRect/>
          </a:stretch>
        </p:blipFill>
        <p:spPr>
          <a:xfrm>
            <a:off x="900112" y="1584008"/>
            <a:ext cx="7345363" cy="44815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30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4446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8712" r="-8712"/>
          <a:stretch>
            <a:fillRect/>
          </a:stretch>
        </p:blipFill>
        <p:spPr>
          <a:xfrm>
            <a:off x="-152400" y="1752600"/>
            <a:ext cx="9677400" cy="4800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31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8478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CER Confidence Intervals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Autofit/>
          </a:bodyPr>
          <a:lstStyle/>
          <a:p>
            <a:pPr marL="7938" indent="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dirty="0" smtClean="0"/>
              <a:t>CER mean: 	</a:t>
            </a:r>
          </a:p>
          <a:p>
            <a:pPr marL="7938" indent="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	= </a:t>
            </a:r>
            <a:r>
              <a:rPr lang="en-US" dirty="0"/>
              <a:t>ΔC /</a:t>
            </a:r>
            <a:r>
              <a:rPr lang="en-US" dirty="0" smtClean="0"/>
              <a:t>ΔE = $2114/0.053</a:t>
            </a:r>
          </a:p>
          <a:p>
            <a:pPr marL="7938" lvl="1" indent="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400" dirty="0" smtClean="0"/>
              <a:t>		= $</a:t>
            </a:r>
            <a:r>
              <a:rPr lang="en-US" sz="2400" dirty="0"/>
              <a:t>39,800 </a:t>
            </a:r>
            <a:endParaRPr lang="en-US" sz="2400" dirty="0" smtClean="0"/>
          </a:p>
          <a:p>
            <a:pPr marL="7938" lvl="1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endParaRPr lang="en-US" sz="2400" dirty="0" smtClean="0"/>
          </a:p>
          <a:p>
            <a:pPr marL="7938" lvl="1" indent="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400" dirty="0" smtClean="0"/>
              <a:t>CER 95% CI lower: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= (114-SQRT</a:t>
            </a:r>
            <a:r>
              <a:rPr lang="en-US" dirty="0"/>
              <a:t>(13057-5452))/</a:t>
            </a:r>
            <a:r>
              <a:rPr lang="en-US" dirty="0" smtClean="0"/>
              <a:t>0.001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= $21,270 </a:t>
            </a:r>
          </a:p>
          <a:p>
            <a:pPr marL="7938" lvl="1" indent="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400" dirty="0"/>
              <a:t>CER 95% CI </a:t>
            </a:r>
            <a:r>
              <a:rPr lang="en-US" sz="2400" dirty="0" smtClean="0"/>
              <a:t>higher: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 </a:t>
            </a:r>
            <a:r>
              <a:rPr lang="en-US" dirty="0"/>
              <a:t>=(114+SQRT(13057-5452))/0.001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=$</a:t>
            </a:r>
            <a:r>
              <a:rPr lang="en-US" dirty="0"/>
              <a:t>158,370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60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2259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Graphical Representation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573" b="573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Simulate results</a:t>
            </a:r>
          </a:p>
          <a:p>
            <a:pPr marL="0" indent="0">
              <a:buNone/>
            </a:pPr>
            <a:r>
              <a:rPr lang="en-US" sz="2400" dirty="0" smtClean="0"/>
              <a:t>Take draws around mean of costs and effects </a:t>
            </a:r>
          </a:p>
          <a:p>
            <a:pPr marL="0" indent="0">
              <a:buNone/>
            </a:pPr>
            <a:r>
              <a:rPr lang="en-US" sz="2400" dirty="0" smtClean="0"/>
              <a:t>Show as cost-effectiveness plane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33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9930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17927" r="-17927"/>
          <a:stretch>
            <a:fillRect/>
          </a:stretch>
        </p:blipFill>
        <p:spPr>
          <a:xfrm>
            <a:off x="-615016" y="803369"/>
            <a:ext cx="10506075" cy="5746750"/>
          </a:xfrm>
        </p:spPr>
      </p:pic>
    </p:spTree>
    <p:extLst>
      <p:ext uri="{BB962C8B-B14F-4D97-AF65-F5344CB8AC3E}">
        <p14:creationId xmlns:p14="http://schemas.microsoft.com/office/powerpoint/2010/main" val="69886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17932" r="-17932"/>
          <a:stretch>
            <a:fillRect/>
          </a:stretch>
        </p:blipFill>
        <p:spPr>
          <a:xfrm>
            <a:off x="-527144" y="609600"/>
            <a:ext cx="10612438" cy="5746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35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1790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Sensitivity Testing: BCA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sz="2200" dirty="0" smtClean="0">
                <a:latin typeface="+mj-lt"/>
              </a:rPr>
              <a:t>With BCA, four sources of uncertainty: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latin typeface="+mj-lt"/>
              </a:rPr>
              <a:t>Numerator impacts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latin typeface="+mj-lt"/>
              </a:rPr>
              <a:t>Numerator shadow prices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latin typeface="+mj-lt"/>
              </a:rPr>
              <a:t>Denominator costs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>
                <a:latin typeface="+mj-lt"/>
              </a:rPr>
              <a:t>Ratio of denominator and numerator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sz="2200" dirty="0">
                <a:latin typeface="+mj-lt"/>
              </a:rPr>
              <a:t>L</a:t>
            </a:r>
            <a:r>
              <a:rPr lang="en-US" sz="2200" dirty="0" smtClean="0">
                <a:latin typeface="+mj-lt"/>
              </a:rPr>
              <a:t>ook at impacts/shadow prices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  <a:defRPr/>
            </a:pPr>
            <a:r>
              <a:rPr lang="en-US" sz="2200" dirty="0" smtClean="0">
                <a:latin typeface="+mj-lt"/>
                <a:ea typeface="ＭＳ Ｐゴシック" pitchFamily="-107" charset="-128"/>
                <a:cs typeface="Arial"/>
              </a:rPr>
              <a:t>Forget ratios, use NPV instead</a:t>
            </a:r>
            <a:endParaRPr lang="en-US" dirty="0">
              <a:latin typeface="+mj-lt"/>
              <a:ea typeface="ＭＳ Ｐゴシック" pitchFamily="-107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280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Impacts and Shadow Prices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Impacts should come with standard errors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Include all impacts regardless of statistical significance</a:t>
            </a:r>
            <a:endParaRPr lang="en-US" dirty="0"/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Shadow prices might not have standard errors – but may have plausible ranges</a:t>
            </a:r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Multiply each impact by shadow price</a:t>
            </a:r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Cannot just report 95% Confidence Intervals (too extreme for each impact or shadow price)</a:t>
            </a:r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Use distributions of each impact*shadow price</a:t>
            </a:r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60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50195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Monte Carlo Simulation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Use distributions of each </a:t>
            </a:r>
            <a:r>
              <a:rPr lang="en-US" dirty="0" smtClean="0"/>
              <a:t>value (impact</a:t>
            </a:r>
            <a:r>
              <a:rPr lang="en-US" dirty="0"/>
              <a:t>*shadow </a:t>
            </a:r>
            <a:r>
              <a:rPr lang="en-US" dirty="0" smtClean="0"/>
              <a:t>price)</a:t>
            </a:r>
            <a:endParaRPr lang="en-US" dirty="0"/>
          </a:p>
          <a:p>
            <a:r>
              <a:rPr lang="en-US" dirty="0" smtClean="0"/>
              <a:t>Draw values to replicate the distribution</a:t>
            </a:r>
          </a:p>
          <a:p>
            <a:pPr lvl="1"/>
            <a:r>
              <a:rPr lang="en-US" dirty="0" smtClean="0"/>
              <a:t>If variable ranges from [0,1] with mean 0.5, randomly draw a number between 0 and 1</a:t>
            </a:r>
          </a:p>
          <a:p>
            <a:pPr lvl="1"/>
            <a:r>
              <a:rPr lang="en-US" dirty="0" smtClean="0"/>
              <a:t>If variable is ~N(0,1), draw so 68% of draws are between -1 and +1</a:t>
            </a:r>
          </a:p>
          <a:p>
            <a:r>
              <a:rPr lang="en-US" dirty="0" smtClean="0"/>
              <a:t>Make 500 or 1,000 draws</a:t>
            </a:r>
          </a:p>
          <a:p>
            <a:pPr lvl="1"/>
            <a:r>
              <a:rPr lang="en-US" dirty="0" smtClean="0"/>
              <a:t>Mean value of 500 draws ≈ baseline mean</a:t>
            </a:r>
          </a:p>
          <a:p>
            <a:pPr lvl="1"/>
            <a:r>
              <a:rPr lang="en-US" dirty="0" smtClean="0"/>
              <a:t>But what about distribution of draws?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38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9349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Example: Training Program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Costs </a:t>
            </a:r>
            <a:r>
              <a:rPr lang="en-US" dirty="0"/>
              <a:t>= $</a:t>
            </a:r>
            <a:r>
              <a:rPr lang="en-US" dirty="0" smtClean="0"/>
              <a:t>32m</a:t>
            </a:r>
            <a:endParaRPr lang="en-US" dirty="0"/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/>
              <a:t>Average one year effects on workers: 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/>
              <a:t>For 90% of persons, effect is 2% gain in wages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/>
              <a:t>For 10% of persons, effect is 20% gain in </a:t>
            </a:r>
            <a:r>
              <a:rPr lang="en-US" sz="1900" dirty="0" smtClean="0"/>
              <a:t>wages</a:t>
            </a:r>
            <a:endParaRPr lang="en-US" sz="1900" dirty="0"/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/>
              <a:t>Persons earn $30ph and work </a:t>
            </a:r>
            <a:r>
              <a:rPr lang="en-US" dirty="0" smtClean="0"/>
              <a:t>2,000 </a:t>
            </a:r>
            <a:r>
              <a:rPr lang="en-US" dirty="0"/>
              <a:t>hours pa</a:t>
            </a:r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/>
              <a:t>20,000 </a:t>
            </a:r>
            <a:r>
              <a:rPr lang="en-US" dirty="0" smtClean="0"/>
              <a:t>persons</a:t>
            </a:r>
            <a:endParaRPr lang="en-US" dirty="0"/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/>
              <a:t>Benefits=</a:t>
            </a:r>
            <a:r>
              <a:rPr lang="en-US" dirty="0" smtClean="0"/>
              <a:t>20,000</a:t>
            </a:r>
            <a:r>
              <a:rPr lang="en-US" dirty="0"/>
              <a:t>*[0.9*(0.02*30*</a:t>
            </a:r>
            <a:r>
              <a:rPr lang="en-US" dirty="0" smtClean="0"/>
              <a:t>2,000</a:t>
            </a:r>
            <a:r>
              <a:rPr lang="en-US" dirty="0"/>
              <a:t>)+0.1*(0.2*30*</a:t>
            </a:r>
            <a:r>
              <a:rPr lang="en-US" dirty="0" smtClean="0"/>
              <a:t>2,000</a:t>
            </a:r>
            <a:r>
              <a:rPr lang="en-US" dirty="0"/>
              <a:t>)]=$</a:t>
            </a:r>
            <a:r>
              <a:rPr lang="en-US" dirty="0" smtClean="0"/>
              <a:t>45.6m</a:t>
            </a:r>
            <a:endParaRPr lang="en-US" dirty="0"/>
          </a:p>
          <a:p>
            <a:pPr lvl="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/>
              <a:t>Expected </a:t>
            </a:r>
            <a:r>
              <a:rPr lang="en-US" dirty="0" smtClean="0"/>
              <a:t>B</a:t>
            </a:r>
            <a:r>
              <a:rPr lang="en-US" dirty="0" smtClean="0">
                <a:cs typeface="Arial"/>
              </a:rPr>
              <a:t>−</a:t>
            </a:r>
            <a:r>
              <a:rPr lang="en-US" dirty="0" smtClean="0"/>
              <a:t>C</a:t>
            </a:r>
            <a:r>
              <a:rPr lang="en-US" dirty="0"/>
              <a:t>=$</a:t>
            </a:r>
            <a:r>
              <a:rPr lang="en-US" dirty="0" smtClean="0"/>
              <a:t>45.6</a:t>
            </a:r>
            <a:r>
              <a:rPr lang="en-US" dirty="0" smtClean="0">
                <a:cs typeface="Arial"/>
              </a:rPr>
              <a:t>−</a:t>
            </a:r>
            <a:r>
              <a:rPr lang="en-US" dirty="0" smtClean="0"/>
              <a:t>32</a:t>
            </a:r>
            <a:r>
              <a:rPr lang="en-US" dirty="0"/>
              <a:t>=$</a:t>
            </a:r>
            <a:r>
              <a:rPr lang="en-US" dirty="0" smtClean="0"/>
              <a:t>13.6m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4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News Gothic MT"/>
                <a:cs typeface="News Gothic MT"/>
              </a:rPr>
              <a:t>Idea of Sensitivity Analysis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Autofit/>
          </a:bodyPr>
          <a:lstStyle/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1800" dirty="0" smtClean="0">
                <a:latin typeface="News Gothic MT"/>
                <a:cs typeface="News Gothic MT"/>
              </a:rPr>
              <a:t>Essential to test the importance of your assumptions</a:t>
            </a:r>
          </a:p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1800" dirty="0" smtClean="0">
                <a:latin typeface="News Gothic MT"/>
                <a:cs typeface="News Gothic MT"/>
              </a:rPr>
              <a:t>Techniques:</a:t>
            </a:r>
          </a:p>
          <a:p>
            <a:pPr lvl="2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Depend on purpose</a:t>
            </a:r>
          </a:p>
          <a:p>
            <a:pPr lvl="2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Addressing </a:t>
            </a:r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uncertainty varies for CA, CEA, </a:t>
            </a:r>
            <a:r>
              <a:rPr lang="en-US" sz="18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BCA</a:t>
            </a:r>
          </a:p>
          <a:p>
            <a:pPr lvl="2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cs typeface="News Gothic MT"/>
              </a:rPr>
              <a:t>Standard </a:t>
            </a:r>
            <a:r>
              <a:rPr lang="en-US" sz="1800" dirty="0">
                <a:solidFill>
                  <a:srgbClr val="000000"/>
                </a:solidFill>
                <a:cs typeface="News Gothic MT"/>
              </a:rPr>
              <a:t>techniques mostly developed for BCA, not CA or </a:t>
            </a:r>
            <a:r>
              <a:rPr lang="en-US" sz="1800" dirty="0" smtClean="0">
                <a:solidFill>
                  <a:srgbClr val="000000"/>
                </a:solidFill>
                <a:cs typeface="News Gothic MT"/>
              </a:rPr>
              <a:t>CEA</a:t>
            </a:r>
            <a:endParaRPr lang="en-US" sz="1800" dirty="0" smtClean="0">
              <a:latin typeface="News Gothic MT"/>
              <a:cs typeface="News Gothic MT"/>
            </a:endParaRPr>
          </a:p>
          <a:p>
            <a:pPr lvl="2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Structure of data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cs typeface="News Gothic MT"/>
              </a:rPr>
              <a:t>Guidance:</a:t>
            </a:r>
          </a:p>
          <a:p>
            <a:pPr marL="811213"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cs typeface="News Gothic MT"/>
              </a:rPr>
              <a:t>With understanding of type of uncertainty</a:t>
            </a:r>
          </a:p>
          <a:p>
            <a:pPr marL="811213"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>
                <a:cs typeface="News Gothic MT"/>
              </a:rPr>
              <a:t>With </a:t>
            </a:r>
            <a:r>
              <a:rPr lang="en-US" sz="1800" dirty="0" smtClean="0">
                <a:cs typeface="News Gothic MT"/>
              </a:rPr>
              <a:t>hypothesis test/goal </a:t>
            </a:r>
            <a:r>
              <a:rPr lang="en-US" sz="1800" dirty="0">
                <a:cs typeface="News Gothic MT"/>
              </a:rPr>
              <a:t>in mind (overturn </a:t>
            </a:r>
            <a:r>
              <a:rPr lang="en-US" sz="1800" dirty="0" smtClean="0">
                <a:cs typeface="News Gothic MT"/>
              </a:rPr>
              <a:t>conclusion? </a:t>
            </a:r>
            <a:r>
              <a:rPr lang="en-US" sz="1800" dirty="0">
                <a:cs typeface="News Gothic MT"/>
              </a:rPr>
              <a:t>s</a:t>
            </a:r>
            <a:r>
              <a:rPr lang="en-US" sz="1800" dirty="0" smtClean="0">
                <a:cs typeface="News Gothic MT"/>
              </a:rPr>
              <a:t>cale-up?)</a:t>
            </a:r>
            <a:endParaRPr lang="en-US" sz="1800" dirty="0">
              <a:cs typeface="News Gothic MT"/>
            </a:endParaRPr>
          </a:p>
          <a:p>
            <a:pPr marL="811213"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cs typeface="News Gothic MT"/>
              </a:rPr>
              <a:t>Principle of conservativeness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58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6382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Monte Carlo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b="1" dirty="0" smtClean="0"/>
              <a:t> </a:t>
            </a:r>
            <a:r>
              <a:rPr lang="en-US" sz="2200" dirty="0" smtClean="0"/>
              <a:t>Range of one year effects: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/>
              <a:t>On </a:t>
            </a:r>
            <a:r>
              <a:rPr lang="en-US" sz="1800" dirty="0"/>
              <a:t>‘low effect’ persons: 0-4% gain in wages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/>
              <a:t>On ‘high effect’ persons: 15-25% gain in wages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/>
              <a:t>Probability person is low or high effect: 0-</a:t>
            </a:r>
            <a:r>
              <a:rPr lang="en-US" sz="1800" dirty="0" smtClean="0"/>
              <a:t>20%</a:t>
            </a:r>
            <a:endParaRPr lang="en-US" sz="1800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/>
              <a:t>Range of wages: mean $30, </a:t>
            </a:r>
            <a:r>
              <a:rPr lang="en-US" sz="1800" dirty="0" err="1"/>
              <a:t>sd</a:t>
            </a:r>
            <a:r>
              <a:rPr lang="en-US" sz="1800" dirty="0"/>
              <a:t> $25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/>
              <a:t>Range of hours worked per year: mean 2000, </a:t>
            </a:r>
            <a:r>
              <a:rPr lang="en-US" sz="1800" dirty="0" err="1"/>
              <a:t>sd</a:t>
            </a:r>
            <a:r>
              <a:rPr lang="en-US" sz="1800" dirty="0"/>
              <a:t> 500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dirty="0" smtClean="0"/>
              <a:t>Perform Monte Carlo simulation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3192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Uncertainty takes many forms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/>
              <a:t>Exhaustively (?) explored in impact </a:t>
            </a:r>
            <a:r>
              <a:rPr lang="en-US" dirty="0" smtClean="0"/>
              <a:t>evaluations; almost never for costs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/>
              <a:t>Rarely have sample size (cost data per school, so constant per student)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/>
              <a:t>Reflects difference between hypothesis testing and </a:t>
            </a:r>
            <a:r>
              <a:rPr lang="en-US" sz="1900" dirty="0"/>
              <a:t>p</a:t>
            </a:r>
            <a:r>
              <a:rPr lang="en-US" sz="1900" dirty="0" smtClean="0"/>
              <a:t>arameter estimation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/>
              <a:t>Costs are input prices x input quantities (2 uncertainties)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/>
              <a:t>What is Marginal Cost?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Research implications: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/>
              <a:t>S</a:t>
            </a:r>
            <a:r>
              <a:rPr lang="en-US" sz="1900" dirty="0" smtClean="0"/>
              <a:t>tatistical testing of CE ratios: not just statistical testing of impacts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/>
              <a:t>Power of test calculations</a:t>
            </a: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14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4729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876"/>
            <a:ext cx="8229600" cy="45124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Sensitivity </a:t>
            </a:r>
            <a:r>
              <a:rPr lang="en-US" sz="2200" dirty="0"/>
              <a:t>testing is just as important for CA, CEA, </a:t>
            </a:r>
            <a:r>
              <a:rPr lang="en-US" sz="2200" dirty="0" smtClean="0"/>
              <a:t>CBA as for general evaluations</a:t>
            </a:r>
          </a:p>
          <a:p>
            <a:pPr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endParaRPr lang="en-US" sz="2200" dirty="0"/>
          </a:p>
          <a:p>
            <a:pPr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Might be easy: </a:t>
            </a:r>
          </a:p>
          <a:p>
            <a:pPr lvl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Use worst-case scenario</a:t>
            </a:r>
          </a:p>
          <a:p>
            <a:pPr lvl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Harmonize assumptions with other studies</a:t>
            </a:r>
          </a:p>
          <a:p>
            <a:pPr lvl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If effective, returns to education are so high that NPV&gt;0 almost assured?</a:t>
            </a:r>
          </a:p>
          <a:p>
            <a:pPr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endParaRPr lang="en-US" sz="2200" smtClean="0"/>
          </a:p>
          <a:p>
            <a:pPr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smtClean="0"/>
              <a:t>Consider </a:t>
            </a:r>
            <a:r>
              <a:rPr lang="en-US" sz="2200" dirty="0" smtClean="0"/>
              <a:t>sensitivity analysis in terms of how it will influence your decision-making</a:t>
            </a:r>
          </a:p>
          <a:p>
            <a:pPr lvl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Relative to other programs</a:t>
            </a:r>
          </a:p>
          <a:p>
            <a:pPr lvl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Distributional issues</a:t>
            </a:r>
          </a:p>
          <a:p>
            <a:pPr lvl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Burden of payment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42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3729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3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dirty="0">
                <a:latin typeface="News Gothic MT"/>
                <a:cs typeface="News Gothic MT"/>
              </a:rPr>
              <a:t>R</a:t>
            </a:r>
            <a:r>
              <a:rPr lang="en-US" sz="2200" dirty="0" smtClean="0">
                <a:latin typeface="News Gothic MT"/>
                <a:cs typeface="News Gothic MT"/>
              </a:rPr>
              <a:t>esults </a:t>
            </a:r>
            <a:r>
              <a:rPr lang="en-US" sz="2200" dirty="0">
                <a:latin typeface="News Gothic MT"/>
                <a:cs typeface="News Gothic MT"/>
              </a:rPr>
              <a:t>of an evaluation of a </a:t>
            </a:r>
            <a:r>
              <a:rPr lang="en-US" sz="2200" dirty="0" smtClean="0">
                <a:latin typeface="News Gothic MT"/>
                <a:cs typeface="News Gothic MT"/>
              </a:rPr>
              <a:t>smoking reduction </a:t>
            </a:r>
            <a:r>
              <a:rPr lang="en-US" sz="2200" dirty="0">
                <a:latin typeface="News Gothic MT"/>
                <a:cs typeface="News Gothic MT"/>
              </a:rPr>
              <a:t>program at 20 </a:t>
            </a:r>
            <a:r>
              <a:rPr lang="en-US" sz="2200" dirty="0" smtClean="0">
                <a:latin typeface="News Gothic MT"/>
                <a:cs typeface="News Gothic MT"/>
              </a:rPr>
              <a:t>colleges: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000" dirty="0">
                <a:latin typeface="News Gothic MT"/>
                <a:cs typeface="News Gothic MT"/>
              </a:rPr>
              <a:t>A</a:t>
            </a:r>
            <a:r>
              <a:rPr lang="en-US" sz="2000" dirty="0" smtClean="0">
                <a:latin typeface="News Gothic MT"/>
                <a:cs typeface="News Gothic MT"/>
              </a:rPr>
              <a:t>verage program cost is </a:t>
            </a:r>
            <a:r>
              <a:rPr lang="en-US" sz="2000" dirty="0">
                <a:latin typeface="News Gothic MT"/>
                <a:cs typeface="News Gothic MT"/>
              </a:rPr>
              <a:t>$</a:t>
            </a:r>
            <a:r>
              <a:rPr lang="en-US" sz="2000" dirty="0" smtClean="0">
                <a:latin typeface="News Gothic MT"/>
                <a:cs typeface="News Gothic MT"/>
              </a:rPr>
              <a:t>1200 per student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000" dirty="0">
                <a:latin typeface="News Gothic MT"/>
                <a:cs typeface="News Gothic MT"/>
              </a:rPr>
              <a:t>R</a:t>
            </a:r>
            <a:r>
              <a:rPr lang="en-US" sz="2000" dirty="0" smtClean="0">
                <a:latin typeface="News Gothic MT"/>
                <a:cs typeface="News Gothic MT"/>
              </a:rPr>
              <a:t>eduction in cigarettes smoked average = 4 per student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latin typeface="News Gothic MT"/>
                <a:cs typeface="News Gothic MT"/>
              </a:rPr>
              <a:t>Each cigarette reduction </a:t>
            </a:r>
            <a:r>
              <a:rPr lang="en-US" sz="2000" dirty="0">
                <a:latin typeface="News Gothic MT"/>
                <a:cs typeface="News Gothic MT"/>
              </a:rPr>
              <a:t>is valued at $</a:t>
            </a:r>
            <a:r>
              <a:rPr lang="en-US" sz="2000" dirty="0" smtClean="0">
                <a:latin typeface="News Gothic MT"/>
                <a:cs typeface="News Gothic MT"/>
              </a:rPr>
              <a:t>250 per cigarette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News Gothic MT"/>
                <a:cs typeface="News Gothic MT"/>
              </a:rPr>
              <a:t>	</a:t>
            </a:r>
            <a:r>
              <a:rPr lang="en-US" sz="1800" b="1" dirty="0" smtClean="0">
                <a:solidFill>
                  <a:srgbClr val="008000"/>
                </a:solidFill>
                <a:latin typeface="News Gothic MT"/>
                <a:cs typeface="News Gothic MT"/>
              </a:rPr>
              <a:t>What </a:t>
            </a:r>
            <a:r>
              <a:rPr lang="en-US" sz="1800" b="1" dirty="0">
                <a:solidFill>
                  <a:srgbClr val="008000"/>
                </a:solidFill>
                <a:latin typeface="News Gothic MT"/>
                <a:cs typeface="News Gothic MT"/>
              </a:rPr>
              <a:t>is </a:t>
            </a:r>
            <a:r>
              <a:rPr lang="en-US" sz="1800" b="1" dirty="0" smtClean="0">
                <a:solidFill>
                  <a:srgbClr val="008000"/>
                </a:solidFill>
                <a:latin typeface="News Gothic MT"/>
                <a:cs typeface="News Gothic MT"/>
              </a:rPr>
              <a:t>NPV </a:t>
            </a:r>
            <a:r>
              <a:rPr lang="en-US" sz="1800" b="1" dirty="0">
                <a:solidFill>
                  <a:srgbClr val="008000"/>
                </a:solidFill>
                <a:latin typeface="News Gothic MT"/>
                <a:cs typeface="News Gothic MT"/>
              </a:rPr>
              <a:t>per student? 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dirty="0">
                <a:latin typeface="News Gothic MT"/>
                <a:cs typeface="News Gothic MT"/>
              </a:rPr>
              <a:t>The sites show a range of </a:t>
            </a:r>
            <a:r>
              <a:rPr lang="en-US" sz="2200" dirty="0" smtClean="0">
                <a:latin typeface="News Gothic MT"/>
                <a:cs typeface="News Gothic MT"/>
              </a:rPr>
              <a:t>effects: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Cost minimum is $800 and maximum is $1,500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Reduction in cigarettes smoked standard </a:t>
            </a:r>
            <a:r>
              <a:rPr lang="en-US" sz="1800" dirty="0">
                <a:latin typeface="News Gothic MT"/>
                <a:cs typeface="News Gothic MT"/>
              </a:rPr>
              <a:t>deviation =</a:t>
            </a:r>
            <a:r>
              <a:rPr lang="en-US" sz="1800" dirty="0" smtClean="0">
                <a:latin typeface="News Gothic MT"/>
                <a:cs typeface="News Gothic MT"/>
              </a:rPr>
              <a:t>2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Value </a:t>
            </a:r>
            <a:r>
              <a:rPr lang="en-US" sz="1800" dirty="0">
                <a:latin typeface="News Gothic MT"/>
                <a:cs typeface="News Gothic MT"/>
              </a:rPr>
              <a:t>of a </a:t>
            </a:r>
            <a:r>
              <a:rPr lang="en-US" sz="1800" dirty="0" smtClean="0">
                <a:latin typeface="News Gothic MT"/>
                <a:cs typeface="News Gothic MT"/>
              </a:rPr>
              <a:t>cigarette reduction between </a:t>
            </a:r>
            <a:r>
              <a:rPr lang="en-US" sz="1800" dirty="0">
                <a:latin typeface="News Gothic MT"/>
                <a:cs typeface="News Gothic MT"/>
              </a:rPr>
              <a:t>$</a:t>
            </a:r>
            <a:r>
              <a:rPr lang="en-US" sz="1800" dirty="0" smtClean="0">
                <a:latin typeface="News Gothic MT"/>
                <a:cs typeface="News Gothic MT"/>
              </a:rPr>
              <a:t>150-$350</a:t>
            </a:r>
          </a:p>
          <a:p>
            <a:pPr marL="911225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008000"/>
                </a:solidFill>
                <a:latin typeface="News Gothic MT"/>
                <a:cs typeface="News Gothic MT"/>
              </a:rPr>
              <a:t>	</a:t>
            </a:r>
            <a:r>
              <a:rPr lang="en-US" sz="1800" b="1" dirty="0" smtClean="0">
                <a:solidFill>
                  <a:srgbClr val="008000"/>
                </a:solidFill>
                <a:latin typeface="News Gothic MT"/>
                <a:cs typeface="News Gothic MT"/>
              </a:rPr>
              <a:t>Are you sure? </a:t>
            </a:r>
            <a:endParaRPr lang="en-US" sz="1800" b="1" dirty="0">
              <a:solidFill>
                <a:srgbClr val="008000"/>
              </a:solidFill>
              <a:latin typeface="News Gothic MT"/>
              <a:cs typeface="News Gothic M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News Gothic MT"/>
                <a:cs typeface="News Gothic MT"/>
              </a:rPr>
              <a:t>Exercise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4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le 1"/>
          <p:cNvSpPr>
            <a:spLocks noGrp="1"/>
          </p:cNvSpPr>
          <p:nvPr>
            <p:ph type="title"/>
          </p:nvPr>
        </p:nvSpPr>
        <p:spPr>
          <a:xfrm>
            <a:off x="561768" y="244158"/>
            <a:ext cx="8035729" cy="133985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4000" b="1" dirty="0" smtClean="0">
                <a:latin typeface="News Gothic MT"/>
                <a:cs typeface="News Gothic MT"/>
              </a:rPr>
              <a:t>Sensitivity Analysis Techniques</a:t>
            </a:r>
          </a:p>
        </p:txBody>
      </p:sp>
      <p:sp>
        <p:nvSpPr>
          <p:cNvPr id="228355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9319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News Gothic MT"/>
                <a:cs typeface="News Gothic MT"/>
              </a:rPr>
              <a:t>Partial sensitivity analysis</a:t>
            </a:r>
          </a:p>
          <a:p>
            <a:pPr lvl="1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Vary one important parameter at a time holding all else equal</a:t>
            </a:r>
          </a:p>
          <a:p>
            <a:pPr lvl="1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Pick the largest in magnitude, most uncertain, most controversial</a:t>
            </a:r>
            <a:endParaRPr lang="en-US" sz="900" dirty="0" smtClean="0">
              <a:latin typeface="News Gothic MT"/>
              <a:cs typeface="News Gothic MT"/>
            </a:endParaRPr>
          </a:p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400" dirty="0" smtClean="0">
                <a:latin typeface="News Gothic MT"/>
                <a:cs typeface="News Gothic MT"/>
              </a:rPr>
              <a:t>Breakeven analysis</a:t>
            </a:r>
          </a:p>
          <a:p>
            <a:pPr lvl="1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News Gothic MT"/>
                <a:cs typeface="News Gothic MT"/>
              </a:rPr>
              <a:t>Find value where NPV=0 (NPV benefits = NPV costs)</a:t>
            </a:r>
          </a:p>
          <a:p>
            <a:pPr lvl="1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News Gothic MT"/>
                <a:cs typeface="News Gothic MT"/>
              </a:rPr>
              <a:t>Special Case with Internal Rate of Return: Breakeven discount rate</a:t>
            </a:r>
          </a:p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400" dirty="0" smtClean="0">
                <a:latin typeface="News Gothic MT"/>
                <a:cs typeface="News Gothic MT"/>
              </a:rPr>
              <a:t>Extreme case (best-worst case) analysis </a:t>
            </a:r>
          </a:p>
          <a:p>
            <a:pPr lvl="1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latin typeface="News Gothic MT"/>
                <a:cs typeface="News Gothic MT"/>
              </a:rPr>
              <a:t>Vary parameters to get best/worst outcomes</a:t>
            </a:r>
          </a:p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Monte Carlo simulations</a:t>
            </a:r>
          </a:p>
          <a:p>
            <a:pPr lvl="1" eaLnBrk="1" hangingPunct="1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News Gothic MT"/>
                <a:cs typeface="News Gothic MT"/>
              </a:rPr>
              <a:t>Use distribution of evidence to create a </a:t>
            </a:r>
            <a:r>
              <a:rPr lang="en-US" sz="1800" u="sng" dirty="0" smtClean="0">
                <a:solidFill>
                  <a:srgbClr val="000000"/>
                </a:solidFill>
                <a:latin typeface="News Gothic MT"/>
                <a:cs typeface="News Gothic MT"/>
              </a:rPr>
              <a:t>distribution</a:t>
            </a:r>
            <a:r>
              <a:rPr lang="en-US" sz="1800" dirty="0" smtClean="0">
                <a:solidFill>
                  <a:srgbClr val="000000"/>
                </a:solidFill>
                <a:latin typeface="News Gothic MT"/>
                <a:cs typeface="News Gothic MT"/>
              </a:rPr>
              <a:t> of NPVs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59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2446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Basic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Read 180: For struggling readers G1-12 to improve decoding, fluency, and comprehension skills; 90</a:t>
            </a:r>
            <a:r>
              <a:rPr lang="en-US" sz="2200" dirty="0"/>
              <a:t>-</a:t>
            </a:r>
            <a:r>
              <a:rPr lang="en-US" sz="2200" dirty="0" smtClean="0"/>
              <a:t>minutes daily of whole-group, small-group and individualized instruction + videos + feedback; class size 15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/>
              <a:t>Delivered at 3 sites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Significant variation in costs per site (Levin et al., 2007)</a:t>
            </a:r>
          </a:p>
          <a:p>
            <a:pPr>
              <a:defRPr/>
            </a:pPr>
            <a:endParaRPr lang="en-US" dirty="0">
              <a:latin typeface="Arial"/>
              <a:ea typeface="ＭＳ Ｐゴシック" pitchFamily="-107" charset="-128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6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849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Read 180 Cost per Student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2531389"/>
              </p:ext>
            </p:extLst>
          </p:nvPr>
        </p:nvGraphicFramePr>
        <p:xfrm>
          <a:off x="609600" y="1905001"/>
          <a:ext cx="8001000" cy="4227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4863"/>
                <a:gridCol w="1655379"/>
                <a:gridCol w="1655379"/>
                <a:gridCol w="1655379"/>
              </a:tblGrid>
              <a:tr h="46453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Site 1</a:t>
                      </a:r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Site 2</a:t>
                      </a:r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Site 3</a:t>
                      </a:r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Students</a:t>
                      </a:r>
                      <a:r>
                        <a:rPr lang="en-US" sz="1600" i="1" baseline="0" dirty="0" smtClean="0"/>
                        <a:t> served</a:t>
                      </a:r>
                      <a:endParaRPr lang="en-US" sz="1600" i="1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6,701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1,080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2,400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71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Personnel </a:t>
                      </a:r>
                    </a:p>
                    <a:p>
                      <a:r>
                        <a:rPr lang="en-US" sz="1600" dirty="0" smtClean="0"/>
                        <a:t>(teachers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$320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$950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$70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Personnel (administrators,</a:t>
                      </a:r>
                      <a:r>
                        <a:rPr lang="en-US" sz="1600" baseline="0" dirty="0" smtClean="0"/>
                        <a:t> technicians, coordinators)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$400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$60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Equipment/materials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(computers, licenses)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$250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$150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$140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(prof. dev., sub teachers, other)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$-  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$10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$10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7177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Average Cost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$610 </a:t>
                      </a: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$1,510 </a:t>
                      </a: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$280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t>5</a:t>
            </a:r>
            <a:endParaRPr lang="en-US" dirty="0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643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Cost per student = $280, $610, or $1,510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200" dirty="0" smtClean="0"/>
              <a:t>What type of uncertainty does this site-specific variation in costs reflect?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Parameter uncertainty (Do numbers yield standard errors?)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Variability (Random chance?)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Heterogeneity (Differences in underlying contexts, e.g. students or school regulations?)</a:t>
            </a:r>
          </a:p>
          <a:p>
            <a:pPr marL="460375" indent="-460375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Structural uncertainty (model specification, mechanisms?)</a:t>
            </a:r>
            <a:endParaRPr lang="en-US" sz="2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8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8007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+mj-lt"/>
                <a:cs typeface="Arial"/>
              </a:rPr>
              <a:t>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/>
              <a:t>For CA, one solution is relatively easy: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Use upper bound cost per student (conservative principle)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sz="2000" dirty="0" smtClean="0"/>
              <a:t>So costs are $1,510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/>
              <a:t>Bigger concerns are parameter and structural uncertainty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/>
              <a:t>Try to look </a:t>
            </a:r>
            <a:r>
              <a:rPr lang="en-US" dirty="0"/>
              <a:t>at distribution of </a:t>
            </a:r>
            <a:r>
              <a:rPr lang="en-US" dirty="0" smtClean="0"/>
              <a:t>cost estimates</a:t>
            </a:r>
          </a:p>
          <a:p>
            <a:pPr lvl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  <a:defRPr/>
            </a:pPr>
            <a:r>
              <a:rPr lang="en-US" dirty="0" smtClean="0"/>
              <a:t>Often </a:t>
            </a:r>
            <a:r>
              <a:rPr lang="en-US" dirty="0"/>
              <a:t>sample is too small or not chosen purposefully to test for cost </a:t>
            </a:r>
            <a:r>
              <a:rPr lang="en-US" dirty="0" smtClean="0"/>
              <a:t>distribution</a:t>
            </a:r>
            <a:endParaRPr lang="en-US" dirty="0" smtClean="0">
              <a:latin typeface="Arial"/>
              <a:ea typeface="ＭＳ Ｐゴシック" pitchFamily="-107" charset="-128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311297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9</a:t>
            </a:fld>
            <a:endParaRPr lang="en-US">
              <a:solidFill>
                <a:srgbClr val="311297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4769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3112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1673</Words>
  <Application>Microsoft Macintosh PowerPoint</Application>
  <PresentationFormat>On-screen Show (4:3)</PresentationFormat>
  <Paragraphs>422</Paragraphs>
  <Slides>43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Capital</vt:lpstr>
      <vt:lpstr>UNCERTAINTY  AND SENSITIVITY TESTING </vt:lpstr>
      <vt:lpstr>Outline</vt:lpstr>
      <vt:lpstr>Uncertainty</vt:lpstr>
      <vt:lpstr>Idea of Sensitivity Analysis</vt:lpstr>
      <vt:lpstr>Sensitivity Analysis Techniques</vt:lpstr>
      <vt:lpstr>Basic Example</vt:lpstr>
      <vt:lpstr>Read 180 Cost per Student</vt:lpstr>
      <vt:lpstr>Sensitivity Analysis</vt:lpstr>
      <vt:lpstr>Guidance</vt:lpstr>
      <vt:lpstr>Cost Analysis Sensitivity</vt:lpstr>
      <vt:lpstr>Bootstrapping</vt:lpstr>
      <vt:lpstr>Structural Uncertainty</vt:lpstr>
      <vt:lpstr>Simulated Data</vt:lpstr>
      <vt:lpstr>Distribution of Costs</vt:lpstr>
      <vt:lpstr>Costs per Group</vt:lpstr>
      <vt:lpstr>1. Mean Cost Difference</vt:lpstr>
      <vt:lpstr>2. Adjusted Mean Difference</vt:lpstr>
      <vt:lpstr>3. Ln-Adjusted Mean Difference</vt:lpstr>
      <vt:lpstr>Structural Uncertainty</vt:lpstr>
      <vt:lpstr>Conclusions of Sensitivity Tests</vt:lpstr>
      <vt:lpstr>Sensitivity Testing: CEA</vt:lpstr>
      <vt:lpstr>Sensitivity Tests: CEA</vt:lpstr>
      <vt:lpstr>PowerPoint Presentation</vt:lpstr>
      <vt:lpstr>PowerPoint Presentation</vt:lpstr>
      <vt:lpstr>PowerPoint Presentation</vt:lpstr>
      <vt:lpstr>Example</vt:lpstr>
      <vt:lpstr>Example</vt:lpstr>
      <vt:lpstr>CE Ratio Confidence Intervals</vt:lpstr>
      <vt:lpstr>Fieller’s Theorem</vt:lpstr>
      <vt:lpstr>Simulated Data</vt:lpstr>
      <vt:lpstr>Simulated Data</vt:lpstr>
      <vt:lpstr>CER Confidence Intervals</vt:lpstr>
      <vt:lpstr>Graphical Representation</vt:lpstr>
      <vt:lpstr>PowerPoint Presentation</vt:lpstr>
      <vt:lpstr>PowerPoint Presentation</vt:lpstr>
      <vt:lpstr>Sensitivity Testing: BCA</vt:lpstr>
      <vt:lpstr>Impacts and Shadow Prices</vt:lpstr>
      <vt:lpstr>Monte Carlo Simulation</vt:lpstr>
      <vt:lpstr>Example: Training Program</vt:lpstr>
      <vt:lpstr>Monte Carlo Simulation</vt:lpstr>
      <vt:lpstr>Conclusions</vt:lpstr>
      <vt:lpstr>Guidance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Belfield</dc:creator>
  <cp:lastModifiedBy>Clive Belfield</cp:lastModifiedBy>
  <cp:revision>63</cp:revision>
  <dcterms:created xsi:type="dcterms:W3CDTF">2015-03-29T19:58:31Z</dcterms:created>
  <dcterms:modified xsi:type="dcterms:W3CDTF">2017-01-13T00:52:11Z</dcterms:modified>
</cp:coreProperties>
</file>