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4795" r:id="rId1"/>
  </p:sldMasterIdLst>
  <p:notesMasterIdLst>
    <p:notesMasterId r:id="rId92"/>
  </p:notesMasterIdLst>
  <p:handoutMasterIdLst>
    <p:handoutMasterId r:id="rId93"/>
  </p:handoutMasterIdLst>
  <p:sldIdLst>
    <p:sldId id="321" r:id="rId2"/>
    <p:sldId id="785" r:id="rId3"/>
    <p:sldId id="820" r:id="rId4"/>
    <p:sldId id="650" r:id="rId5"/>
    <p:sldId id="322" r:id="rId6"/>
    <p:sldId id="610" r:id="rId7"/>
    <p:sldId id="636" r:id="rId8"/>
    <p:sldId id="787" r:id="rId9"/>
    <p:sldId id="788" r:id="rId10"/>
    <p:sldId id="786" r:id="rId11"/>
    <p:sldId id="811" r:id="rId12"/>
    <p:sldId id="812" r:id="rId13"/>
    <p:sldId id="813" r:id="rId14"/>
    <p:sldId id="814" r:id="rId15"/>
    <p:sldId id="815" r:id="rId16"/>
    <p:sldId id="816" r:id="rId17"/>
    <p:sldId id="817" r:id="rId18"/>
    <p:sldId id="818" r:id="rId19"/>
    <p:sldId id="651" r:id="rId20"/>
    <p:sldId id="803" r:id="rId21"/>
    <p:sldId id="653" r:id="rId22"/>
    <p:sldId id="852" r:id="rId23"/>
    <p:sldId id="853" r:id="rId24"/>
    <p:sldId id="654" r:id="rId25"/>
    <p:sldId id="655" r:id="rId26"/>
    <p:sldId id="656" r:id="rId27"/>
    <p:sldId id="658" r:id="rId28"/>
    <p:sldId id="659" r:id="rId29"/>
    <p:sldId id="663" r:id="rId30"/>
    <p:sldId id="671" r:id="rId31"/>
    <p:sldId id="748" r:id="rId32"/>
    <p:sldId id="669" r:id="rId33"/>
    <p:sldId id="668" r:id="rId34"/>
    <p:sldId id="760" r:id="rId35"/>
    <p:sldId id="832" r:id="rId36"/>
    <p:sldId id="833" r:id="rId37"/>
    <p:sldId id="834" r:id="rId38"/>
    <p:sldId id="676" r:id="rId39"/>
    <p:sldId id="677" r:id="rId40"/>
    <p:sldId id="678" r:id="rId41"/>
    <p:sldId id="838" r:id="rId42"/>
    <p:sldId id="784" r:id="rId43"/>
    <p:sldId id="681" r:id="rId44"/>
    <p:sldId id="682" r:id="rId45"/>
    <p:sldId id="683" r:id="rId46"/>
    <p:sldId id="795" r:id="rId47"/>
    <p:sldId id="691" r:id="rId48"/>
    <p:sldId id="761" r:id="rId49"/>
    <p:sldId id="695" r:id="rId50"/>
    <p:sldId id="700" r:id="rId51"/>
    <p:sldId id="720" r:id="rId52"/>
    <p:sldId id="721" r:id="rId53"/>
    <p:sldId id="723" r:id="rId54"/>
    <p:sldId id="789" r:id="rId55"/>
    <p:sldId id="724" r:id="rId56"/>
    <p:sldId id="726" r:id="rId57"/>
    <p:sldId id="758" r:id="rId58"/>
    <p:sldId id="727" r:id="rId59"/>
    <p:sldId id="729" r:id="rId60"/>
    <p:sldId id="730" r:id="rId61"/>
    <p:sldId id="733" r:id="rId62"/>
    <p:sldId id="735" r:id="rId63"/>
    <p:sldId id="794" r:id="rId64"/>
    <p:sldId id="763" r:id="rId65"/>
    <p:sldId id="824" r:id="rId66"/>
    <p:sldId id="839" r:id="rId67"/>
    <p:sldId id="840" r:id="rId68"/>
    <p:sldId id="841" r:id="rId69"/>
    <p:sldId id="843" r:id="rId70"/>
    <p:sldId id="844" r:id="rId71"/>
    <p:sldId id="845" r:id="rId72"/>
    <p:sldId id="846" r:id="rId73"/>
    <p:sldId id="851" r:id="rId74"/>
    <p:sldId id="801" r:id="rId75"/>
    <p:sldId id="850" r:id="rId76"/>
    <p:sldId id="806" r:id="rId77"/>
    <p:sldId id="828" r:id="rId78"/>
    <p:sldId id="829" r:id="rId79"/>
    <p:sldId id="825" r:id="rId80"/>
    <p:sldId id="826" r:id="rId81"/>
    <p:sldId id="847" r:id="rId82"/>
    <p:sldId id="848" r:id="rId83"/>
    <p:sldId id="790" r:id="rId84"/>
    <p:sldId id="791" r:id="rId85"/>
    <p:sldId id="742" r:id="rId86"/>
    <p:sldId id="799" r:id="rId87"/>
    <p:sldId id="766" r:id="rId88"/>
    <p:sldId id="796" r:id="rId89"/>
    <p:sldId id="646" r:id="rId90"/>
    <p:sldId id="805" r:id="rId91"/>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Tahoma"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Tahoma"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Tahoma"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Tahoma" pitchFamily="34" charset="0"/>
        <a:ea typeface="ＭＳ Ｐゴシック" pitchFamily="34" charset="-128"/>
        <a:cs typeface="+mn-cs"/>
      </a:defRPr>
    </a:lvl5pPr>
    <a:lvl6pPr marL="2286000" algn="l" defTabSz="914400" rtl="0" eaLnBrk="1" latinLnBrk="0" hangingPunct="1">
      <a:defRPr kern="1200">
        <a:solidFill>
          <a:schemeClr val="tx1"/>
        </a:solidFill>
        <a:latin typeface="Tahoma" pitchFamily="34" charset="0"/>
        <a:ea typeface="ＭＳ Ｐゴシック" pitchFamily="34" charset="-128"/>
        <a:cs typeface="+mn-cs"/>
      </a:defRPr>
    </a:lvl6pPr>
    <a:lvl7pPr marL="2743200" algn="l" defTabSz="914400" rtl="0" eaLnBrk="1" latinLnBrk="0" hangingPunct="1">
      <a:defRPr kern="1200">
        <a:solidFill>
          <a:schemeClr val="tx1"/>
        </a:solidFill>
        <a:latin typeface="Tahoma" pitchFamily="34" charset="0"/>
        <a:ea typeface="ＭＳ Ｐゴシック" pitchFamily="34" charset="-128"/>
        <a:cs typeface="+mn-cs"/>
      </a:defRPr>
    </a:lvl7pPr>
    <a:lvl8pPr marL="3200400" algn="l" defTabSz="914400" rtl="0" eaLnBrk="1" latinLnBrk="0" hangingPunct="1">
      <a:defRPr kern="1200">
        <a:solidFill>
          <a:schemeClr val="tx1"/>
        </a:solidFill>
        <a:latin typeface="Tahoma" pitchFamily="34" charset="0"/>
        <a:ea typeface="ＭＳ Ｐゴシック" pitchFamily="34" charset="-128"/>
        <a:cs typeface="+mn-cs"/>
      </a:defRPr>
    </a:lvl8pPr>
    <a:lvl9pPr marL="3657600" algn="l" defTabSz="914400" rtl="0" eaLnBrk="1" latinLnBrk="0" hangingPunct="1">
      <a:defRPr kern="1200">
        <a:solidFill>
          <a:schemeClr val="tx1"/>
        </a:solidFill>
        <a:latin typeface="Tahoma" pitchFamily="34" charset="0"/>
        <a:ea typeface="ＭＳ Ｐゴシック" pitchFamily="34" charset="-128"/>
        <a:cs typeface="+mn-cs"/>
      </a:defRPr>
    </a:lvl9pPr>
  </p:defaultTextStyle>
  <p:extLst>
    <p:ext uri="{521415D9-36F7-43E2-AB2F-B90AF26B5E84}">
      <p14:sectionLst xmlns:p14="http://schemas.microsoft.com/office/powerpoint/2010/main">
        <p14:section name="Introduction" id="{9B721D7C-84E3-9344-A8BF-62D7B162B6D1}">
          <p14:sldIdLst>
            <p14:sldId id="321"/>
            <p14:sldId id="785"/>
            <p14:sldId id="820"/>
            <p14:sldId id="650"/>
            <p14:sldId id="322"/>
            <p14:sldId id="610"/>
            <p14:sldId id="636"/>
            <p14:sldId id="787"/>
            <p14:sldId id="788"/>
            <p14:sldId id="786"/>
            <p14:sldId id="811"/>
          </p14:sldIdLst>
        </p14:section>
        <p14:section name="Digression" id="{8F33BA85-8F12-1143-911A-84461C9CDF8A}">
          <p14:sldIdLst>
            <p14:sldId id="812"/>
            <p14:sldId id="813"/>
            <p14:sldId id="814"/>
            <p14:sldId id="815"/>
            <p14:sldId id="816"/>
            <p14:sldId id="817"/>
            <p14:sldId id="818"/>
          </p14:sldIdLst>
        </p14:section>
        <p14:section name="Shadow Pricing 1" id="{ADD23F3B-A7E0-3B44-A895-F828BC0093CE}">
          <p14:sldIdLst>
            <p14:sldId id="651"/>
            <p14:sldId id="803"/>
            <p14:sldId id="653"/>
            <p14:sldId id="852"/>
            <p14:sldId id="853"/>
            <p14:sldId id="654"/>
            <p14:sldId id="655"/>
            <p14:sldId id="656"/>
            <p14:sldId id="658"/>
            <p14:sldId id="659"/>
            <p14:sldId id="663"/>
            <p14:sldId id="671"/>
            <p14:sldId id="748"/>
            <p14:sldId id="669"/>
            <p14:sldId id="668"/>
            <p14:sldId id="760"/>
            <p14:sldId id="832"/>
            <p14:sldId id="833"/>
            <p14:sldId id="834"/>
            <p14:sldId id="676"/>
            <p14:sldId id="677"/>
            <p14:sldId id="678"/>
            <p14:sldId id="838"/>
            <p14:sldId id="784"/>
            <p14:sldId id="681"/>
            <p14:sldId id="682"/>
          </p14:sldIdLst>
        </p14:section>
        <p14:section name="Contingent Valuation" id="{D87F4A2A-A5CE-D641-A786-439D83ADBE1D}">
          <p14:sldIdLst>
            <p14:sldId id="683"/>
            <p14:sldId id="795"/>
            <p14:sldId id="691"/>
            <p14:sldId id="761"/>
            <p14:sldId id="695"/>
          </p14:sldIdLst>
        </p14:section>
        <p14:section name="Benefit Transfer" id="{74EC3590-EA4A-1240-AC65-23D45B2C5F9B}">
          <p14:sldIdLst>
            <p14:sldId id="700"/>
            <p14:sldId id="720"/>
            <p14:sldId id="721"/>
          </p14:sldIdLst>
        </p14:section>
        <p14:section name="Discounting" id="{11A3D74C-B23E-BA4D-BEB0-66F288F2F317}">
          <p14:sldIdLst>
            <p14:sldId id="723"/>
            <p14:sldId id="789"/>
            <p14:sldId id="724"/>
            <p14:sldId id="726"/>
            <p14:sldId id="758"/>
            <p14:sldId id="727"/>
            <p14:sldId id="729"/>
            <p14:sldId id="730"/>
            <p14:sldId id="733"/>
            <p14:sldId id="735"/>
            <p14:sldId id="794"/>
          </p14:sldIdLst>
        </p14:section>
        <p14:section name="Economic Metrics" id="{75EE6D65-8224-1A43-BDCC-8362C1E60709}">
          <p14:sldIdLst>
            <p14:sldId id="763"/>
            <p14:sldId id="824"/>
            <p14:sldId id="839"/>
            <p14:sldId id="840"/>
          </p14:sldIdLst>
        </p14:section>
        <p14:section name="Attainment and Achievement" id="{8EA02325-49E2-434F-86F5-43D296C8C79A}">
          <p14:sldIdLst>
            <p14:sldId id="841"/>
            <p14:sldId id="843"/>
            <p14:sldId id="844"/>
            <p14:sldId id="845"/>
            <p14:sldId id="846"/>
            <p14:sldId id="851"/>
            <p14:sldId id="801"/>
            <p14:sldId id="850"/>
            <p14:sldId id="806"/>
            <p14:sldId id="828"/>
            <p14:sldId id="829"/>
            <p14:sldId id="825"/>
            <p14:sldId id="826"/>
            <p14:sldId id="847"/>
            <p14:sldId id="848"/>
          </p14:sldIdLst>
        </p14:section>
        <p14:section name="Sensitivity Analysis" id="{4BEB2022-EB45-5F4A-930D-39D239652F27}">
          <p14:sldIdLst>
            <p14:sldId id="790"/>
            <p14:sldId id="791"/>
          </p14:sldIdLst>
        </p14:section>
        <p14:section name="Recommendation" id="{F611F336-02F4-1040-B805-4E14D922B7F7}">
          <p14:sldIdLst>
            <p14:sldId id="742"/>
            <p14:sldId id="799"/>
            <p14:sldId id="766"/>
            <p14:sldId id="796"/>
          </p14:sldIdLst>
        </p14:section>
        <p14:section name="Section 6" id="{E7D565AF-6827-794F-B5F0-24DF44D34E96}">
          <p14:sldIdLst>
            <p14:sldId id="646"/>
            <p14:sldId id="80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20" autoAdjust="0"/>
    <p:restoredTop sz="99825" autoAdjust="0"/>
  </p:normalViewPr>
  <p:slideViewPr>
    <p:cSldViewPr>
      <p:cViewPr>
        <p:scale>
          <a:sx n="85" d="100"/>
          <a:sy n="85" d="100"/>
        </p:scale>
        <p:origin x="-80" y="264"/>
      </p:cViewPr>
      <p:guideLst>
        <p:guide orient="horz" pos="2160"/>
        <p:guide pos="2880"/>
      </p:guideLst>
    </p:cSldViewPr>
  </p:slideViewPr>
  <p:outlineViewPr>
    <p:cViewPr>
      <p:scale>
        <a:sx n="33" d="100"/>
        <a:sy n="33" d="100"/>
      </p:scale>
      <p:origin x="0" y="93024"/>
    </p:cViewPr>
  </p:outlineViewPr>
  <p:notesTextViewPr>
    <p:cViewPr>
      <p:scale>
        <a:sx n="100" d="100"/>
        <a:sy n="100" d="100"/>
      </p:scale>
      <p:origin x="0" y="0"/>
    </p:cViewPr>
  </p:notesTextViewPr>
  <p:sorterViewPr>
    <p:cViewPr>
      <p:scale>
        <a:sx n="59" d="100"/>
        <a:sy n="59" d="100"/>
      </p:scale>
      <p:origin x="0" y="12816"/>
    </p:cViewPr>
  </p:sorterViewPr>
  <p:notesViewPr>
    <p:cSldViewPr>
      <p:cViewPr>
        <p:scale>
          <a:sx n="75" d="100"/>
          <a:sy n="75" d="100"/>
        </p:scale>
        <p:origin x="-2448" y="-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notesMaster" Target="notesMasters/notesMaster1.xml"/><Relationship Id="rId93" Type="http://schemas.openxmlformats.org/officeDocument/2006/relationships/handoutMaster" Target="handoutMasters/handoutMaster1.xml"/><Relationship Id="rId94" Type="http://schemas.openxmlformats.org/officeDocument/2006/relationships/printerSettings" Target="printerSettings/printerSettings1.bin"/><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56683862793"/>
          <c:y val="0.0432536282229427"/>
          <c:w val="0.77533408000724"/>
          <c:h val="0.822041840358191"/>
        </c:manualLayout>
      </c:layout>
      <c:scatterChart>
        <c:scatterStyle val="lineMarker"/>
        <c:varyColors val="0"/>
        <c:ser>
          <c:idx val="0"/>
          <c:order val="0"/>
          <c:tx>
            <c:strRef>
              <c:f>Sheet1!$B$1</c:f>
              <c:strCache>
                <c:ptCount val="1"/>
                <c:pt idx="0">
                  <c:v>IQ</c:v>
                </c:pt>
              </c:strCache>
            </c:strRef>
          </c:tx>
          <c:spPr>
            <a:ln w="38100">
              <a:solidFill>
                <a:schemeClr val="tx1"/>
              </a:solidFill>
              <a:prstDash val="solid"/>
            </a:ln>
          </c:spPr>
          <c:marker>
            <c:symbol val="square"/>
            <c:size val="12"/>
            <c:spPr>
              <a:noFill/>
              <a:ln>
                <a:solidFill>
                  <a:schemeClr val="tx1"/>
                </a:solidFill>
              </a:ln>
            </c:spPr>
          </c:marker>
          <c:dPt>
            <c:idx val="0"/>
            <c:marker>
              <c:spPr>
                <a:solidFill>
                  <a:schemeClr val="tx1"/>
                </a:solidFill>
                <a:ln>
                  <a:solidFill>
                    <a:schemeClr val="tx1"/>
                  </a:solidFill>
                </a:ln>
              </c:spPr>
            </c:marker>
            <c:bubble3D val="0"/>
          </c:dPt>
          <c:xVal>
            <c:numRef>
              <c:f>Sheet1!$A$2:$A$18</c:f>
              <c:numCache>
                <c:formatCode>General</c:formatCode>
                <c:ptCount val="17"/>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pt idx="16">
                  <c:v>21.0</c:v>
                </c:pt>
              </c:numCache>
            </c:numRef>
          </c:xVal>
          <c:yVal>
            <c:numRef>
              <c:f>Sheet1!$B$2:$B$18</c:f>
              <c:numCache>
                <c:formatCode>0.00</c:formatCode>
                <c:ptCount val="17"/>
                <c:pt idx="0">
                  <c:v>0.87</c:v>
                </c:pt>
                <c:pt idx="1">
                  <c:v>0.32</c:v>
                </c:pt>
                <c:pt idx="2">
                  <c:v>0.3</c:v>
                </c:pt>
                <c:pt idx="3">
                  <c:v>0.06</c:v>
                </c:pt>
                <c:pt idx="4">
                  <c:v>-0.03</c:v>
                </c:pt>
                <c:pt idx="5">
                  <c:v>0.05</c:v>
                </c:pt>
                <c:pt idx="9">
                  <c:v>-0.08</c:v>
                </c:pt>
              </c:numCache>
            </c:numRef>
          </c:yVal>
          <c:smooth val="0"/>
        </c:ser>
        <c:dLbls>
          <c:showLegendKey val="0"/>
          <c:showVal val="0"/>
          <c:showCatName val="0"/>
          <c:showSerName val="0"/>
          <c:showPercent val="0"/>
          <c:showBubbleSize val="0"/>
        </c:dLbls>
        <c:axId val="2129327688"/>
        <c:axId val="2129333368"/>
      </c:scatterChart>
      <c:valAx>
        <c:axId val="2129327688"/>
        <c:scaling>
          <c:orientation val="minMax"/>
          <c:max val="20.0"/>
          <c:min val="4.0"/>
        </c:scaling>
        <c:delete val="0"/>
        <c:axPos val="b"/>
        <c:title>
          <c:tx>
            <c:rich>
              <a:bodyPr/>
              <a:lstStyle/>
              <a:p>
                <a:pPr>
                  <a:defRPr/>
                </a:pPr>
                <a:r>
                  <a:rPr lang="en-US" sz="2600" dirty="0" smtClean="0"/>
                  <a:t>Age</a:t>
                </a:r>
                <a:endParaRPr lang="en-US" sz="2600" dirty="0"/>
              </a:p>
            </c:rich>
          </c:tx>
          <c:layout>
            <c:manualLayout>
              <c:xMode val="edge"/>
              <c:yMode val="edge"/>
              <c:x val="0.492806588831568"/>
              <c:y val="0.881609155473213"/>
            </c:manualLayout>
          </c:layout>
          <c:overlay val="0"/>
        </c:title>
        <c:numFmt formatCode="General" sourceLinked="1"/>
        <c:majorTickMark val="out"/>
        <c:minorTickMark val="none"/>
        <c:tickLblPos val="nextTo"/>
        <c:txPr>
          <a:bodyPr/>
          <a:lstStyle/>
          <a:p>
            <a:pPr>
              <a:defRPr sz="2400" baseline="0"/>
            </a:pPr>
            <a:endParaRPr lang="en-US"/>
          </a:p>
        </c:txPr>
        <c:crossAx val="2129333368"/>
        <c:crosses val="autoZero"/>
        <c:crossBetween val="midCat"/>
        <c:majorUnit val="1.0"/>
      </c:valAx>
      <c:valAx>
        <c:axId val="2129333368"/>
        <c:scaling>
          <c:orientation val="minMax"/>
        </c:scaling>
        <c:delete val="0"/>
        <c:axPos val="l"/>
        <c:majorGridlines/>
        <c:title>
          <c:tx>
            <c:rich>
              <a:bodyPr rot="-5400000" vert="horz"/>
              <a:lstStyle/>
              <a:p>
                <a:pPr>
                  <a:defRPr sz="2400"/>
                </a:pPr>
                <a:r>
                  <a:rPr lang="en-US" sz="2400" dirty="0" smtClean="0"/>
                  <a:t>Effect Size in </a:t>
                </a:r>
                <a:r>
                  <a:rPr lang="en-US" sz="2400" dirty="0" err="1" smtClean="0"/>
                  <a:t>sd</a:t>
                </a:r>
                <a:r>
                  <a:rPr lang="en-US" sz="2400" dirty="0" smtClean="0"/>
                  <a:t> units</a:t>
                </a:r>
                <a:endParaRPr lang="en-US" sz="2400" dirty="0"/>
              </a:p>
            </c:rich>
          </c:tx>
          <c:layout>
            <c:manualLayout>
              <c:xMode val="edge"/>
              <c:yMode val="edge"/>
              <c:x val="0.0219988234229342"/>
              <c:y val="0.152346765477845"/>
            </c:manualLayout>
          </c:layout>
          <c:overlay val="0"/>
        </c:title>
        <c:numFmt formatCode="0.00" sourceLinked="1"/>
        <c:majorTickMark val="out"/>
        <c:minorTickMark val="none"/>
        <c:tickLblPos val="nextTo"/>
        <c:txPr>
          <a:bodyPr/>
          <a:lstStyle/>
          <a:p>
            <a:pPr>
              <a:defRPr sz="2000" baseline="0"/>
            </a:pPr>
            <a:endParaRPr lang="en-US"/>
          </a:p>
        </c:txPr>
        <c:crossAx val="2129327688"/>
        <c:crosses val="autoZero"/>
        <c:crossBetween val="midCat"/>
        <c:majorUnit val="0.25"/>
      </c:valAx>
    </c:plotArea>
    <c:plotVisOnly val="1"/>
    <c:dispBlanksAs val="span"/>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856683862793"/>
          <c:y val="0.0432536282229427"/>
          <c:w val="0.77533408000724"/>
          <c:h val="0.822041840358191"/>
        </c:manualLayout>
      </c:layout>
      <c:scatterChart>
        <c:scatterStyle val="lineMarker"/>
        <c:varyColors val="0"/>
        <c:ser>
          <c:idx val="0"/>
          <c:order val="0"/>
          <c:tx>
            <c:strRef>
              <c:f>Sheet1!$B$1</c:f>
              <c:strCache>
                <c:ptCount val="1"/>
                <c:pt idx="0">
                  <c:v>IQ</c:v>
                </c:pt>
              </c:strCache>
            </c:strRef>
          </c:tx>
          <c:spPr>
            <a:ln w="38100">
              <a:solidFill>
                <a:schemeClr val="tx1"/>
              </a:solidFill>
              <a:prstDash val="solid"/>
            </a:ln>
          </c:spPr>
          <c:marker>
            <c:symbol val="square"/>
            <c:size val="12"/>
            <c:spPr>
              <a:noFill/>
              <a:ln>
                <a:solidFill>
                  <a:schemeClr val="tx1"/>
                </a:solidFill>
              </a:ln>
            </c:spPr>
          </c:marker>
          <c:dPt>
            <c:idx val="0"/>
            <c:marker>
              <c:spPr>
                <a:solidFill>
                  <a:schemeClr val="tx1"/>
                </a:solidFill>
                <a:ln>
                  <a:solidFill>
                    <a:schemeClr val="tx1"/>
                  </a:solidFill>
                </a:ln>
              </c:spPr>
            </c:marker>
            <c:bubble3D val="0"/>
          </c:dPt>
          <c:xVal>
            <c:numRef>
              <c:f>Sheet1!$A$2:$A$18</c:f>
              <c:numCache>
                <c:formatCode>General</c:formatCode>
                <c:ptCount val="17"/>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pt idx="16">
                  <c:v>21.0</c:v>
                </c:pt>
              </c:numCache>
            </c:numRef>
          </c:xVal>
          <c:yVal>
            <c:numRef>
              <c:f>Sheet1!$B$2:$B$18</c:f>
              <c:numCache>
                <c:formatCode>0.00</c:formatCode>
                <c:ptCount val="17"/>
                <c:pt idx="0">
                  <c:v>0.87</c:v>
                </c:pt>
                <c:pt idx="1">
                  <c:v>0.32</c:v>
                </c:pt>
                <c:pt idx="2">
                  <c:v>0.3</c:v>
                </c:pt>
                <c:pt idx="3">
                  <c:v>0.06</c:v>
                </c:pt>
                <c:pt idx="4">
                  <c:v>-0.03</c:v>
                </c:pt>
                <c:pt idx="5">
                  <c:v>0.05</c:v>
                </c:pt>
                <c:pt idx="9">
                  <c:v>-0.08</c:v>
                </c:pt>
              </c:numCache>
            </c:numRef>
          </c:yVal>
          <c:smooth val="0"/>
        </c:ser>
        <c:ser>
          <c:idx val="1"/>
          <c:order val="1"/>
          <c:tx>
            <c:strRef>
              <c:f>Sheet1!$C$1</c:f>
              <c:strCache>
                <c:ptCount val="1"/>
                <c:pt idx="0">
                  <c:v>Math</c:v>
                </c:pt>
              </c:strCache>
            </c:strRef>
          </c:tx>
          <c:spPr>
            <a:ln w="38100">
              <a:solidFill>
                <a:srgbClr val="C00000"/>
              </a:solidFill>
              <a:prstDash val="solid"/>
            </a:ln>
          </c:spPr>
          <c:marker>
            <c:symbol val="square"/>
            <c:size val="12"/>
            <c:spPr>
              <a:noFill/>
              <a:ln>
                <a:solidFill>
                  <a:srgbClr val="C00000"/>
                </a:solidFill>
              </a:ln>
            </c:spPr>
          </c:marker>
          <c:dPt>
            <c:idx val="9"/>
            <c:marker>
              <c:spPr>
                <a:solidFill>
                  <a:srgbClr val="FF0000"/>
                </a:solidFill>
                <a:ln>
                  <a:solidFill>
                    <a:srgbClr val="C00000"/>
                  </a:solidFill>
                </a:ln>
              </c:spPr>
            </c:marker>
            <c:bubble3D val="0"/>
          </c:dPt>
          <c:xVal>
            <c:numRef>
              <c:f>Sheet1!$A$2:$A$18</c:f>
              <c:numCache>
                <c:formatCode>General</c:formatCode>
                <c:ptCount val="17"/>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pt idx="16">
                  <c:v>21.0</c:v>
                </c:pt>
              </c:numCache>
            </c:numRef>
          </c:xVal>
          <c:yVal>
            <c:numRef>
              <c:f>Sheet1!$C$2:$C$18</c:f>
              <c:numCache>
                <c:formatCode>General</c:formatCode>
                <c:ptCount val="17"/>
                <c:pt idx="2" formatCode="0.00">
                  <c:v>0.2</c:v>
                </c:pt>
                <c:pt idx="3" formatCode="0.00">
                  <c:v>0.27</c:v>
                </c:pt>
                <c:pt idx="4" formatCode="0.00">
                  <c:v>0.31</c:v>
                </c:pt>
                <c:pt idx="5" formatCode="0.00">
                  <c:v>0.29</c:v>
                </c:pt>
                <c:pt idx="6" formatCode="0.00">
                  <c:v>0.04</c:v>
                </c:pt>
                <c:pt idx="9" formatCode="0.00">
                  <c:v>0.33</c:v>
                </c:pt>
              </c:numCache>
            </c:numRef>
          </c:yVal>
          <c:smooth val="0"/>
        </c:ser>
        <c:ser>
          <c:idx val="2"/>
          <c:order val="2"/>
          <c:tx>
            <c:strRef>
              <c:f>Sheet1!$D$1</c:f>
              <c:strCache>
                <c:ptCount val="1"/>
                <c:pt idx="0">
                  <c:v>Language</c:v>
                </c:pt>
              </c:strCache>
            </c:strRef>
          </c:tx>
          <c:spPr>
            <a:ln w="38100">
              <a:solidFill>
                <a:srgbClr val="92D050"/>
              </a:solidFill>
              <a:prstDash val="solid"/>
            </a:ln>
          </c:spPr>
          <c:marker>
            <c:symbol val="square"/>
            <c:size val="12"/>
            <c:spPr>
              <a:noFill/>
              <a:ln>
                <a:solidFill>
                  <a:srgbClr val="92D050"/>
                </a:solidFill>
              </a:ln>
            </c:spPr>
          </c:marker>
          <c:dPt>
            <c:idx val="4"/>
            <c:marker>
              <c:spPr>
                <a:solidFill>
                  <a:srgbClr val="92D050"/>
                </a:solidFill>
                <a:ln>
                  <a:solidFill>
                    <a:srgbClr val="92D050"/>
                  </a:solidFill>
                </a:ln>
              </c:spPr>
            </c:marker>
            <c:bubble3D val="0"/>
          </c:dPt>
          <c:dPt>
            <c:idx val="9"/>
            <c:marker>
              <c:spPr>
                <a:solidFill>
                  <a:srgbClr val="92D050"/>
                </a:solidFill>
                <a:ln>
                  <a:solidFill>
                    <a:srgbClr val="92D050"/>
                  </a:solidFill>
                </a:ln>
              </c:spPr>
            </c:marker>
            <c:bubble3D val="0"/>
          </c:dPt>
          <c:xVal>
            <c:numRef>
              <c:f>Sheet1!$A$2:$A$18</c:f>
              <c:numCache>
                <c:formatCode>General</c:formatCode>
                <c:ptCount val="17"/>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pt idx="16">
                  <c:v>21.0</c:v>
                </c:pt>
              </c:numCache>
            </c:numRef>
          </c:xVal>
          <c:yVal>
            <c:numRef>
              <c:f>Sheet1!$D$2:$D$18</c:f>
              <c:numCache>
                <c:formatCode>General</c:formatCode>
                <c:ptCount val="17"/>
                <c:pt idx="2" formatCode="0.00">
                  <c:v>0.06</c:v>
                </c:pt>
                <c:pt idx="3" formatCode="0.00">
                  <c:v>0.2</c:v>
                </c:pt>
                <c:pt idx="4" formatCode="0.00">
                  <c:v>0.33</c:v>
                </c:pt>
                <c:pt idx="5" formatCode="0.00">
                  <c:v>0.31</c:v>
                </c:pt>
                <c:pt idx="6" formatCode="0.00">
                  <c:v>0.15</c:v>
                </c:pt>
                <c:pt idx="9" formatCode="0.00">
                  <c:v>0.63</c:v>
                </c:pt>
              </c:numCache>
            </c:numRef>
          </c:yVal>
          <c:smooth val="0"/>
        </c:ser>
        <c:ser>
          <c:idx val="3"/>
          <c:order val="3"/>
          <c:tx>
            <c:strRef>
              <c:f>Sheet1!$E$1</c:f>
              <c:strCache>
                <c:ptCount val="1"/>
                <c:pt idx="0">
                  <c:v>Reading</c:v>
                </c:pt>
              </c:strCache>
            </c:strRef>
          </c:tx>
          <c:spPr>
            <a:ln w="38100">
              <a:solidFill>
                <a:srgbClr val="00B0F0"/>
              </a:solidFill>
              <a:prstDash val="solid"/>
            </a:ln>
          </c:spPr>
          <c:marker>
            <c:symbol val="square"/>
            <c:size val="12"/>
            <c:spPr>
              <a:noFill/>
            </c:spPr>
          </c:marker>
          <c:dPt>
            <c:idx val="9"/>
            <c:marker>
              <c:spPr>
                <a:solidFill>
                  <a:srgbClr val="00B0F0"/>
                </a:solidFill>
              </c:spPr>
            </c:marker>
            <c:bubble3D val="0"/>
          </c:dPt>
          <c:xVal>
            <c:numRef>
              <c:f>Sheet1!$A$2:$A$18</c:f>
              <c:numCache>
                <c:formatCode>General</c:formatCode>
                <c:ptCount val="17"/>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pt idx="16">
                  <c:v>21.0</c:v>
                </c:pt>
              </c:numCache>
            </c:numRef>
          </c:xVal>
          <c:yVal>
            <c:numRef>
              <c:f>Sheet1!$E$2:$E$18</c:f>
              <c:numCache>
                <c:formatCode>General</c:formatCode>
                <c:ptCount val="17"/>
                <c:pt idx="2" formatCode="0.00">
                  <c:v>0.17</c:v>
                </c:pt>
                <c:pt idx="3" formatCode="0.00">
                  <c:v>0.25</c:v>
                </c:pt>
                <c:pt idx="4" formatCode="0.00">
                  <c:v>0.24</c:v>
                </c:pt>
                <c:pt idx="5" formatCode="0.00">
                  <c:v>0.4</c:v>
                </c:pt>
                <c:pt idx="6" formatCode="0.00">
                  <c:v>0.21</c:v>
                </c:pt>
                <c:pt idx="9" formatCode="0.00">
                  <c:v>0.34</c:v>
                </c:pt>
              </c:numCache>
            </c:numRef>
          </c:yVal>
          <c:smooth val="0"/>
        </c:ser>
        <c:ser>
          <c:idx val="4"/>
          <c:order val="4"/>
          <c:tx>
            <c:strRef>
              <c:f>Sheet1!$F$1</c:f>
              <c:strCache>
                <c:ptCount val="1"/>
                <c:pt idx="0">
                  <c:v>General Literacy</c:v>
                </c:pt>
              </c:strCache>
            </c:strRef>
          </c:tx>
          <c:marker>
            <c:symbol val="star"/>
            <c:size val="7"/>
            <c:spPr>
              <a:solidFill>
                <a:schemeClr val="tx1"/>
              </a:solidFill>
            </c:spPr>
          </c:marker>
          <c:dPt>
            <c:idx val="14"/>
            <c:marker>
              <c:symbol val="square"/>
              <c:size val="12"/>
              <c:spPr>
                <a:solidFill>
                  <a:schemeClr val="tx1"/>
                </a:solidFill>
                <a:ln>
                  <a:solidFill>
                    <a:schemeClr val="tx1"/>
                  </a:solidFill>
                </a:ln>
              </c:spPr>
            </c:marker>
            <c:bubble3D val="0"/>
          </c:dPt>
          <c:xVal>
            <c:numRef>
              <c:f>Sheet1!$A$2:$A$18</c:f>
              <c:numCache>
                <c:formatCode>General</c:formatCode>
                <c:ptCount val="17"/>
                <c:pt idx="0">
                  <c:v>5.0</c:v>
                </c:pt>
                <c:pt idx="1">
                  <c:v>6.0</c:v>
                </c:pt>
                <c:pt idx="2">
                  <c:v>7.0</c:v>
                </c:pt>
                <c:pt idx="3">
                  <c:v>8.0</c:v>
                </c:pt>
                <c:pt idx="4">
                  <c:v>9.0</c:v>
                </c:pt>
                <c:pt idx="5">
                  <c:v>10.0</c:v>
                </c:pt>
                <c:pt idx="6">
                  <c:v>11.0</c:v>
                </c:pt>
                <c:pt idx="7">
                  <c:v>12.0</c:v>
                </c:pt>
                <c:pt idx="8">
                  <c:v>13.0</c:v>
                </c:pt>
                <c:pt idx="9">
                  <c:v>14.0</c:v>
                </c:pt>
                <c:pt idx="10">
                  <c:v>15.0</c:v>
                </c:pt>
                <c:pt idx="11">
                  <c:v>16.0</c:v>
                </c:pt>
                <c:pt idx="12">
                  <c:v>17.0</c:v>
                </c:pt>
                <c:pt idx="13">
                  <c:v>18.0</c:v>
                </c:pt>
                <c:pt idx="14">
                  <c:v>19.0</c:v>
                </c:pt>
                <c:pt idx="15">
                  <c:v>20.0</c:v>
                </c:pt>
                <c:pt idx="16">
                  <c:v>21.0</c:v>
                </c:pt>
              </c:numCache>
            </c:numRef>
          </c:xVal>
          <c:yVal>
            <c:numRef>
              <c:f>Sheet1!$F$2:$F$18</c:f>
              <c:numCache>
                <c:formatCode>General</c:formatCode>
                <c:ptCount val="17"/>
                <c:pt idx="14">
                  <c:v>0.35</c:v>
                </c:pt>
              </c:numCache>
            </c:numRef>
          </c:yVal>
          <c:smooth val="0"/>
        </c:ser>
        <c:dLbls>
          <c:showLegendKey val="0"/>
          <c:showVal val="0"/>
          <c:showCatName val="0"/>
          <c:showSerName val="0"/>
          <c:showPercent val="0"/>
          <c:showBubbleSize val="0"/>
        </c:dLbls>
        <c:axId val="2128488168"/>
        <c:axId val="2128493976"/>
      </c:scatterChart>
      <c:valAx>
        <c:axId val="2128488168"/>
        <c:scaling>
          <c:orientation val="minMax"/>
          <c:max val="20.0"/>
          <c:min val="4.0"/>
        </c:scaling>
        <c:delete val="0"/>
        <c:axPos val="b"/>
        <c:title>
          <c:tx>
            <c:rich>
              <a:bodyPr/>
              <a:lstStyle/>
              <a:p>
                <a:pPr>
                  <a:defRPr/>
                </a:pPr>
                <a:r>
                  <a:rPr lang="en-US" sz="2600" dirty="0" smtClean="0"/>
                  <a:t>Age</a:t>
                </a:r>
                <a:endParaRPr lang="en-US" sz="2600" dirty="0"/>
              </a:p>
            </c:rich>
          </c:tx>
          <c:layout>
            <c:manualLayout>
              <c:xMode val="edge"/>
              <c:yMode val="edge"/>
              <c:x val="0.492806588831568"/>
              <c:y val="0.881609155473213"/>
            </c:manualLayout>
          </c:layout>
          <c:overlay val="0"/>
        </c:title>
        <c:numFmt formatCode="General" sourceLinked="1"/>
        <c:majorTickMark val="out"/>
        <c:minorTickMark val="none"/>
        <c:tickLblPos val="nextTo"/>
        <c:txPr>
          <a:bodyPr/>
          <a:lstStyle/>
          <a:p>
            <a:pPr>
              <a:defRPr sz="2400" baseline="0"/>
            </a:pPr>
            <a:endParaRPr lang="en-US"/>
          </a:p>
        </c:txPr>
        <c:crossAx val="2128493976"/>
        <c:crosses val="autoZero"/>
        <c:crossBetween val="midCat"/>
        <c:majorUnit val="1.0"/>
      </c:valAx>
      <c:valAx>
        <c:axId val="2128493976"/>
        <c:scaling>
          <c:orientation val="minMax"/>
        </c:scaling>
        <c:delete val="0"/>
        <c:axPos val="l"/>
        <c:majorGridlines/>
        <c:title>
          <c:tx>
            <c:rich>
              <a:bodyPr rot="-5400000" vert="horz"/>
              <a:lstStyle/>
              <a:p>
                <a:pPr>
                  <a:defRPr sz="2400"/>
                </a:pPr>
                <a:r>
                  <a:rPr lang="en-US" sz="2400" dirty="0" smtClean="0"/>
                  <a:t>Effect Size in </a:t>
                </a:r>
                <a:r>
                  <a:rPr lang="en-US" sz="2400" dirty="0" err="1" smtClean="0"/>
                  <a:t>sd</a:t>
                </a:r>
                <a:r>
                  <a:rPr lang="en-US" sz="2400" dirty="0" smtClean="0"/>
                  <a:t> units</a:t>
                </a:r>
                <a:endParaRPr lang="en-US" sz="2400" dirty="0"/>
              </a:p>
            </c:rich>
          </c:tx>
          <c:layout>
            <c:manualLayout>
              <c:xMode val="edge"/>
              <c:yMode val="edge"/>
              <c:x val="0.0219988234229342"/>
              <c:y val="0.152346765477845"/>
            </c:manualLayout>
          </c:layout>
          <c:overlay val="0"/>
        </c:title>
        <c:numFmt formatCode="0.00" sourceLinked="1"/>
        <c:majorTickMark val="out"/>
        <c:minorTickMark val="none"/>
        <c:tickLblPos val="nextTo"/>
        <c:txPr>
          <a:bodyPr/>
          <a:lstStyle/>
          <a:p>
            <a:pPr>
              <a:defRPr sz="2000" baseline="0"/>
            </a:pPr>
            <a:endParaRPr lang="en-US"/>
          </a:p>
        </c:txPr>
        <c:crossAx val="2128488168"/>
        <c:crosses val="autoZero"/>
        <c:crossBetween val="midCat"/>
        <c:majorUnit val="0.25"/>
      </c:valAx>
    </c:plotArea>
    <c:plotVisOnly val="1"/>
    <c:dispBlanksAs val="span"/>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0.25862</cdr:x>
      <cdr:y>0.08824</cdr:y>
    </cdr:from>
    <cdr:to>
      <cdr:x>0.33942</cdr:x>
      <cdr:y>0.17648</cdr:y>
    </cdr:to>
    <cdr:sp macro="" textlink="">
      <cdr:nvSpPr>
        <cdr:cNvPr id="2" name="TextBox 1"/>
        <cdr:cNvSpPr txBox="1"/>
      </cdr:nvSpPr>
      <cdr:spPr>
        <a:xfrm xmlns:a="http://schemas.openxmlformats.org/drawingml/2006/main">
          <a:off x="2285994" y="401557"/>
          <a:ext cx="714239" cy="4015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dirty="0" smtClean="0"/>
            <a:t>IQ</a:t>
          </a:r>
          <a:endParaRPr lang="en-US" sz="2800" dirty="0"/>
        </a:p>
      </cdr:txBody>
    </cdr:sp>
  </cdr:relSizeAnchor>
</c:userShapes>
</file>

<file path=ppt/drawings/drawing2.xml><?xml version="1.0" encoding="utf-8"?>
<c:userShapes xmlns:c="http://schemas.openxmlformats.org/drawingml/2006/chart">
  <cdr:relSizeAnchor xmlns:cdr="http://schemas.openxmlformats.org/drawingml/2006/chartDrawing">
    <cdr:from>
      <cdr:x>0.25862</cdr:x>
      <cdr:y>0.08824</cdr:y>
    </cdr:from>
    <cdr:to>
      <cdr:x>0.33942</cdr:x>
      <cdr:y>0.17648</cdr:y>
    </cdr:to>
    <cdr:sp macro="" textlink="">
      <cdr:nvSpPr>
        <cdr:cNvPr id="2" name="TextBox 1"/>
        <cdr:cNvSpPr txBox="1"/>
      </cdr:nvSpPr>
      <cdr:spPr>
        <a:xfrm xmlns:a="http://schemas.openxmlformats.org/drawingml/2006/main">
          <a:off x="2285994" y="401557"/>
          <a:ext cx="714239" cy="4015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dirty="0" smtClean="0"/>
            <a:t>IQ</a:t>
          </a:r>
          <a:endParaRPr lang="en-US" sz="2800" dirty="0"/>
        </a:p>
      </cdr:txBody>
    </cdr:sp>
  </cdr:relSizeAnchor>
  <cdr:relSizeAnchor xmlns:cdr="http://schemas.openxmlformats.org/drawingml/2006/chartDrawing">
    <cdr:from>
      <cdr:x>0.56948</cdr:x>
      <cdr:y>0.11649</cdr:y>
    </cdr:from>
    <cdr:to>
      <cdr:x>0.78499</cdr:x>
      <cdr:y>0.20473</cdr:y>
    </cdr:to>
    <cdr:sp macro="" textlink="">
      <cdr:nvSpPr>
        <cdr:cNvPr id="3" name="TextBox 1"/>
        <cdr:cNvSpPr txBox="1"/>
      </cdr:nvSpPr>
      <cdr:spPr>
        <a:xfrm xmlns:a="http://schemas.openxmlformats.org/drawingml/2006/main">
          <a:off x="5033764" y="530112"/>
          <a:ext cx="1904936" cy="4015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800" dirty="0" smtClean="0"/>
            <a:t>Language</a:t>
          </a:r>
          <a:endParaRPr lang="en-US" sz="2800" dirty="0"/>
        </a:p>
      </cdr:txBody>
    </cdr:sp>
  </cdr:relSizeAnchor>
  <cdr:relSizeAnchor xmlns:cdr="http://schemas.openxmlformats.org/drawingml/2006/chartDrawing">
    <cdr:from>
      <cdr:x>0.61207</cdr:x>
      <cdr:y>0.57353</cdr:y>
    </cdr:from>
    <cdr:to>
      <cdr:x>0.74138</cdr:x>
      <cdr:y>0.66176</cdr:y>
    </cdr:to>
    <cdr:sp macro="" textlink="">
      <cdr:nvSpPr>
        <cdr:cNvPr id="4" name="TextBox 1"/>
        <cdr:cNvSpPr txBox="1"/>
      </cdr:nvSpPr>
      <cdr:spPr>
        <a:xfrm xmlns:a="http://schemas.openxmlformats.org/drawingml/2006/main">
          <a:off x="5410200" y="2971800"/>
          <a:ext cx="1143000" cy="4571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800" dirty="0" smtClean="0"/>
            <a:t>Math</a:t>
          </a:r>
          <a:endParaRPr lang="en-US" sz="2800" dirty="0"/>
        </a:p>
      </cdr:txBody>
    </cdr:sp>
  </cdr:relSizeAnchor>
  <cdr:relSizeAnchor xmlns:cdr="http://schemas.openxmlformats.org/drawingml/2006/chartDrawing">
    <cdr:from>
      <cdr:x>0.40784</cdr:x>
      <cdr:y>0.32353</cdr:y>
    </cdr:from>
    <cdr:to>
      <cdr:x>0.62336</cdr:x>
      <cdr:y>0.41176</cdr:y>
    </cdr:to>
    <cdr:sp macro="" textlink="">
      <cdr:nvSpPr>
        <cdr:cNvPr id="5" name="TextBox 1"/>
        <cdr:cNvSpPr txBox="1"/>
      </cdr:nvSpPr>
      <cdr:spPr>
        <a:xfrm xmlns:a="http://schemas.openxmlformats.org/drawingml/2006/main">
          <a:off x="3604971" y="1676400"/>
          <a:ext cx="1905025" cy="4571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800" dirty="0" smtClean="0"/>
            <a:t>Reading</a:t>
          </a:r>
          <a:endParaRPr lang="en-US" sz="2800" dirty="0"/>
        </a:p>
      </cdr:txBody>
    </cdr:sp>
  </cdr:relSizeAnchor>
  <cdr:relSizeAnchor xmlns:cdr="http://schemas.openxmlformats.org/drawingml/2006/chartDrawing">
    <cdr:from>
      <cdr:x>0.8088</cdr:x>
      <cdr:y>0.25397</cdr:y>
    </cdr:from>
    <cdr:to>
      <cdr:x>0.99138</cdr:x>
      <cdr:y>0.44895</cdr:y>
    </cdr:to>
    <cdr:sp macro="" textlink="">
      <cdr:nvSpPr>
        <cdr:cNvPr id="6" name="TextBox 1"/>
        <cdr:cNvSpPr txBox="1"/>
      </cdr:nvSpPr>
      <cdr:spPr>
        <a:xfrm xmlns:a="http://schemas.openxmlformats.org/drawingml/2006/main">
          <a:off x="7149152" y="1155761"/>
          <a:ext cx="1613846" cy="8872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800" dirty="0" smtClean="0"/>
            <a:t>Adult literacy</a:t>
          </a:r>
          <a:endParaRPr lang="en-US" sz="2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812" tIns="46406" rIns="92812" bIns="46406" numCol="1" anchor="t" anchorCtr="0" compatLnSpc="1">
            <a:prstTxWarp prst="textNoShape">
              <a:avLst/>
            </a:prstTxWarp>
          </a:bodyPr>
          <a:lstStyle>
            <a:lvl1pPr eaLnBrk="1" hangingPunct="1">
              <a:defRPr sz="1200">
                <a:latin typeface="Arial" charset="0"/>
                <a:ea typeface="ＭＳ Ｐゴシック" pitchFamily="-107" charset="-128"/>
              </a:defRPr>
            </a:lvl1pPr>
          </a:lstStyle>
          <a:p>
            <a:pPr>
              <a:defRPr/>
            </a:pPr>
            <a:endParaRPr lang="en-US"/>
          </a:p>
        </p:txBody>
      </p:sp>
      <p:sp>
        <p:nvSpPr>
          <p:cNvPr id="139267"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2812" tIns="46406" rIns="92812" bIns="46406" numCol="1" anchor="t" anchorCtr="0" compatLnSpc="1">
            <a:prstTxWarp prst="textNoShape">
              <a:avLst/>
            </a:prstTxWarp>
          </a:bodyPr>
          <a:lstStyle>
            <a:lvl1pPr algn="r" eaLnBrk="1" hangingPunct="1">
              <a:defRPr sz="1200">
                <a:latin typeface="Arial" charset="0"/>
                <a:ea typeface="ＭＳ Ｐゴシック" pitchFamily="-107" charset="-128"/>
              </a:defRPr>
            </a:lvl1pPr>
          </a:lstStyle>
          <a:p>
            <a:pPr>
              <a:defRPr/>
            </a:pPr>
            <a:fld id="{9B4C628E-029F-43D1-8ABD-8A8C1D36B483}" type="datetime1">
              <a:rPr lang="en-US" smtClean="0"/>
              <a:pPr>
                <a:defRPr/>
              </a:pPr>
              <a:t>1/12/17</a:t>
            </a:fld>
            <a:endParaRPr lang="en-US"/>
          </a:p>
        </p:txBody>
      </p:sp>
      <p:sp>
        <p:nvSpPr>
          <p:cNvPr id="139269"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2812" tIns="46406" rIns="92812" bIns="46406" numCol="1" anchor="b" anchorCtr="0" compatLnSpc="1">
            <a:prstTxWarp prst="textNoShape">
              <a:avLst/>
            </a:prstTxWarp>
          </a:bodyPr>
          <a:lstStyle>
            <a:lvl1pPr algn="r" eaLnBrk="1" hangingPunct="1">
              <a:defRPr sz="1200">
                <a:latin typeface="Arial" charset="0"/>
                <a:ea typeface="ＭＳ Ｐゴシック" pitchFamily="-107" charset="-128"/>
              </a:defRPr>
            </a:lvl1pPr>
          </a:lstStyle>
          <a:p>
            <a:pPr>
              <a:defRPr/>
            </a:pPr>
            <a:fld id="{826BDE9E-57C5-4E58-A5D1-775BD7F4A282}" type="slidenum">
              <a:rPr lang="en-US"/>
              <a:pPr>
                <a:defRPr/>
              </a:pPr>
              <a:t>‹#›</a:t>
            </a:fld>
            <a:endParaRPr lang="en-US"/>
          </a:p>
        </p:txBody>
      </p:sp>
      <p:sp>
        <p:nvSpPr>
          <p:cNvPr id="6" name="Footer Placeholder 5"/>
          <p:cNvSpPr>
            <a:spLocks noGrp="1"/>
          </p:cNvSpPr>
          <p:nvPr>
            <p:ph type="ftr" sz="quarter" idx="2"/>
          </p:nvPr>
        </p:nvSpPr>
        <p:spPr>
          <a:xfrm>
            <a:off x="0" y="8829675"/>
            <a:ext cx="2982913" cy="465138"/>
          </a:xfrm>
          <a:prstGeom prst="rect">
            <a:avLst/>
          </a:prstGeom>
        </p:spPr>
        <p:txBody>
          <a:bodyPr vert="horz" wrap="square" lIns="92812" tIns="46406" rIns="92812" bIns="46406" numCol="1" anchor="b" anchorCtr="0" compatLnSpc="1">
            <a:prstTxWarp prst="textNoShape">
              <a:avLst/>
            </a:prstTxWarp>
          </a:bodyPr>
          <a:lstStyle>
            <a:lvl1pPr>
              <a:defRPr sz="1200">
                <a:latin typeface="Tahoma" pitchFamily="-107" charset="0"/>
                <a:ea typeface="ＭＳ Ｐゴシック" pitchFamily="-107" charset="-128"/>
              </a:defRPr>
            </a:lvl1pPr>
          </a:lstStyle>
          <a:p>
            <a:pPr>
              <a:defRPr/>
            </a:pPr>
            <a:endParaRPr lang="en-US"/>
          </a:p>
        </p:txBody>
      </p:sp>
    </p:spTree>
    <p:extLst>
      <p:ext uri="{BB962C8B-B14F-4D97-AF65-F5344CB8AC3E}">
        <p14:creationId xmlns:p14="http://schemas.microsoft.com/office/powerpoint/2010/main" val="3111271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812" tIns="46406" rIns="92812" bIns="46406" numCol="1" anchor="t" anchorCtr="0" compatLnSpc="1">
            <a:prstTxWarp prst="textNoShape">
              <a:avLst/>
            </a:prstTxWarp>
          </a:bodyPr>
          <a:lstStyle>
            <a:lvl1pPr eaLnBrk="1" hangingPunct="1">
              <a:defRPr sz="1200">
                <a:latin typeface="Arial" charset="0"/>
                <a:ea typeface="ＭＳ Ｐゴシック" pitchFamily="-107" charset="-128"/>
              </a:defRPr>
            </a:lvl1pPr>
          </a:lstStyle>
          <a:p>
            <a:pPr>
              <a:defRPr/>
            </a:pPr>
            <a:endParaRPr lang="en-US"/>
          </a:p>
        </p:txBody>
      </p:sp>
      <p:sp>
        <p:nvSpPr>
          <p:cNvPr id="4099"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812" tIns="46406" rIns="92812" bIns="46406" numCol="1" anchor="t" anchorCtr="0" compatLnSpc="1">
            <a:prstTxWarp prst="textNoShape">
              <a:avLst/>
            </a:prstTxWarp>
          </a:bodyPr>
          <a:lstStyle>
            <a:lvl1pPr algn="r" eaLnBrk="1" hangingPunct="1">
              <a:defRPr sz="1200">
                <a:latin typeface="Arial" charset="0"/>
                <a:ea typeface="ＭＳ Ｐゴシック" pitchFamily="-107" charset="-128"/>
              </a:defRPr>
            </a:lvl1pPr>
          </a:lstStyle>
          <a:p>
            <a:pPr>
              <a:defRPr/>
            </a:pPr>
            <a:fld id="{02FB8E3C-99AA-4A89-A8A0-82BA80EE290B}" type="datetime1">
              <a:rPr lang="en-US" smtClean="0"/>
              <a:pPr>
                <a:defRPr/>
              </a:pPr>
              <a:t>1/12/17</a:t>
            </a:fld>
            <a:endParaRPr lang="en-US"/>
          </a:p>
        </p:txBody>
      </p:sp>
      <p:sp>
        <p:nvSpPr>
          <p:cNvPr id="95236"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812" tIns="46406" rIns="92812" bIns="464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812" tIns="46406" rIns="92812" bIns="46406" numCol="1" anchor="b" anchorCtr="0" compatLnSpc="1">
            <a:prstTxWarp prst="textNoShape">
              <a:avLst/>
            </a:prstTxWarp>
          </a:bodyPr>
          <a:lstStyle>
            <a:lvl1pPr eaLnBrk="1" hangingPunct="1">
              <a:defRPr sz="1200">
                <a:latin typeface="Arial" charset="0"/>
                <a:ea typeface="ＭＳ Ｐゴシック" pitchFamily="-107" charset="-128"/>
              </a:defRPr>
            </a:lvl1pPr>
          </a:lstStyle>
          <a:p>
            <a:pPr>
              <a:defRPr/>
            </a:pPr>
            <a:endParaRPr lang="en-US"/>
          </a:p>
        </p:txBody>
      </p:sp>
      <p:sp>
        <p:nvSpPr>
          <p:cNvPr id="4103"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812" tIns="46406" rIns="92812" bIns="46406" numCol="1" anchor="b" anchorCtr="0" compatLnSpc="1">
            <a:prstTxWarp prst="textNoShape">
              <a:avLst/>
            </a:prstTxWarp>
          </a:bodyPr>
          <a:lstStyle>
            <a:lvl1pPr algn="r" eaLnBrk="1" hangingPunct="1">
              <a:defRPr sz="1200">
                <a:latin typeface="Arial" charset="0"/>
                <a:ea typeface="ＭＳ Ｐゴシック" pitchFamily="-107" charset="-128"/>
              </a:defRPr>
            </a:lvl1pPr>
          </a:lstStyle>
          <a:p>
            <a:pPr>
              <a:defRPr/>
            </a:pPr>
            <a:fld id="{AE085620-5A76-4092-9DEE-C455877F8BA5}" type="slidenum">
              <a:rPr lang="en-US"/>
              <a:pPr>
                <a:defRPr/>
              </a:pPr>
              <a:t>‹#›</a:t>
            </a:fld>
            <a:endParaRPr lang="en-US"/>
          </a:p>
        </p:txBody>
      </p:sp>
    </p:spTree>
    <p:extLst>
      <p:ext uri="{BB962C8B-B14F-4D97-AF65-F5344CB8AC3E}">
        <p14:creationId xmlns:p14="http://schemas.microsoft.com/office/powerpoint/2010/main" val="126279025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7"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Grp="1" noChangeArrowheads="1"/>
          </p:cNvSpPr>
          <p:nvPr>
            <p:ph type="ftr" sz="quarter" idx="4"/>
          </p:nvPr>
        </p:nvSpPr>
        <p:spPr>
          <a:noFill/>
        </p:spPr>
        <p:txBody>
          <a:bodyPr/>
          <a:lstStyle/>
          <a:p>
            <a:endParaRPr lang="en-US" dirty="0" smtClean="0">
              <a:ea typeface="ＭＳ Ｐゴシック" pitchFamily="34" charset="-128"/>
            </a:endParaRPr>
          </a:p>
        </p:txBody>
      </p:sp>
      <p:sp>
        <p:nvSpPr>
          <p:cNvPr id="96259" name="Rectangle 6"/>
          <p:cNvSpPr txBox="1">
            <a:spLocks noGrp="1" noChangeArrowheads="1"/>
          </p:cNvSpPr>
          <p:nvPr/>
        </p:nvSpPr>
        <p:spPr bwMode="auto">
          <a:xfrm>
            <a:off x="0" y="8831263"/>
            <a:ext cx="2982913" cy="465137"/>
          </a:xfrm>
          <a:prstGeom prst="rect">
            <a:avLst/>
          </a:prstGeom>
          <a:noFill/>
          <a:ln w="9525">
            <a:noFill/>
            <a:miter lim="800000"/>
            <a:headEnd/>
            <a:tailEnd/>
          </a:ln>
        </p:spPr>
        <p:txBody>
          <a:bodyPr lIns="92812" tIns="46406" rIns="92812" bIns="46406" anchor="b"/>
          <a:lstStyle/>
          <a:p>
            <a:pPr eaLnBrk="1" hangingPunct="1"/>
            <a:endParaRPr lang="en-US" sz="1200" dirty="0">
              <a:latin typeface="Arial" charset="0"/>
            </a:endParaRPr>
          </a:p>
        </p:txBody>
      </p:sp>
      <p:sp>
        <p:nvSpPr>
          <p:cNvPr id="96260" name="Rectangle 7"/>
          <p:cNvSpPr>
            <a:spLocks noGrp="1" noChangeArrowheads="1"/>
          </p:cNvSpPr>
          <p:nvPr>
            <p:ph type="sldNum" sz="quarter" idx="5"/>
          </p:nvPr>
        </p:nvSpPr>
        <p:spPr>
          <a:noFill/>
        </p:spPr>
        <p:txBody>
          <a:bodyPr/>
          <a:lstStyle/>
          <a:p>
            <a:fld id="{0FF7D7EE-D404-4367-83D9-8DBB78F3B2AF}" type="slidenum">
              <a:rPr lang="en-US" smtClean="0">
                <a:ea typeface="ＭＳ Ｐゴシック" pitchFamily="34" charset="-128"/>
              </a:rPr>
              <a:pPr/>
              <a:t>0</a:t>
            </a:fld>
            <a:endParaRPr lang="en-US" dirty="0" smtClean="0">
              <a:ea typeface="ＭＳ Ｐゴシック" pitchFamily="34" charset="-128"/>
            </a:endParaRPr>
          </a:p>
        </p:txBody>
      </p:sp>
      <p:sp>
        <p:nvSpPr>
          <p:cNvPr id="96261" name="Rectangle 2"/>
          <p:cNvSpPr>
            <a:spLocks noGrp="1" noRot="1" noChangeAspect="1" noChangeArrowheads="1" noTextEdit="1"/>
          </p:cNvSpPr>
          <p:nvPr>
            <p:ph type="sldImg"/>
          </p:nvPr>
        </p:nvSpPr>
        <p:spPr>
          <a:ln/>
        </p:spPr>
      </p:sp>
      <p:sp>
        <p:nvSpPr>
          <p:cNvPr id="96262" name="Rectangle 3"/>
          <p:cNvSpPr>
            <a:spLocks noGrp="1" noChangeArrowheads="1"/>
          </p:cNvSpPr>
          <p:nvPr>
            <p:ph type="body" idx="1"/>
          </p:nvPr>
        </p:nvSpPr>
        <p:spPr>
          <a:noFill/>
          <a:ln/>
        </p:spPr>
        <p:txBody>
          <a:bodyPr/>
          <a:lstStyle/>
          <a:p>
            <a:pPr marL="307975" indent="-307975" eaLnBrk="1" hangingPunct="1"/>
            <a:endParaRPr lang="en-US" sz="1600"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67268" name="Slide Number Placeholder 3"/>
          <p:cNvSpPr>
            <a:spLocks noGrp="1"/>
          </p:cNvSpPr>
          <p:nvPr>
            <p:ph type="sldNum" sz="quarter" idx="5"/>
          </p:nvPr>
        </p:nvSpPr>
        <p:spPr>
          <a:noFill/>
        </p:spPr>
        <p:txBody>
          <a:bodyPr/>
          <a:lstStyle/>
          <a:p>
            <a:fld id="{6CC5360D-2457-404F-BD1F-06C9C966DEEA}" type="slidenum">
              <a:rPr lang="en-US" smtClean="0">
                <a:ea typeface="ＭＳ Ｐゴシック" pitchFamily="34" charset="-128"/>
              </a:rPr>
              <a:pPr/>
              <a:t>41</a:t>
            </a:fld>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67268" name="Slide Number Placeholder 3"/>
          <p:cNvSpPr>
            <a:spLocks noGrp="1"/>
          </p:cNvSpPr>
          <p:nvPr>
            <p:ph type="sldNum" sz="quarter" idx="5"/>
          </p:nvPr>
        </p:nvSpPr>
        <p:spPr>
          <a:noFill/>
        </p:spPr>
        <p:txBody>
          <a:bodyPr/>
          <a:lstStyle/>
          <a:p>
            <a:fld id="{6CC5360D-2457-404F-BD1F-06C9C966DEEA}" type="slidenum">
              <a:rPr lang="en-US" smtClean="0">
                <a:ea typeface="ＭＳ Ｐゴシック" pitchFamily="34" charset="-128"/>
              </a:rPr>
              <a:pPr/>
              <a:t>42</a:t>
            </a:fld>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E085620-5A76-4092-9DEE-C455877F8BA5}" type="slidenum">
              <a:rPr lang="en-US" smtClean="0"/>
              <a:pPr>
                <a:defRPr/>
              </a:pPr>
              <a:t>43</a:t>
            </a:fld>
            <a:endParaRPr lang="en-US"/>
          </a:p>
        </p:txBody>
      </p:sp>
    </p:spTree>
    <p:extLst>
      <p:ext uri="{BB962C8B-B14F-4D97-AF65-F5344CB8AC3E}">
        <p14:creationId xmlns:p14="http://schemas.microsoft.com/office/powerpoint/2010/main" val="2728254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6"/>
          <p:cNvSpPr>
            <a:spLocks noGrp="1" noChangeArrowheads="1"/>
          </p:cNvSpPr>
          <p:nvPr>
            <p:ph type="ftr" sz="quarter" idx="4"/>
          </p:nvPr>
        </p:nvSpPr>
        <p:spPr>
          <a:noFill/>
        </p:spPr>
        <p:txBody>
          <a:bodyPr/>
          <a:lstStyle/>
          <a:p>
            <a:r>
              <a:rPr lang="en-US" smtClean="0">
                <a:ea typeface="ＭＳ Ｐゴシック" pitchFamily="34" charset="-128"/>
              </a:rPr>
              <a:t>Kee and Cellini 2009-2010</a:t>
            </a:r>
          </a:p>
        </p:txBody>
      </p:sp>
      <p:sp>
        <p:nvSpPr>
          <p:cNvPr id="269315" name="Rectangle 7"/>
          <p:cNvSpPr>
            <a:spLocks noGrp="1" noChangeArrowheads="1"/>
          </p:cNvSpPr>
          <p:nvPr>
            <p:ph type="sldNum" sz="quarter" idx="5"/>
          </p:nvPr>
        </p:nvSpPr>
        <p:spPr>
          <a:noFill/>
        </p:spPr>
        <p:txBody>
          <a:bodyPr/>
          <a:lstStyle/>
          <a:p>
            <a:fld id="{58E9CE76-6D2C-4E51-9402-56F274F0C38A}" type="slidenum">
              <a:rPr lang="en-US" smtClean="0">
                <a:ea typeface="ＭＳ Ｐゴシック" pitchFamily="34" charset="-128"/>
              </a:rPr>
              <a:pPr/>
              <a:t>52</a:t>
            </a:fld>
            <a:endParaRPr lang="en-US" smtClean="0">
              <a:ea typeface="ＭＳ Ｐゴシック" pitchFamily="34" charset="-128"/>
            </a:endParaRPr>
          </a:p>
        </p:txBody>
      </p:sp>
      <p:sp>
        <p:nvSpPr>
          <p:cNvPr id="269316" name="Rectangle 2"/>
          <p:cNvSpPr>
            <a:spLocks noGrp="1" noRot="1" noChangeAspect="1" noChangeArrowheads="1" noTextEdit="1"/>
          </p:cNvSpPr>
          <p:nvPr>
            <p:ph type="sldImg"/>
          </p:nvPr>
        </p:nvSpPr>
        <p:spPr>
          <a:ln/>
        </p:spPr>
      </p:sp>
      <p:sp>
        <p:nvSpPr>
          <p:cNvPr id="269317" name="Rectangle 3"/>
          <p:cNvSpPr>
            <a:spLocks noGrp="1" noChangeArrowheads="1"/>
          </p:cNvSpPr>
          <p:nvPr>
            <p:ph type="body" idx="1"/>
          </p:nvPr>
        </p:nvSpPr>
        <p:spPr>
          <a:xfrm>
            <a:off x="688975" y="4418013"/>
            <a:ext cx="5505450" cy="4181475"/>
          </a:xfrm>
          <a:noFill/>
          <a:ln/>
        </p:spPr>
        <p:txBody>
          <a:bodyPr lIns="88468" tIns="44234" rIns="88468" bIns="44234"/>
          <a:lstStyle/>
          <a:p>
            <a:pPr eaLnBrk="1" hangingPunct="1"/>
            <a:endParaRPr lang="en-US" sz="1800"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p:spPr>
        <p:txBody>
          <a:bodyPr/>
          <a:lstStyle/>
          <a:p>
            <a:endParaRPr lang="en-US" smtClean="0"/>
          </a:p>
        </p:txBody>
      </p:sp>
      <p:sp>
        <p:nvSpPr>
          <p:cNvPr id="263172" name="Footer Placeholder 3"/>
          <p:cNvSpPr>
            <a:spLocks noGrp="1"/>
          </p:cNvSpPr>
          <p:nvPr>
            <p:ph type="ftr" sz="quarter" idx="4"/>
          </p:nvPr>
        </p:nvSpPr>
        <p:spPr>
          <a:noFill/>
        </p:spPr>
        <p:txBody>
          <a:bodyPr/>
          <a:lstStyle/>
          <a:p>
            <a:r>
              <a:rPr lang="en-US" smtClean="0">
                <a:ea typeface="ＭＳ Ｐゴシック" pitchFamily="34" charset="-128"/>
              </a:rPr>
              <a:t>Kee and Cellini 2009-2010</a:t>
            </a:r>
          </a:p>
        </p:txBody>
      </p:sp>
      <p:sp>
        <p:nvSpPr>
          <p:cNvPr id="263173" name="Slide Number Placeholder 4"/>
          <p:cNvSpPr>
            <a:spLocks noGrp="1"/>
          </p:cNvSpPr>
          <p:nvPr>
            <p:ph type="sldNum" sz="quarter" idx="5"/>
          </p:nvPr>
        </p:nvSpPr>
        <p:spPr>
          <a:noFill/>
        </p:spPr>
        <p:txBody>
          <a:bodyPr/>
          <a:lstStyle/>
          <a:p>
            <a:fld id="{AE445A7A-D3E3-4212-9EEC-FD0602BEEC7F}" type="slidenum">
              <a:rPr lang="en-US" smtClean="0">
                <a:ea typeface="ＭＳ Ｐゴシック" pitchFamily="34" charset="-128"/>
              </a:rPr>
              <a:pPr/>
              <a:t>53</a:t>
            </a:fld>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6"/>
          <p:cNvSpPr>
            <a:spLocks noGrp="1" noChangeArrowheads="1"/>
          </p:cNvSpPr>
          <p:nvPr>
            <p:ph type="ftr" sz="quarter" idx="4"/>
          </p:nvPr>
        </p:nvSpPr>
        <p:spPr>
          <a:noFill/>
        </p:spPr>
        <p:txBody>
          <a:bodyPr/>
          <a:lstStyle/>
          <a:p>
            <a:r>
              <a:rPr lang="en-US" smtClean="0">
                <a:ea typeface="ＭＳ Ｐゴシック" pitchFamily="34" charset="-128"/>
              </a:rPr>
              <a:t>Kee and Cellini 2009-2010</a:t>
            </a:r>
          </a:p>
        </p:txBody>
      </p:sp>
      <p:sp>
        <p:nvSpPr>
          <p:cNvPr id="271363" name="Rectangle 7"/>
          <p:cNvSpPr>
            <a:spLocks noGrp="1" noChangeArrowheads="1"/>
          </p:cNvSpPr>
          <p:nvPr>
            <p:ph type="sldNum" sz="quarter" idx="5"/>
          </p:nvPr>
        </p:nvSpPr>
        <p:spPr>
          <a:noFill/>
        </p:spPr>
        <p:txBody>
          <a:bodyPr/>
          <a:lstStyle/>
          <a:p>
            <a:fld id="{2F4B36CF-2011-454B-B79D-F7AD1EB29353}" type="slidenum">
              <a:rPr lang="en-US" smtClean="0">
                <a:ea typeface="ＭＳ Ｐゴシック" pitchFamily="34" charset="-128"/>
              </a:rPr>
              <a:pPr/>
              <a:t>54</a:t>
            </a:fld>
            <a:endParaRPr lang="en-US" smtClean="0">
              <a:ea typeface="ＭＳ Ｐゴシック" pitchFamily="34" charset="-128"/>
            </a:endParaRPr>
          </a:p>
        </p:txBody>
      </p:sp>
      <p:sp>
        <p:nvSpPr>
          <p:cNvPr id="271364" name="Rectangle 2"/>
          <p:cNvSpPr>
            <a:spLocks noGrp="1" noRot="1" noChangeAspect="1" noChangeArrowheads="1" noTextEdit="1"/>
          </p:cNvSpPr>
          <p:nvPr>
            <p:ph type="sldImg"/>
          </p:nvPr>
        </p:nvSpPr>
        <p:spPr>
          <a:ln/>
        </p:spPr>
      </p:sp>
      <p:sp>
        <p:nvSpPr>
          <p:cNvPr id="271365" name="Rectangle 3"/>
          <p:cNvSpPr>
            <a:spLocks noGrp="1" noChangeArrowheads="1"/>
          </p:cNvSpPr>
          <p:nvPr>
            <p:ph type="body" idx="1"/>
          </p:nvPr>
        </p:nvSpPr>
        <p:spPr>
          <a:xfrm>
            <a:off x="688975" y="4418013"/>
            <a:ext cx="5505450" cy="4181475"/>
          </a:xfrm>
          <a:noFill/>
          <a:ln/>
        </p:spPr>
        <p:txBody>
          <a:bodyPr lIns="88468" tIns="44234" rIns="88468" bIns="44234"/>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a:noFill/>
        </p:spPr>
        <p:txBody>
          <a:bodyPr/>
          <a:lstStyle/>
          <a:p>
            <a:endParaRPr lang="en-US" smtClean="0">
              <a:ea typeface="ＭＳ Ｐゴシック" pitchFamily="34"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
        <p:nvSpPr>
          <p:cNvPr id="102405" name="Slide Number Placeholder 3"/>
          <p:cNvSpPr>
            <a:spLocks noGrp="1"/>
          </p:cNvSpPr>
          <p:nvPr>
            <p:ph type="sldNum" sz="quarter" idx="5"/>
          </p:nvPr>
        </p:nvSpPr>
        <p:spPr>
          <a:noFill/>
        </p:spPr>
        <p:txBody>
          <a:bodyPr/>
          <a:lstStyle/>
          <a:p>
            <a:fld id="{964CD938-E625-4EAA-9043-4054A60A7803}" type="slidenum">
              <a:rPr lang="en-US" smtClean="0">
                <a:ea typeface="ＭＳ Ｐゴシック" pitchFamily="34" charset="-128"/>
              </a:rPr>
              <a:pPr/>
              <a:t>56</a:t>
            </a:fld>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ea typeface="MS PGothic" pitchFamily="34" charset="-128"/>
            </a:endParaRPr>
          </a:p>
        </p:txBody>
      </p:sp>
      <p:sp>
        <p:nvSpPr>
          <p:cNvPr id="277508" name="Slide Number Placeholder 3"/>
          <p:cNvSpPr>
            <a:spLocks noGrp="1"/>
          </p:cNvSpPr>
          <p:nvPr>
            <p:ph type="sldNum" sz="quarter" idx="5"/>
          </p:nvPr>
        </p:nvSpPr>
        <p:spPr>
          <a:noFill/>
        </p:spPr>
        <p:txBody>
          <a:bodyPr/>
          <a:lstStyle/>
          <a:p>
            <a:fld id="{CBABC40F-5996-4F92-BD87-22E38057EE8C}" type="slidenum">
              <a:rPr lang="en-US" smtClean="0">
                <a:ea typeface="ＭＳ Ｐゴシック" pitchFamily="34" charset="-128"/>
              </a:rPr>
              <a:pPr/>
              <a:t>59</a:t>
            </a:fld>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6"/>
          <p:cNvSpPr>
            <a:spLocks noGrp="1" noChangeArrowheads="1"/>
          </p:cNvSpPr>
          <p:nvPr>
            <p:ph type="ftr" sz="quarter" idx="4"/>
          </p:nvPr>
        </p:nvSpPr>
        <p:spPr>
          <a:noFill/>
        </p:spPr>
        <p:txBody>
          <a:bodyPr/>
          <a:lstStyle/>
          <a:p>
            <a:r>
              <a:rPr lang="en-US" smtClean="0">
                <a:ea typeface="ＭＳ Ｐゴシック" pitchFamily="34" charset="-128"/>
              </a:rPr>
              <a:t>Kee and Cellini 2009-2010</a:t>
            </a:r>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endParaRPr lang="en-US" sz="1800" dirty="0" smtClean="0">
              <a:latin typeface="Times New Roman" pitchFamily="18" charset="0"/>
            </a:endParaRPr>
          </a:p>
        </p:txBody>
      </p:sp>
      <p:sp>
        <p:nvSpPr>
          <p:cNvPr id="283653" name="Slide Number Placeholder 3"/>
          <p:cNvSpPr>
            <a:spLocks noGrp="1"/>
          </p:cNvSpPr>
          <p:nvPr>
            <p:ph type="sldNum" sz="quarter" idx="5"/>
          </p:nvPr>
        </p:nvSpPr>
        <p:spPr>
          <a:noFill/>
        </p:spPr>
        <p:txBody>
          <a:bodyPr/>
          <a:lstStyle/>
          <a:p>
            <a:fld id="{28476A27-93BB-4BE7-82A1-EB18E08A3FC2}" type="slidenum">
              <a:rPr lang="en-US" smtClean="0">
                <a:ea typeface="ＭＳ Ｐゴシック" pitchFamily="34" charset="-128"/>
              </a:rPr>
              <a:pPr/>
              <a:t>63</a:t>
            </a:fld>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6"/>
          <p:cNvSpPr>
            <a:spLocks noGrp="1" noChangeArrowheads="1"/>
          </p:cNvSpPr>
          <p:nvPr>
            <p:ph type="ftr" sz="quarter" idx="4"/>
          </p:nvPr>
        </p:nvSpPr>
        <p:spPr>
          <a:noFill/>
        </p:spPr>
        <p:txBody>
          <a:bodyPr/>
          <a:lstStyle/>
          <a:p>
            <a:r>
              <a:rPr lang="en-US" smtClean="0">
                <a:ea typeface="ＭＳ Ｐゴシック" pitchFamily="34" charset="-128"/>
              </a:rPr>
              <a:t>Kee and Cellini 2009-2010</a:t>
            </a:r>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endParaRPr lang="en-US" sz="1800" dirty="0" smtClean="0">
              <a:latin typeface="Times New Roman" pitchFamily="18" charset="0"/>
            </a:endParaRPr>
          </a:p>
        </p:txBody>
      </p:sp>
      <p:sp>
        <p:nvSpPr>
          <p:cNvPr id="283653" name="Slide Number Placeholder 3"/>
          <p:cNvSpPr>
            <a:spLocks noGrp="1"/>
          </p:cNvSpPr>
          <p:nvPr>
            <p:ph type="sldNum" sz="quarter" idx="5"/>
          </p:nvPr>
        </p:nvSpPr>
        <p:spPr>
          <a:noFill/>
        </p:spPr>
        <p:txBody>
          <a:bodyPr/>
          <a:lstStyle/>
          <a:p>
            <a:fld id="{28476A27-93BB-4BE7-82A1-EB18E08A3FC2}" type="slidenum">
              <a:rPr lang="en-US" smtClean="0">
                <a:ea typeface="ＭＳ Ｐゴシック" pitchFamily="34" charset="-128"/>
              </a:rPr>
              <a:pPr/>
              <a:t>64</a:t>
            </a:fld>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a:noFill/>
        </p:spPr>
        <p:txBody>
          <a:bodyPr/>
          <a:lstStyle/>
          <a:p>
            <a:endParaRPr lang="en-US" smtClean="0">
              <a:ea typeface="ＭＳ Ｐゴシック" pitchFamily="34"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
        <p:nvSpPr>
          <p:cNvPr id="102405" name="Slide Number Placeholder 3"/>
          <p:cNvSpPr>
            <a:spLocks noGrp="1"/>
          </p:cNvSpPr>
          <p:nvPr>
            <p:ph type="sldNum" sz="quarter" idx="5"/>
          </p:nvPr>
        </p:nvSpPr>
        <p:spPr>
          <a:noFill/>
        </p:spPr>
        <p:txBody>
          <a:bodyPr/>
          <a:lstStyle/>
          <a:p>
            <a:fld id="{964CD938-E625-4EAA-9043-4054A60A7803}" type="slidenum">
              <a:rPr lang="en-US" smtClean="0">
                <a:ea typeface="ＭＳ Ｐゴシック" pitchFamily="34" charset="-128"/>
              </a:rPr>
              <a:pPr/>
              <a:t>2</a:t>
            </a:fld>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a:noFill/>
        </p:spPr>
        <p:txBody>
          <a:bodyPr/>
          <a:lstStyle/>
          <a:p>
            <a:endParaRPr lang="en-US" smtClean="0">
              <a:ea typeface="ＭＳ Ｐゴシック" pitchFamily="34"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
        <p:nvSpPr>
          <p:cNvPr id="102405" name="Slide Number Placeholder 3"/>
          <p:cNvSpPr>
            <a:spLocks noGrp="1"/>
          </p:cNvSpPr>
          <p:nvPr>
            <p:ph type="sldNum" sz="quarter" idx="5"/>
          </p:nvPr>
        </p:nvSpPr>
        <p:spPr>
          <a:noFill/>
        </p:spPr>
        <p:txBody>
          <a:bodyPr/>
          <a:lstStyle/>
          <a:p>
            <a:fld id="{964CD938-E625-4EAA-9043-4054A60A7803}" type="slidenum">
              <a:rPr lang="en-US" smtClean="0">
                <a:ea typeface="ＭＳ Ｐゴシック" pitchFamily="34" charset="-128"/>
              </a:rPr>
              <a:pPr/>
              <a:t>65</a:t>
            </a:fld>
            <a:endParaRPr 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a:noFill/>
        </p:spPr>
        <p:txBody>
          <a:bodyPr/>
          <a:lstStyle/>
          <a:p>
            <a:endParaRPr lang="en-US" smtClean="0">
              <a:ea typeface="ＭＳ Ｐゴシック" pitchFamily="34" charset="-128"/>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
        <p:nvSpPr>
          <p:cNvPr id="102405" name="Slide Number Placeholder 3"/>
          <p:cNvSpPr>
            <a:spLocks noGrp="1"/>
          </p:cNvSpPr>
          <p:nvPr>
            <p:ph type="sldNum" sz="quarter" idx="5"/>
          </p:nvPr>
        </p:nvSpPr>
        <p:spPr>
          <a:noFill/>
        </p:spPr>
        <p:txBody>
          <a:bodyPr/>
          <a:lstStyle/>
          <a:p>
            <a:fld id="{964CD938-E625-4EAA-9043-4054A60A7803}" type="slidenum">
              <a:rPr lang="en-US" smtClean="0">
                <a:ea typeface="ＭＳ Ｐゴシック" pitchFamily="34" charset="-128"/>
              </a:rPr>
              <a:pPr/>
              <a:t>66</a:t>
            </a:fld>
            <a:endParaRPr 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E085620-5A76-4092-9DEE-C455877F8BA5}" type="slidenum">
              <a:rPr lang="en-US" smtClean="0"/>
              <a:pPr>
                <a:defRPr/>
              </a:pPr>
              <a:t>69</a:t>
            </a:fld>
            <a:endParaRPr lang="en-US"/>
          </a:p>
        </p:txBody>
      </p:sp>
    </p:spTree>
    <p:extLst>
      <p:ext uri="{BB962C8B-B14F-4D97-AF65-F5344CB8AC3E}">
        <p14:creationId xmlns:p14="http://schemas.microsoft.com/office/powerpoint/2010/main" val="990044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6"/>
          <p:cNvSpPr>
            <a:spLocks noGrp="1" noChangeArrowheads="1"/>
          </p:cNvSpPr>
          <p:nvPr>
            <p:ph type="ftr" sz="quarter" idx="4"/>
          </p:nvPr>
        </p:nvSpPr>
        <p:spPr>
          <a:noFill/>
        </p:spPr>
        <p:txBody>
          <a:bodyPr/>
          <a:lstStyle/>
          <a:p>
            <a:r>
              <a:rPr lang="en-US" smtClean="0">
                <a:ea typeface="ＭＳ Ｐゴシック" pitchFamily="34" charset="-128"/>
              </a:rPr>
              <a:t>Kee and Cellini 2009-2010</a:t>
            </a:r>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endParaRPr lang="en-US" sz="1800" dirty="0" smtClean="0">
              <a:latin typeface="Times New Roman" pitchFamily="18" charset="0"/>
            </a:endParaRPr>
          </a:p>
        </p:txBody>
      </p:sp>
      <p:sp>
        <p:nvSpPr>
          <p:cNvPr id="283653" name="Slide Number Placeholder 3"/>
          <p:cNvSpPr>
            <a:spLocks noGrp="1"/>
          </p:cNvSpPr>
          <p:nvPr>
            <p:ph type="sldNum" sz="quarter" idx="5"/>
          </p:nvPr>
        </p:nvSpPr>
        <p:spPr>
          <a:noFill/>
        </p:spPr>
        <p:txBody>
          <a:bodyPr/>
          <a:lstStyle/>
          <a:p>
            <a:fld id="{28476A27-93BB-4BE7-82A1-EB18E08A3FC2}" type="slidenum">
              <a:rPr lang="en-US" smtClean="0">
                <a:ea typeface="ＭＳ Ｐゴシック" pitchFamily="34" charset="-128"/>
              </a:rPr>
              <a:pPr/>
              <a:t>73</a:t>
            </a:fld>
            <a:endParaRPr 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3ADB32-009E-1445-B51A-A11244278850}" type="slidenum">
              <a:rPr lang="en-US" smtClean="0"/>
              <a:t>78</a:t>
            </a:fld>
            <a:endParaRPr lang="en-US"/>
          </a:p>
        </p:txBody>
      </p:sp>
    </p:spTree>
    <p:extLst>
      <p:ext uri="{BB962C8B-B14F-4D97-AF65-F5344CB8AC3E}">
        <p14:creationId xmlns:p14="http://schemas.microsoft.com/office/powerpoint/2010/main" val="3205147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3ADB32-009E-1445-B51A-A11244278850}" type="slidenum">
              <a:rPr lang="en-US" smtClean="0"/>
              <a:t>79</a:t>
            </a:fld>
            <a:endParaRPr lang="en-US"/>
          </a:p>
        </p:txBody>
      </p:sp>
    </p:spTree>
    <p:extLst>
      <p:ext uri="{BB962C8B-B14F-4D97-AF65-F5344CB8AC3E}">
        <p14:creationId xmlns:p14="http://schemas.microsoft.com/office/powerpoint/2010/main" val="2993740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6"/>
          <p:cNvSpPr>
            <a:spLocks noGrp="1" noChangeArrowheads="1"/>
          </p:cNvSpPr>
          <p:nvPr>
            <p:ph type="ftr" sz="quarter" idx="4"/>
          </p:nvPr>
        </p:nvSpPr>
        <p:spPr>
          <a:noFill/>
        </p:spPr>
        <p:txBody>
          <a:bodyPr/>
          <a:lstStyle/>
          <a:p>
            <a:r>
              <a:rPr lang="en-US" smtClean="0">
                <a:ea typeface="ＭＳ Ｐゴシック" pitchFamily="34" charset="-128"/>
              </a:rPr>
              <a:t>Kee and Cellini 2009-2010</a:t>
            </a:r>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p:spPr>
        <p:txBody>
          <a:bodyPr/>
          <a:lstStyle/>
          <a:p>
            <a:endParaRPr lang="en-US" sz="1800" dirty="0" smtClean="0">
              <a:latin typeface="Times New Roman" pitchFamily="18" charset="0"/>
            </a:endParaRPr>
          </a:p>
        </p:txBody>
      </p:sp>
      <p:sp>
        <p:nvSpPr>
          <p:cNvPr id="283653" name="Slide Number Placeholder 3"/>
          <p:cNvSpPr>
            <a:spLocks noGrp="1"/>
          </p:cNvSpPr>
          <p:nvPr>
            <p:ph type="sldNum" sz="quarter" idx="5"/>
          </p:nvPr>
        </p:nvSpPr>
        <p:spPr>
          <a:noFill/>
        </p:spPr>
        <p:txBody>
          <a:bodyPr/>
          <a:lstStyle/>
          <a:p>
            <a:fld id="{28476A27-93BB-4BE7-82A1-EB18E08A3FC2}" type="slidenum">
              <a:rPr lang="en-US" smtClean="0">
                <a:ea typeface="ＭＳ Ｐゴシック" pitchFamily="34" charset="-128"/>
              </a:rPr>
              <a:pPr/>
              <a:t>80</a:t>
            </a:fld>
            <a:endParaRPr 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6"/>
          <p:cNvSpPr>
            <a:spLocks noGrp="1" noChangeArrowheads="1"/>
          </p:cNvSpPr>
          <p:nvPr>
            <p:ph type="ftr" sz="quarter" idx="4"/>
          </p:nvPr>
        </p:nvSpPr>
        <p:spPr>
          <a:noFill/>
        </p:spPr>
        <p:txBody>
          <a:bodyPr/>
          <a:lstStyle/>
          <a:p>
            <a:r>
              <a:rPr lang="en-US" smtClean="0">
                <a:ea typeface="ＭＳ Ｐゴシック" pitchFamily="34" charset="-128"/>
              </a:rPr>
              <a:t>Kee and Cellini 2009-2010</a:t>
            </a:r>
          </a:p>
        </p:txBody>
      </p:sp>
      <p:sp>
        <p:nvSpPr>
          <p:cNvPr id="285699" name="Rectangle 7"/>
          <p:cNvSpPr>
            <a:spLocks noGrp="1" noChangeArrowheads="1"/>
          </p:cNvSpPr>
          <p:nvPr>
            <p:ph type="sldNum" sz="quarter" idx="5"/>
          </p:nvPr>
        </p:nvSpPr>
        <p:spPr>
          <a:noFill/>
        </p:spPr>
        <p:txBody>
          <a:bodyPr/>
          <a:lstStyle/>
          <a:p>
            <a:fld id="{4587BF2F-83EA-40B2-9924-583FCE3A88F5}" type="slidenum">
              <a:rPr lang="en-US" smtClean="0">
                <a:ea typeface="ＭＳ Ｐゴシック" pitchFamily="34" charset="-128"/>
              </a:rPr>
              <a:pPr/>
              <a:t>82</a:t>
            </a:fld>
            <a:endParaRPr lang="en-US" smtClean="0">
              <a:ea typeface="ＭＳ Ｐゴシック" pitchFamily="34" charset="-128"/>
            </a:endParaRPr>
          </a:p>
        </p:txBody>
      </p:sp>
      <p:sp>
        <p:nvSpPr>
          <p:cNvPr id="285700" name="Rectangle 2"/>
          <p:cNvSpPr>
            <a:spLocks noGrp="1" noRot="1" noChangeAspect="1" noChangeArrowheads="1" noTextEdit="1"/>
          </p:cNvSpPr>
          <p:nvPr>
            <p:ph type="sldImg"/>
          </p:nvPr>
        </p:nvSpPr>
        <p:spPr>
          <a:ln/>
        </p:spPr>
      </p:sp>
      <p:sp>
        <p:nvSpPr>
          <p:cNvPr id="285701" name="Rectangle 3"/>
          <p:cNvSpPr>
            <a:spLocks noGrp="1" noChangeArrowheads="1"/>
          </p:cNvSpPr>
          <p:nvPr>
            <p:ph type="body" idx="1"/>
          </p:nvPr>
        </p:nvSpPr>
        <p:spPr>
          <a:xfrm>
            <a:off x="688975" y="4418013"/>
            <a:ext cx="5505450" cy="4181475"/>
          </a:xfrm>
          <a:noFill/>
          <a:ln/>
        </p:spPr>
        <p:txBody>
          <a:bodyPr lIns="88467" tIns="44233" rIns="88467" bIns="44233"/>
          <a:lstStyle/>
          <a:p>
            <a:pPr eaLnBrk="1" hangingPunct="1"/>
            <a:r>
              <a:rPr lang="en-US" sz="1800" dirty="0">
                <a:latin typeface="Times New Roman" pitchFamily="18" charset="0"/>
              </a:rPr>
              <a:t>Which </a:t>
            </a:r>
            <a:r>
              <a:rPr lang="en-US" sz="1800" dirty="0" err="1" smtClean="0">
                <a:latin typeface="Times New Roman" pitchFamily="18" charset="0"/>
              </a:rPr>
              <a:t>aptach</a:t>
            </a:r>
            <a:r>
              <a:rPr lang="en-US" sz="1800" dirty="0" smtClean="0">
                <a:latin typeface="Times New Roman" pitchFamily="18" charset="0"/>
              </a:rPr>
              <a:t> </a:t>
            </a:r>
            <a:r>
              <a:rPr lang="en-US" sz="1800" dirty="0">
                <a:latin typeface="Times New Roman" pitchFamily="18" charset="0"/>
              </a:rPr>
              <a:t>to sensitivity analysis is better depends upon preferences of the decision maker.</a:t>
            </a:r>
          </a:p>
          <a:p>
            <a:pPr eaLnBrk="1" hangingPunct="1">
              <a:buFontTx/>
              <a:buChar char="•"/>
            </a:pPr>
            <a:r>
              <a:rPr lang="en-US" sz="1800" dirty="0">
                <a:latin typeface="Times New Roman" pitchFamily="18" charset="0"/>
              </a:rPr>
              <a:t>My personal preference is toward partial sensitivity analysis, if you can focus on key variables that affect the analysis.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a:ln/>
        </p:spPr>
      </p:sp>
      <p:sp>
        <p:nvSpPr>
          <p:cNvPr id="286723" name="Notes Placeholder 2"/>
          <p:cNvSpPr>
            <a:spLocks noGrp="1"/>
          </p:cNvSpPr>
          <p:nvPr>
            <p:ph type="body" idx="1"/>
          </p:nvPr>
        </p:nvSpPr>
        <p:spPr>
          <a:noFill/>
          <a:ln/>
        </p:spPr>
        <p:txBody>
          <a:bodyPr/>
          <a:lstStyle/>
          <a:p>
            <a:endParaRPr lang="en-US" smtClean="0"/>
          </a:p>
        </p:txBody>
      </p:sp>
      <p:sp>
        <p:nvSpPr>
          <p:cNvPr id="286724" name="Footer Placeholder 3"/>
          <p:cNvSpPr>
            <a:spLocks noGrp="1"/>
          </p:cNvSpPr>
          <p:nvPr>
            <p:ph type="ftr" sz="quarter" idx="4"/>
          </p:nvPr>
        </p:nvSpPr>
        <p:spPr>
          <a:noFill/>
        </p:spPr>
        <p:txBody>
          <a:bodyPr/>
          <a:lstStyle/>
          <a:p>
            <a:r>
              <a:rPr lang="en-US" smtClean="0">
                <a:ea typeface="ＭＳ Ｐゴシック" pitchFamily="34" charset="-128"/>
              </a:rPr>
              <a:t>Kee and Cellini 2009-2010</a:t>
            </a:r>
          </a:p>
        </p:txBody>
      </p:sp>
      <p:sp>
        <p:nvSpPr>
          <p:cNvPr id="286725" name="Slide Number Placeholder 4"/>
          <p:cNvSpPr>
            <a:spLocks noGrp="1"/>
          </p:cNvSpPr>
          <p:nvPr>
            <p:ph type="sldNum" sz="quarter" idx="5"/>
          </p:nvPr>
        </p:nvSpPr>
        <p:spPr>
          <a:noFill/>
        </p:spPr>
        <p:txBody>
          <a:bodyPr/>
          <a:lstStyle/>
          <a:p>
            <a:fld id="{245880D4-400E-4D54-BEF5-DA94DF6DD083}" type="slidenum">
              <a:rPr lang="en-US" smtClean="0">
                <a:ea typeface="ＭＳ Ｐゴシック" pitchFamily="34" charset="-128"/>
              </a:rPr>
              <a:pPr/>
              <a:t>83</a:t>
            </a:fld>
            <a:endParaRPr 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6"/>
          <p:cNvSpPr>
            <a:spLocks noGrp="1" noChangeArrowheads="1"/>
          </p:cNvSpPr>
          <p:nvPr>
            <p:ph type="ftr" sz="quarter" idx="4"/>
          </p:nvPr>
        </p:nvSpPr>
        <p:spPr>
          <a:noFill/>
        </p:spPr>
        <p:txBody>
          <a:bodyPr/>
          <a:lstStyle/>
          <a:p>
            <a:r>
              <a:rPr lang="en-US" smtClean="0">
                <a:ea typeface="ＭＳ Ｐゴシック" pitchFamily="34" charset="-128"/>
              </a:rPr>
              <a:t>Kee and Cellini 2009-2010</a:t>
            </a:r>
          </a:p>
        </p:txBody>
      </p:sp>
      <p:sp>
        <p:nvSpPr>
          <p:cNvPr id="287747" name="Rectangle 7"/>
          <p:cNvSpPr>
            <a:spLocks noGrp="1" noChangeArrowheads="1"/>
          </p:cNvSpPr>
          <p:nvPr>
            <p:ph type="sldNum" sz="quarter" idx="5"/>
          </p:nvPr>
        </p:nvSpPr>
        <p:spPr>
          <a:noFill/>
        </p:spPr>
        <p:txBody>
          <a:bodyPr/>
          <a:lstStyle/>
          <a:p>
            <a:fld id="{C578B8DD-2077-4472-BE93-B807175EFC21}" type="slidenum">
              <a:rPr lang="en-US" smtClean="0">
                <a:ea typeface="ＭＳ Ｐゴシック" pitchFamily="34" charset="-128"/>
              </a:rPr>
              <a:pPr/>
              <a:t>84</a:t>
            </a:fld>
            <a:endParaRPr lang="en-US" smtClean="0">
              <a:ea typeface="ＭＳ Ｐゴシック" pitchFamily="34" charset="-128"/>
            </a:endParaRPr>
          </a:p>
        </p:txBody>
      </p:sp>
      <p:sp>
        <p:nvSpPr>
          <p:cNvPr id="287748" name="Rectangle 2"/>
          <p:cNvSpPr>
            <a:spLocks noGrp="1" noRot="1" noChangeAspect="1" noChangeArrowheads="1" noTextEdit="1"/>
          </p:cNvSpPr>
          <p:nvPr>
            <p:ph type="sldImg"/>
          </p:nvPr>
        </p:nvSpPr>
        <p:spPr>
          <a:ln/>
        </p:spPr>
      </p:sp>
      <p:sp>
        <p:nvSpPr>
          <p:cNvPr id="287749" name="Rectangle 3"/>
          <p:cNvSpPr>
            <a:spLocks noGrp="1" noChangeArrowheads="1"/>
          </p:cNvSpPr>
          <p:nvPr>
            <p:ph type="body" idx="1"/>
          </p:nvPr>
        </p:nvSpPr>
        <p:spPr>
          <a:xfrm>
            <a:off x="688975" y="4416425"/>
            <a:ext cx="5505450" cy="4522788"/>
          </a:xfrm>
          <a:noFill/>
          <a:ln/>
        </p:spPr>
        <p:txBody>
          <a:bodyPr/>
          <a:lstStyle/>
          <a:p>
            <a:pPr marL="231775" indent="-231775" eaLnBrk="1" hangingPunct="1"/>
            <a:r>
              <a:rPr lang="en-US" sz="2000" smtClean="0">
                <a:latin typeface="Times New Roman" pitchFamily="18" charset="0"/>
              </a:rPr>
              <a:t>Approaches:</a:t>
            </a:r>
          </a:p>
          <a:p>
            <a:pPr marL="231775" indent="-231775" eaLnBrk="1" hangingPunct="1">
              <a:buFontTx/>
              <a:buAutoNum type="arabicPeriod"/>
            </a:pPr>
            <a:r>
              <a:rPr lang="en-US" sz="2000" b="1" smtClean="0">
                <a:latin typeface="Times New Roman" pitchFamily="18" charset="0"/>
              </a:rPr>
              <a:t>B/C Ratio</a:t>
            </a:r>
            <a:r>
              <a:rPr lang="en-US" sz="2000" smtClean="0">
                <a:latin typeface="Times New Roman" pitchFamily="18" charset="0"/>
              </a:rPr>
              <a:t>: 	</a:t>
            </a:r>
            <a:r>
              <a:rPr lang="en-US" sz="2000" u="sng" smtClean="0">
                <a:latin typeface="Times New Roman" pitchFamily="18" charset="0"/>
              </a:rPr>
              <a:t>NPV of Benefits</a:t>
            </a:r>
            <a:endParaRPr lang="en-US" sz="2000" smtClean="0">
              <a:latin typeface="Times New Roman" pitchFamily="18" charset="0"/>
            </a:endParaRPr>
          </a:p>
          <a:p>
            <a:pPr marL="231775" indent="-231775" eaLnBrk="1" hangingPunct="1"/>
            <a:r>
              <a:rPr lang="en-US" sz="2000" smtClean="0">
                <a:latin typeface="Times New Roman" pitchFamily="18" charset="0"/>
              </a:rPr>
              <a:t>			NPV of Costs</a:t>
            </a:r>
          </a:p>
          <a:p>
            <a:pPr marL="231775" indent="-231775" eaLnBrk="1" hangingPunct="1"/>
            <a:r>
              <a:rPr lang="en-US" sz="2000" smtClean="0">
                <a:latin typeface="Times New Roman" pitchFamily="18" charset="0"/>
              </a:rPr>
              <a:t>2</a:t>
            </a:r>
            <a:r>
              <a:rPr lang="en-US" sz="2000" b="1" smtClean="0">
                <a:latin typeface="Times New Roman" pitchFamily="18" charset="0"/>
              </a:rPr>
              <a:t>. B-C</a:t>
            </a:r>
            <a:r>
              <a:rPr lang="en-US" sz="2000" smtClean="0">
                <a:latin typeface="Times New Roman" pitchFamily="18" charset="0"/>
              </a:rPr>
              <a:t>: NPV at certain percent (see excel)</a:t>
            </a:r>
          </a:p>
          <a:p>
            <a:pPr marL="231775" indent="-231775" eaLnBrk="1" hangingPunct="1"/>
            <a:r>
              <a:rPr lang="en-US" sz="2000" smtClean="0">
                <a:latin typeface="Times New Roman" pitchFamily="18" charset="0"/>
              </a:rPr>
              <a:t>3</a:t>
            </a:r>
            <a:r>
              <a:rPr lang="en-US" sz="2000" b="1" smtClean="0">
                <a:latin typeface="Times New Roman" pitchFamily="18" charset="0"/>
              </a:rPr>
              <a:t>. IRR</a:t>
            </a:r>
            <a:r>
              <a:rPr lang="en-US" sz="2000" smtClean="0">
                <a:latin typeface="Times New Roman" pitchFamily="18" charset="0"/>
              </a:rPr>
              <a:t> of X: NPV of Benefits=NPV of Costs at X percent</a:t>
            </a:r>
          </a:p>
          <a:p>
            <a:pPr marL="231775" indent="-231775" eaLnBrk="1" hangingPunct="1"/>
            <a:r>
              <a:rPr lang="en-US" sz="2000" smtClean="0">
                <a:latin typeface="Times New Roman" pitchFamily="18" charset="0"/>
              </a:rPr>
              <a:t>These decision criteria are economic criteria.</a:t>
            </a:r>
          </a:p>
          <a:p>
            <a:pPr marL="231775" indent="-231775" eaLnBrk="1" hangingPunct="1"/>
            <a:r>
              <a:rPr lang="en-US" sz="2000" b="1" smtClean="0">
                <a:latin typeface="Times New Roman" pitchFamily="18" charset="0"/>
              </a:rPr>
              <a:t>Q; Are they the best criteria?</a:t>
            </a:r>
          </a:p>
          <a:p>
            <a:pPr marL="231775" indent="-231775" eaLnBrk="1" hangingPunct="1"/>
            <a:r>
              <a:rPr lang="en-US" sz="2000" b="1" smtClean="0">
                <a:latin typeface="Times New Roman" pitchFamily="18" charset="0"/>
              </a:rPr>
              <a:t>Q: What is missing? (Equity concerns?)</a:t>
            </a:r>
          </a:p>
          <a:p>
            <a:pPr marL="231775" indent="-231775" eaLnBrk="1" hangingPunct="1"/>
            <a:r>
              <a:rPr lang="en-US" sz="2000" b="1" smtClean="0">
                <a:latin typeface="Times New Roman" pitchFamily="18" charset="0"/>
              </a:rPr>
              <a:t>Q: How do you handle programs with multiple beneficiaries and multiple losers?</a:t>
            </a:r>
          </a:p>
          <a:p>
            <a:pPr marL="231775" indent="-231775" eaLnBrk="1" hangingPunct="1"/>
            <a:endParaRPr lang="en-US" sz="2000" b="1"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
          <p:cNvSpPr>
            <a:spLocks noGrp="1" noChangeArrowheads="1"/>
          </p:cNvSpPr>
          <p:nvPr>
            <p:ph type="ftr" sz="quarter" idx="4"/>
          </p:nvPr>
        </p:nvSpPr>
        <p:spPr>
          <a:noFill/>
        </p:spPr>
        <p:txBody>
          <a:bodyPr/>
          <a:lstStyle/>
          <a:p>
            <a:endParaRPr lang="en-US" dirty="0" smtClean="0">
              <a:ea typeface="ＭＳ Ｐゴシック" pitchFamily="34" charset="-128"/>
            </a:endParaRPr>
          </a:p>
        </p:txBody>
      </p:sp>
      <p:sp>
        <p:nvSpPr>
          <p:cNvPr id="108547" name="Rectangle 6"/>
          <p:cNvSpPr txBox="1">
            <a:spLocks noGrp="1" noChangeArrowheads="1"/>
          </p:cNvSpPr>
          <p:nvPr/>
        </p:nvSpPr>
        <p:spPr bwMode="auto">
          <a:xfrm>
            <a:off x="0" y="8829675"/>
            <a:ext cx="2982913" cy="465138"/>
          </a:xfrm>
          <a:prstGeom prst="rect">
            <a:avLst/>
          </a:prstGeom>
          <a:noFill/>
          <a:ln w="9525">
            <a:noFill/>
            <a:miter lim="800000"/>
            <a:headEnd/>
            <a:tailEnd/>
          </a:ln>
        </p:spPr>
        <p:txBody>
          <a:bodyPr lIns="92812" tIns="46406" rIns="92812" bIns="46406" anchor="b"/>
          <a:lstStyle/>
          <a:p>
            <a:pPr eaLnBrk="1" hangingPunct="1"/>
            <a:endParaRPr lang="en-US" sz="1200" dirty="0">
              <a:latin typeface="Arial" charset="0"/>
            </a:endParaRPr>
          </a:p>
        </p:txBody>
      </p:sp>
      <p:sp>
        <p:nvSpPr>
          <p:cNvPr id="108548" name="Rectangle 7"/>
          <p:cNvSpPr>
            <a:spLocks noGrp="1" noChangeArrowheads="1"/>
          </p:cNvSpPr>
          <p:nvPr>
            <p:ph type="sldNum" sz="quarter" idx="5"/>
          </p:nvPr>
        </p:nvSpPr>
        <p:spPr>
          <a:noFill/>
        </p:spPr>
        <p:txBody>
          <a:bodyPr/>
          <a:lstStyle/>
          <a:p>
            <a:fld id="{F27C7B15-EE1E-491D-B516-E39215E5F7EB}" type="slidenum">
              <a:rPr lang="en-US" smtClean="0">
                <a:ea typeface="ＭＳ Ｐゴシック" pitchFamily="34" charset="-128"/>
              </a:rPr>
              <a:pPr/>
              <a:t>3</a:t>
            </a:fld>
            <a:endParaRPr lang="en-US" dirty="0" smtClean="0">
              <a:ea typeface="ＭＳ Ｐゴシック" pitchFamily="34" charset="-128"/>
            </a:endParaRPr>
          </a:p>
        </p:txBody>
      </p:sp>
      <p:sp>
        <p:nvSpPr>
          <p:cNvPr id="108549" name="Rectangle 2"/>
          <p:cNvSpPr>
            <a:spLocks noGrp="1" noRot="1" noChangeAspect="1" noChangeArrowheads="1" noTextEdit="1"/>
          </p:cNvSpPr>
          <p:nvPr>
            <p:ph type="sldImg"/>
          </p:nvPr>
        </p:nvSpPr>
        <p:spPr>
          <a:ln/>
        </p:spPr>
      </p:sp>
      <p:sp>
        <p:nvSpPr>
          <p:cNvPr id="108550"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6"/>
          <p:cNvSpPr>
            <a:spLocks noGrp="1" noChangeArrowheads="1"/>
          </p:cNvSpPr>
          <p:nvPr>
            <p:ph type="ftr" sz="quarter" idx="4"/>
          </p:nvPr>
        </p:nvSpPr>
        <p:spPr>
          <a:noFill/>
        </p:spPr>
        <p:txBody>
          <a:bodyPr/>
          <a:lstStyle/>
          <a:p>
            <a:r>
              <a:rPr lang="en-US" smtClean="0">
                <a:ea typeface="ＭＳ Ｐゴシック" pitchFamily="34" charset="-128"/>
              </a:rPr>
              <a:t>Kee and Cellini 2009-2010</a:t>
            </a:r>
          </a:p>
        </p:txBody>
      </p:sp>
      <p:sp>
        <p:nvSpPr>
          <p:cNvPr id="289795" name="Rectangle 7"/>
          <p:cNvSpPr>
            <a:spLocks noGrp="1" noChangeArrowheads="1"/>
          </p:cNvSpPr>
          <p:nvPr>
            <p:ph type="sldNum" sz="quarter" idx="5"/>
          </p:nvPr>
        </p:nvSpPr>
        <p:spPr>
          <a:noFill/>
        </p:spPr>
        <p:txBody>
          <a:bodyPr/>
          <a:lstStyle/>
          <a:p>
            <a:fld id="{A1DBFFCA-11ED-48DB-A768-87AAD3C88F6D}" type="slidenum">
              <a:rPr lang="en-US" smtClean="0">
                <a:ea typeface="ＭＳ Ｐゴシック" pitchFamily="34" charset="-128"/>
              </a:rPr>
              <a:pPr/>
              <a:t>86</a:t>
            </a:fld>
            <a:endParaRPr lang="en-US" smtClean="0">
              <a:ea typeface="ＭＳ Ｐゴシック" pitchFamily="34" charset="-128"/>
            </a:endParaRPr>
          </a:p>
        </p:txBody>
      </p:sp>
      <p:sp>
        <p:nvSpPr>
          <p:cNvPr id="289796" name="Rectangle 2"/>
          <p:cNvSpPr>
            <a:spLocks noGrp="1" noRot="1" noChangeAspect="1" noChangeArrowheads="1" noTextEdit="1"/>
          </p:cNvSpPr>
          <p:nvPr>
            <p:ph type="sldImg"/>
          </p:nvPr>
        </p:nvSpPr>
        <p:spPr>
          <a:ln/>
        </p:spPr>
      </p:sp>
      <p:sp>
        <p:nvSpPr>
          <p:cNvPr id="28979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6"/>
          <p:cNvSpPr>
            <a:spLocks noGrp="1" noChangeArrowheads="1"/>
          </p:cNvSpPr>
          <p:nvPr>
            <p:ph type="ftr" sz="quarter" idx="4"/>
          </p:nvPr>
        </p:nvSpPr>
        <p:spPr>
          <a:noFill/>
        </p:spPr>
        <p:txBody>
          <a:bodyPr/>
          <a:lstStyle/>
          <a:p>
            <a:r>
              <a:rPr lang="en-US" smtClean="0">
                <a:ea typeface="ＭＳ Ｐゴシック" pitchFamily="34" charset="-128"/>
              </a:rPr>
              <a:t>Kee and Cellini 2009-2010</a:t>
            </a:r>
          </a:p>
        </p:txBody>
      </p:sp>
      <p:sp>
        <p:nvSpPr>
          <p:cNvPr id="290819" name="Rectangle 7"/>
          <p:cNvSpPr>
            <a:spLocks noGrp="1" noChangeArrowheads="1"/>
          </p:cNvSpPr>
          <p:nvPr>
            <p:ph type="sldNum" sz="quarter" idx="5"/>
          </p:nvPr>
        </p:nvSpPr>
        <p:spPr>
          <a:noFill/>
        </p:spPr>
        <p:txBody>
          <a:bodyPr/>
          <a:lstStyle/>
          <a:p>
            <a:fld id="{EBD186DB-B91E-4A98-8583-F3507A775E27}" type="slidenum">
              <a:rPr lang="en-US" smtClean="0">
                <a:ea typeface="ＭＳ Ｐゴシック" pitchFamily="34" charset="-128"/>
              </a:rPr>
              <a:pPr/>
              <a:t>87</a:t>
            </a:fld>
            <a:endParaRPr lang="en-US" smtClean="0">
              <a:ea typeface="ＭＳ Ｐゴシック" pitchFamily="34" charset="-128"/>
            </a:endParaRPr>
          </a:p>
        </p:txBody>
      </p:sp>
      <p:sp>
        <p:nvSpPr>
          <p:cNvPr id="290820" name="Rectangle 2"/>
          <p:cNvSpPr>
            <a:spLocks noGrp="1" noRot="1" noChangeAspect="1" noChangeArrowheads="1" noTextEdit="1"/>
          </p:cNvSpPr>
          <p:nvPr>
            <p:ph type="sldImg"/>
          </p:nvPr>
        </p:nvSpPr>
        <p:spPr>
          <a:ln/>
        </p:spPr>
      </p:sp>
      <p:sp>
        <p:nvSpPr>
          <p:cNvPr id="290821" name="Rectangle 3"/>
          <p:cNvSpPr>
            <a:spLocks noGrp="1" noChangeArrowheads="1"/>
          </p:cNvSpPr>
          <p:nvPr>
            <p:ph type="body" idx="1"/>
          </p:nvPr>
        </p:nvSpPr>
        <p:spPr>
          <a:noFill/>
          <a:ln/>
        </p:spPr>
        <p:txBody>
          <a:bodyPr/>
          <a:lstStyle/>
          <a:p>
            <a:pPr marL="231771" indent="-231771"/>
            <a:endParaRPr lang="en-US" sz="160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ftr" sz="quarter" idx="4"/>
          </p:nvPr>
        </p:nvSpPr>
        <p:spPr>
          <a:noFill/>
        </p:spPr>
        <p:txBody>
          <a:bodyPr/>
          <a:lstStyle/>
          <a:p>
            <a:endParaRPr lang="en-US" dirty="0" smtClean="0">
              <a:ea typeface="ＭＳ Ｐゴシック" pitchFamily="34" charset="-128"/>
            </a:endParaRPr>
          </a:p>
        </p:txBody>
      </p:sp>
      <p:sp>
        <p:nvSpPr>
          <p:cNvPr id="97283" name="Rectangle 6"/>
          <p:cNvSpPr txBox="1">
            <a:spLocks noGrp="1" noChangeArrowheads="1"/>
          </p:cNvSpPr>
          <p:nvPr/>
        </p:nvSpPr>
        <p:spPr bwMode="auto">
          <a:xfrm>
            <a:off x="0" y="8829675"/>
            <a:ext cx="2982913" cy="465138"/>
          </a:xfrm>
          <a:prstGeom prst="rect">
            <a:avLst/>
          </a:prstGeom>
          <a:noFill/>
          <a:ln w="9525">
            <a:noFill/>
            <a:miter lim="800000"/>
            <a:headEnd/>
            <a:tailEnd/>
          </a:ln>
        </p:spPr>
        <p:txBody>
          <a:bodyPr lIns="92812" tIns="46406" rIns="92812" bIns="46406" anchor="b"/>
          <a:lstStyle/>
          <a:p>
            <a:pPr eaLnBrk="1" hangingPunct="1"/>
            <a:endParaRPr lang="en-US" sz="1200" dirty="0">
              <a:latin typeface="Arial" charset="0"/>
            </a:endParaRPr>
          </a:p>
        </p:txBody>
      </p:sp>
      <p:sp>
        <p:nvSpPr>
          <p:cNvPr id="97284" name="Rectangle 7"/>
          <p:cNvSpPr>
            <a:spLocks noGrp="1" noChangeArrowheads="1"/>
          </p:cNvSpPr>
          <p:nvPr>
            <p:ph type="sldNum" sz="quarter" idx="5"/>
          </p:nvPr>
        </p:nvSpPr>
        <p:spPr>
          <a:noFill/>
        </p:spPr>
        <p:txBody>
          <a:bodyPr/>
          <a:lstStyle/>
          <a:p>
            <a:fld id="{307C335D-CF0E-4FFA-AA48-7B2D0E8B648E}" type="slidenum">
              <a:rPr lang="en-US" smtClean="0">
                <a:ea typeface="ＭＳ Ｐゴシック" pitchFamily="34" charset="-128"/>
              </a:rPr>
              <a:pPr/>
              <a:t>4</a:t>
            </a:fld>
            <a:endParaRPr lang="en-US" dirty="0" smtClean="0">
              <a:ea typeface="ＭＳ Ｐゴシック" pitchFamily="34" charset="-128"/>
            </a:endParaRPr>
          </a:p>
        </p:txBody>
      </p:sp>
      <p:sp>
        <p:nvSpPr>
          <p:cNvPr id="97285" name="Rectangle 2"/>
          <p:cNvSpPr>
            <a:spLocks noGrp="1" noRot="1" noChangeAspect="1" noChangeArrowheads="1" noTextEdit="1"/>
          </p:cNvSpPr>
          <p:nvPr>
            <p:ph type="sldImg"/>
          </p:nvPr>
        </p:nvSpPr>
        <p:spPr>
          <a:ln/>
        </p:spPr>
      </p:sp>
      <p:sp>
        <p:nvSpPr>
          <p:cNvPr id="9728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6"/>
          <p:cNvSpPr>
            <a:spLocks noGrp="1" noChangeArrowheads="1"/>
          </p:cNvSpPr>
          <p:nvPr>
            <p:ph type="ftr" sz="quarter" idx="4"/>
          </p:nvPr>
        </p:nvSpPr>
        <p:spPr>
          <a:noFill/>
        </p:spPr>
        <p:txBody>
          <a:bodyPr/>
          <a:lstStyle/>
          <a:p>
            <a:r>
              <a:rPr lang="en-US" dirty="0" err="1" smtClean="0">
                <a:ea typeface="ＭＳ Ｐゴシック" pitchFamily="34" charset="-128"/>
              </a:rPr>
              <a:t>Kee</a:t>
            </a:r>
            <a:r>
              <a:rPr lang="en-US" smtClean="0">
                <a:ea typeface="ＭＳ Ｐゴシック" pitchFamily="34" charset="-128"/>
              </a:rPr>
              <a:t> and Cellini 2009-2010</a:t>
            </a: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dirty="0" smtClean="0"/>
          </a:p>
        </p:txBody>
      </p:sp>
      <p:sp>
        <p:nvSpPr>
          <p:cNvPr id="257029" name="Slide Number Placeholder 3"/>
          <p:cNvSpPr>
            <a:spLocks noGrp="1"/>
          </p:cNvSpPr>
          <p:nvPr>
            <p:ph type="sldNum" sz="quarter" idx="5"/>
          </p:nvPr>
        </p:nvSpPr>
        <p:spPr>
          <a:noFill/>
        </p:spPr>
        <p:txBody>
          <a:bodyPr/>
          <a:lstStyle/>
          <a:p>
            <a:fld id="{BF4F8012-B726-4D03-9058-674FC60664F2}" type="slidenum">
              <a:rPr lang="en-US" smtClean="0">
                <a:ea typeface="ＭＳ Ｐゴシック" pitchFamily="34" charset="-128"/>
              </a:rPr>
              <a:pPr/>
              <a:t>5</a:t>
            </a:fld>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a:noFill/>
        </p:spPr>
        <p:txBody>
          <a:bodyPr/>
          <a:lstStyle/>
          <a:p>
            <a:endParaRPr lang="en-US" smtClean="0">
              <a:ea typeface="ＭＳ Ｐゴシック" pitchFamily="34" charset="-128"/>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
        <p:nvSpPr>
          <p:cNvPr id="100357" name="Slide Number Placeholder 3"/>
          <p:cNvSpPr>
            <a:spLocks noGrp="1"/>
          </p:cNvSpPr>
          <p:nvPr>
            <p:ph type="sldNum" sz="quarter" idx="5"/>
          </p:nvPr>
        </p:nvSpPr>
        <p:spPr>
          <a:noFill/>
        </p:spPr>
        <p:txBody>
          <a:bodyPr/>
          <a:lstStyle/>
          <a:p>
            <a:fld id="{C65B778F-939A-449C-B531-DFD20D8746A3}" type="slidenum">
              <a:rPr lang="en-US" smtClean="0">
                <a:ea typeface="ＭＳ Ｐゴシック" pitchFamily="34" charset="-128"/>
              </a:rPr>
              <a:pPr/>
              <a:t>6</a:t>
            </a:fld>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6"/>
          <p:cNvSpPr>
            <a:spLocks noGrp="1" noChangeArrowheads="1"/>
          </p:cNvSpPr>
          <p:nvPr>
            <p:ph type="ftr" sz="quarter" idx="4"/>
          </p:nvPr>
        </p:nvSpPr>
        <p:spPr>
          <a:noFill/>
        </p:spPr>
        <p:txBody>
          <a:bodyPr/>
          <a:lstStyle/>
          <a:p>
            <a:r>
              <a:rPr lang="en-US" smtClean="0">
                <a:ea typeface="ＭＳ Ｐゴシック" pitchFamily="34" charset="-128"/>
              </a:rPr>
              <a:t>Kee and Cellini 2009-2010</a:t>
            </a:r>
          </a:p>
        </p:txBody>
      </p:sp>
      <p:sp>
        <p:nvSpPr>
          <p:cNvPr id="254979" name="Rectangle 6"/>
          <p:cNvSpPr txBox="1">
            <a:spLocks noGrp="1" noChangeArrowheads="1"/>
          </p:cNvSpPr>
          <p:nvPr/>
        </p:nvSpPr>
        <p:spPr bwMode="auto">
          <a:xfrm>
            <a:off x="1" y="8829675"/>
            <a:ext cx="2982913" cy="465138"/>
          </a:xfrm>
          <a:prstGeom prst="rect">
            <a:avLst/>
          </a:prstGeom>
          <a:noFill/>
          <a:ln w="9525">
            <a:noFill/>
            <a:miter lim="800000"/>
            <a:headEnd/>
            <a:tailEnd/>
          </a:ln>
        </p:spPr>
        <p:txBody>
          <a:bodyPr lIns="92810" tIns="46405" rIns="92810" bIns="46405" anchor="b"/>
          <a:lstStyle/>
          <a:p>
            <a:pPr eaLnBrk="1" hangingPunct="1"/>
            <a:endParaRPr lang="en-US" sz="1200">
              <a:latin typeface="Arial" charset="0"/>
            </a:endParaRPr>
          </a:p>
        </p:txBody>
      </p:sp>
      <p:sp>
        <p:nvSpPr>
          <p:cNvPr id="254980" name="Rectangle 7"/>
          <p:cNvSpPr>
            <a:spLocks noGrp="1" noChangeArrowheads="1"/>
          </p:cNvSpPr>
          <p:nvPr>
            <p:ph type="sldNum" sz="quarter" idx="5"/>
          </p:nvPr>
        </p:nvSpPr>
        <p:spPr>
          <a:noFill/>
        </p:spPr>
        <p:txBody>
          <a:bodyPr/>
          <a:lstStyle/>
          <a:p>
            <a:fld id="{74AFDC1D-F999-4068-B00D-1813F96B864F}" type="slidenum">
              <a:rPr lang="en-US" smtClean="0">
                <a:ea typeface="ＭＳ Ｐゴシック" pitchFamily="34" charset="-128"/>
              </a:rPr>
              <a:pPr/>
              <a:t>7</a:t>
            </a:fld>
            <a:endParaRPr lang="en-US" smtClean="0">
              <a:ea typeface="ＭＳ Ｐゴシック" pitchFamily="34" charset="-128"/>
            </a:endParaRPr>
          </a:p>
        </p:txBody>
      </p:sp>
      <p:sp>
        <p:nvSpPr>
          <p:cNvPr id="254981" name="Rectangle 2"/>
          <p:cNvSpPr>
            <a:spLocks noGrp="1" noRot="1" noChangeAspect="1" noChangeArrowheads="1" noTextEdit="1"/>
          </p:cNvSpPr>
          <p:nvPr>
            <p:ph type="sldImg"/>
          </p:nvPr>
        </p:nvSpPr>
        <p:spPr>
          <a:ln/>
        </p:spPr>
      </p:sp>
      <p:sp>
        <p:nvSpPr>
          <p:cNvPr id="25498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p:spPr>
        <p:txBody>
          <a:bodyPr/>
          <a:lstStyle/>
          <a:p>
            <a:endParaRPr lang="en-US" sz="1600" b="1" dirty="0" smtClean="0">
              <a:latin typeface="Times New Roman" pitchFamily="18" charset="0"/>
              <a:cs typeface="Times New Roman" pitchFamily="18" charset="0"/>
            </a:endParaRPr>
          </a:p>
        </p:txBody>
      </p:sp>
      <p:sp>
        <p:nvSpPr>
          <p:cNvPr id="265220" name="Footer Placeholder 3"/>
          <p:cNvSpPr>
            <a:spLocks noGrp="1"/>
          </p:cNvSpPr>
          <p:nvPr>
            <p:ph type="ftr" sz="quarter" idx="4"/>
          </p:nvPr>
        </p:nvSpPr>
        <p:spPr>
          <a:noFill/>
        </p:spPr>
        <p:txBody>
          <a:bodyPr/>
          <a:lstStyle/>
          <a:p>
            <a:r>
              <a:rPr lang="en-US" dirty="0" err="1" smtClean="0">
                <a:ea typeface="ＭＳ Ｐゴシック" pitchFamily="34" charset="-128"/>
              </a:rPr>
              <a:t>Kee</a:t>
            </a:r>
            <a:r>
              <a:rPr lang="en-US" dirty="0" smtClean="0">
                <a:ea typeface="ＭＳ Ｐゴシック" pitchFamily="34" charset="-128"/>
              </a:rPr>
              <a:t> and Cellini 2009-2010</a:t>
            </a:r>
          </a:p>
        </p:txBody>
      </p:sp>
      <p:sp>
        <p:nvSpPr>
          <p:cNvPr id="265221" name="Slide Number Placeholder 4"/>
          <p:cNvSpPr>
            <a:spLocks noGrp="1"/>
          </p:cNvSpPr>
          <p:nvPr>
            <p:ph type="sldNum" sz="quarter" idx="5"/>
          </p:nvPr>
        </p:nvSpPr>
        <p:spPr>
          <a:noFill/>
        </p:spPr>
        <p:txBody>
          <a:bodyPr/>
          <a:lstStyle/>
          <a:p>
            <a:fld id="{3B415930-D0DE-4350-A180-3C99C3CA7376}" type="slidenum">
              <a:rPr lang="en-US" smtClean="0">
                <a:ea typeface="ＭＳ Ｐゴシック" pitchFamily="34" charset="-128"/>
              </a:rPr>
              <a:pPr/>
              <a:t>18</a:t>
            </a:fld>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p:spPr>
        <p:txBody>
          <a:bodyPr/>
          <a:lstStyle/>
          <a:p>
            <a:endParaRPr lang="en-US" sz="1600" b="1" dirty="0" smtClean="0">
              <a:latin typeface="Times New Roman" pitchFamily="18" charset="0"/>
              <a:cs typeface="Times New Roman" pitchFamily="18" charset="0"/>
            </a:endParaRPr>
          </a:p>
        </p:txBody>
      </p:sp>
      <p:sp>
        <p:nvSpPr>
          <p:cNvPr id="265220" name="Footer Placeholder 3"/>
          <p:cNvSpPr>
            <a:spLocks noGrp="1"/>
          </p:cNvSpPr>
          <p:nvPr>
            <p:ph type="ftr" sz="quarter" idx="4"/>
          </p:nvPr>
        </p:nvSpPr>
        <p:spPr>
          <a:noFill/>
        </p:spPr>
        <p:txBody>
          <a:bodyPr/>
          <a:lstStyle/>
          <a:p>
            <a:r>
              <a:rPr lang="en-US" smtClean="0">
                <a:ea typeface="ＭＳ Ｐゴシック" pitchFamily="34" charset="-128"/>
              </a:rPr>
              <a:t>Kee and Cellini 2009-2010</a:t>
            </a:r>
          </a:p>
        </p:txBody>
      </p:sp>
      <p:sp>
        <p:nvSpPr>
          <p:cNvPr id="265221" name="Slide Number Placeholder 4"/>
          <p:cNvSpPr>
            <a:spLocks noGrp="1"/>
          </p:cNvSpPr>
          <p:nvPr>
            <p:ph type="sldNum" sz="quarter" idx="5"/>
          </p:nvPr>
        </p:nvSpPr>
        <p:spPr>
          <a:noFill/>
        </p:spPr>
        <p:txBody>
          <a:bodyPr/>
          <a:lstStyle/>
          <a:p>
            <a:fld id="{3B415930-D0DE-4350-A180-3C99C3CA7376}" type="slidenum">
              <a:rPr lang="en-US" smtClean="0">
                <a:ea typeface="ＭＳ Ｐゴシック" pitchFamily="34" charset="-128"/>
              </a:rPr>
              <a:pPr/>
              <a:t>19</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pPr>
              <a:defRPr/>
            </a:pPr>
            <a:fld id="{6296EDAA-A940-3449-89FC-F4DE9C66AD5F}" type="datetime1">
              <a:rPr lang="en-US" smtClean="0"/>
              <a:t>1/12/17</a:t>
            </a:fld>
            <a:endParaRPr lang="en-US"/>
          </a:p>
        </p:txBody>
      </p:sp>
      <p:sp>
        <p:nvSpPr>
          <p:cNvPr id="5" name="Footer Placeholder 4"/>
          <p:cNvSpPr>
            <a:spLocks noGrp="1"/>
          </p:cNvSpPr>
          <p:nvPr>
            <p:ph type="ftr" sz="quarter" idx="11"/>
          </p:nvPr>
        </p:nvSpPr>
        <p:spPr>
          <a:xfrm>
            <a:off x="5638800" y="6122894"/>
            <a:ext cx="2895600" cy="257810"/>
          </a:xfrm>
        </p:spPr>
        <p:txBody>
          <a:bodyPr/>
          <a:lstStyle/>
          <a:p>
            <a:pPr>
              <a:defRPr/>
            </a:pPr>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6AB9D96-0963-8B47-92AF-505E2245306E}" type="datetime1">
              <a:rPr lang="en-US" smtClean="0"/>
              <a:t>1/12/17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FF5A469-C740-4FE5-8E4F-849E3FA0A31D}" type="slidenum">
              <a:rPr lang="en-US" smtClean="0"/>
              <a:pPr>
                <a:defRPr/>
              </a:pPr>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1B4E52B8-36A7-2042-BA02-F8F06F6B5E3C}" type="datetime1">
              <a:rPr lang="en-US" smtClean="0"/>
              <a:t>1/12/17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AC01EC4-193D-4970-8D09-99C1345F191B}"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20F09B19-0381-994C-95E9-39CACDB1B200}" type="datetime1">
              <a:rPr lang="en-US" smtClean="0"/>
              <a:t>1/12/17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FF5A469-C740-4FE5-8E4F-849E3FA0A31D}"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7A602067-CCE4-044E-A9F2-022C136BBFAF}" type="datetime1">
              <a:rPr lang="en-US" smtClean="0"/>
              <a:t>1/12/17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99732C-43AA-4C0A-95ED-8C86AFF87878}"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81156F25-A182-4A40-B249-79ADAC8880CE}" type="datetime1">
              <a:rPr lang="en-US" smtClean="0"/>
              <a:t>1/12/17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C1C907-34D4-46AE-999B-75B0FC1586A8}"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408DF5CE-B1AB-1642-B8C5-B699DA1B048F}" type="datetime1">
              <a:rPr lang="en-US" smtClean="0"/>
              <a:t>1/12/17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9E9B0E6-B83D-45D0-9C6E-C619BD9A699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pPr>
              <a:defRPr/>
            </a:pPr>
            <a:fld id="{F02C86A7-33B3-164F-9E46-2101F8CE2D34}" type="datetime1">
              <a:rPr lang="en-US" smtClean="0"/>
              <a:t>1/12/17</a:t>
            </a:fld>
            <a:endParaRPr lang="en-US"/>
          </a:p>
        </p:txBody>
      </p:sp>
      <p:sp>
        <p:nvSpPr>
          <p:cNvPr id="5" name="Footer Placeholder 4"/>
          <p:cNvSpPr>
            <a:spLocks noGrp="1"/>
          </p:cNvSpPr>
          <p:nvPr>
            <p:ph type="ftr" sz="quarter" idx="11"/>
          </p:nvPr>
        </p:nvSpPr>
        <p:spPr>
          <a:xfrm>
            <a:off x="5638800" y="6124401"/>
            <a:ext cx="2895600" cy="257810"/>
          </a:xfrm>
        </p:spPr>
        <p:txBody>
          <a:bodyPr/>
          <a:lstStyle/>
          <a:p>
            <a:pPr>
              <a:defRPr/>
            </a:pPr>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5C17736-AE05-3B40-9DA8-FBD7EEDF3D33}" type="datetime1">
              <a:rPr lang="en-US" smtClean="0"/>
              <a:t>1/12/17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67B0E2-CECA-4DA4-BEB8-0D78ABE4C0A4}"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897A64FE-18FC-2840-9624-FC5729AB01B5}" type="datetime1">
              <a:rPr lang="en-US" smtClean="0"/>
              <a:t>1/12/17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13A4742-B5E2-4840-BAD3-8ABB610E123C}"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a:defRPr/>
            </a:pPr>
            <a:fld id="{CEE1D966-D330-3A4F-96FB-4BBEAEB43987}" type="datetime1">
              <a:rPr lang="en-US" smtClean="0"/>
              <a:t>1/12/17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CBBCE2D-C43B-4F88-BE6B-5B5BF18BDE09}"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C359E360-B77C-194E-BCF4-41741A983F47}" type="datetime1">
              <a:rPr lang="en-US" smtClean="0"/>
              <a:t>1/12/17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97010EB-B1B8-4CC6-BD00-5A637BE31CA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pPr>
              <a:defRPr/>
            </a:pPr>
            <a:fld id="{5CF1364B-FDFB-5642-B758-A8565076ABB1}" type="datetime1">
              <a:rPr lang="en-US" smtClean="0"/>
              <a:t>1/12/17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219F79C-AF5A-4E7D-BC00-6A762AC31B1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8C9E2835-B8FA-8542-BA68-6008BD9C8C9C}" type="datetime1">
              <a:rPr lang="en-US" smtClean="0"/>
              <a:t>1/12/17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pPr>
              <a:defRPr/>
            </a:pPr>
            <a:fld id="{9D533C15-1CBB-6240-B037-6C4D3B445CE3}" type="datetime1">
              <a:rPr lang="en-US" smtClean="0"/>
              <a:t>1/12/17</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pPr>
              <a:defRPr/>
            </a:pPr>
            <a:fld id="{6FF5A469-C740-4FE5-8E4F-849E3FA0A31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796" r:id="rId1"/>
    <p:sldLayoutId id="2147484797" r:id="rId2"/>
    <p:sldLayoutId id="2147484798" r:id="rId3"/>
    <p:sldLayoutId id="2147484799" r:id="rId4"/>
    <p:sldLayoutId id="2147484800" r:id="rId5"/>
    <p:sldLayoutId id="2147484801" r:id="rId6"/>
    <p:sldLayoutId id="2147484802" r:id="rId7"/>
    <p:sldLayoutId id="2147484803" r:id="rId8"/>
    <p:sldLayoutId id="2147484804" r:id="rId9"/>
    <p:sldLayoutId id="2147484805" r:id="rId10"/>
    <p:sldLayoutId id="2147484806" r:id="rId11"/>
    <p:sldLayoutId id="2147484807" r:id="rId12"/>
    <p:sldLayoutId id="2147484808" r:id="rId13"/>
    <p:sldLayoutId id="2147484809" r:id="rId14"/>
  </p:sldLayoutIdLst>
  <p:hf hdr="0" ftr="0" dt="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dependentsector.org/volunteer_tim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yosemite.epa.gov/ee/epa/eerm.nsf/vwAN/EE-0563-1.pdf/$file/EE-0563-1.pdf" TargetMode="External"/><Relationship Id="rId3" Type="http://schemas.openxmlformats.org/officeDocument/2006/relationships/hyperlink" Target="http://www.colbertnation.com/the-colbert-report-videos/176175/july-14-2008/the-word---priceles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meps.ahrq.gov/mepsweb/"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 Id="rId3" Type="http://schemas.openxmlformats.org/officeDocument/2006/relationships/image" Target="../media/image1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e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533400" y="838201"/>
            <a:ext cx="8001000" cy="2057399"/>
          </a:xfrm>
        </p:spPr>
        <p:txBody>
          <a:bodyPr>
            <a:normAutofit/>
          </a:bodyPr>
          <a:lstStyle/>
          <a:p>
            <a:pPr>
              <a:defRPr/>
            </a:pPr>
            <a:r>
              <a:rPr lang="en-US" sz="4800" b="1" dirty="0" smtClean="0">
                <a:solidFill>
                  <a:schemeClr val="tx1"/>
                </a:solidFill>
                <a:latin typeface="+mn-lt"/>
              </a:rPr>
              <a:t>BENEFIT-COST ANALYSIS</a:t>
            </a:r>
            <a:r>
              <a:rPr lang="en-US" sz="2800" b="1" dirty="0" smtClean="0">
                <a:solidFill>
                  <a:schemeClr val="tx1"/>
                </a:solidFill>
                <a:latin typeface="+mn-lt"/>
              </a:rPr>
              <a:t/>
            </a:r>
            <a:br>
              <a:rPr lang="en-US" sz="2800" b="1" dirty="0" smtClean="0">
                <a:solidFill>
                  <a:schemeClr val="tx1"/>
                </a:solidFill>
                <a:latin typeface="+mn-lt"/>
              </a:rPr>
            </a:br>
            <a:endParaRPr lang="en-US" sz="3200" b="1" dirty="0" smtClean="0">
              <a:solidFill>
                <a:schemeClr val="tx1"/>
              </a:solidFill>
              <a:latin typeface="+mn-lt"/>
            </a:endParaRPr>
          </a:p>
        </p:txBody>
      </p:sp>
      <p:sp>
        <p:nvSpPr>
          <p:cNvPr id="2051" name="Rectangle 3"/>
          <p:cNvSpPr>
            <a:spLocks noGrp="1" noChangeArrowheads="1"/>
          </p:cNvSpPr>
          <p:nvPr>
            <p:ph type="subTitle" idx="1"/>
          </p:nvPr>
        </p:nvSpPr>
        <p:spPr>
          <a:xfrm>
            <a:off x="685800" y="3657600"/>
            <a:ext cx="7848600" cy="2590800"/>
          </a:xfrm>
        </p:spPr>
        <p:txBody>
          <a:bodyPr>
            <a:normAutofit/>
          </a:bodyPr>
          <a:lstStyle/>
          <a:p>
            <a:pPr algn="ctr" eaLnBrk="1" hangingPunct="1"/>
            <a:r>
              <a:rPr lang="en-US" b="1" dirty="0" smtClean="0">
                <a:solidFill>
                  <a:srgbClr val="000000"/>
                </a:solidFill>
                <a:latin typeface="+mn-lt"/>
                <a:ea typeface="ＭＳ Ｐゴシック" pitchFamily="34" charset="-128"/>
              </a:rPr>
              <a:t>Clive R. Belfield</a:t>
            </a:r>
          </a:p>
          <a:p>
            <a:pPr algn="ctr" eaLnBrk="1" hangingPunct="1"/>
            <a:endParaRPr lang="en-US" dirty="0" smtClean="0">
              <a:solidFill>
                <a:srgbClr val="000000"/>
              </a:solidFill>
              <a:latin typeface="+mn-lt"/>
              <a:ea typeface="ＭＳ Ｐゴシック" pitchFamily="34" charset="-128"/>
            </a:endParaRPr>
          </a:p>
          <a:p>
            <a:pPr algn="ctr" eaLnBrk="1" hangingPunct="1"/>
            <a:endParaRPr lang="en-US" dirty="0">
              <a:solidFill>
                <a:srgbClr val="000000"/>
              </a:solidFill>
              <a:latin typeface="+mn-lt"/>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r>
              <a:rPr lang="en-US" sz="4400" b="1" dirty="0" smtClean="0">
                <a:latin typeface="News Gothic MT"/>
                <a:cs typeface="News Gothic MT"/>
              </a:rPr>
              <a:t>Philosophy</a:t>
            </a:r>
          </a:p>
        </p:txBody>
      </p:sp>
      <p:sp>
        <p:nvSpPr>
          <p:cNvPr id="27651" name="Content Placeholder 2"/>
          <p:cNvSpPr>
            <a:spLocks noGrp="1"/>
          </p:cNvSpPr>
          <p:nvPr>
            <p:ph idx="1"/>
          </p:nvPr>
        </p:nvSpPr>
        <p:spPr>
          <a:xfrm>
            <a:off x="457200" y="2057400"/>
            <a:ext cx="8305800" cy="4267200"/>
          </a:xfrm>
        </p:spPr>
        <p:txBody>
          <a:bodyPr>
            <a:normAutofit/>
          </a:bodyPr>
          <a:lstStyle/>
          <a:p>
            <a:pPr>
              <a:lnSpc>
                <a:spcPct val="120000"/>
              </a:lnSpc>
              <a:buClr>
                <a:schemeClr val="bg2">
                  <a:lumMod val="20000"/>
                  <a:lumOff val="80000"/>
                </a:schemeClr>
              </a:buClr>
              <a:buFont typeface="Wingdings" charset="2"/>
              <a:buChar char="q"/>
            </a:pPr>
            <a:r>
              <a:rPr lang="en-US" sz="2200" dirty="0" smtClean="0">
                <a:solidFill>
                  <a:srgbClr val="000000"/>
                </a:solidFill>
                <a:latin typeface="News Gothic MT"/>
                <a:cs typeface="News Gothic MT"/>
              </a:rPr>
              <a:t>Putting money values on everything is wrong</a:t>
            </a:r>
          </a:p>
          <a:p>
            <a:pPr lvl="1">
              <a:lnSpc>
                <a:spcPct val="120000"/>
              </a:lnSpc>
              <a:buClr>
                <a:schemeClr val="bg2">
                  <a:lumMod val="40000"/>
                  <a:lumOff val="60000"/>
                </a:schemeClr>
              </a:buClr>
              <a:buFont typeface="Wingdings" charset="2"/>
              <a:buChar char="§"/>
            </a:pPr>
            <a:r>
              <a:rPr lang="en-US" sz="1900" dirty="0" smtClean="0">
                <a:solidFill>
                  <a:srgbClr val="000000"/>
                </a:solidFill>
                <a:latin typeface="News Gothic MT"/>
                <a:cs typeface="News Gothic MT"/>
              </a:rPr>
              <a:t>Not really ‘valuing’ things: making choices </a:t>
            </a:r>
            <a:r>
              <a:rPr lang="en-US" sz="1900" i="1" dirty="0" smtClean="0">
                <a:solidFill>
                  <a:srgbClr val="000000"/>
                </a:solidFill>
                <a:latin typeface="News Gothic MT"/>
                <a:cs typeface="News Gothic MT"/>
              </a:rPr>
              <a:t>between</a:t>
            </a:r>
            <a:r>
              <a:rPr lang="en-US" sz="1900" dirty="0" smtClean="0">
                <a:solidFill>
                  <a:srgbClr val="000000"/>
                </a:solidFill>
                <a:latin typeface="News Gothic MT"/>
                <a:cs typeface="News Gothic MT"/>
              </a:rPr>
              <a:t> things</a:t>
            </a:r>
          </a:p>
          <a:p>
            <a:pPr lvl="1">
              <a:lnSpc>
                <a:spcPct val="120000"/>
              </a:lnSpc>
              <a:buClr>
                <a:schemeClr val="bg2">
                  <a:lumMod val="40000"/>
                  <a:lumOff val="60000"/>
                </a:schemeClr>
              </a:buClr>
              <a:buFont typeface="Wingdings" charset="2"/>
              <a:buChar char="§"/>
            </a:pPr>
            <a:r>
              <a:rPr lang="en-US" sz="1900" dirty="0" smtClean="0">
                <a:solidFill>
                  <a:srgbClr val="000000"/>
                </a:solidFill>
                <a:latin typeface="News Gothic MT"/>
                <a:cs typeface="News Gothic MT"/>
              </a:rPr>
              <a:t>Many things are instrumental: Textbook 1 or 2? Online or face-to-face</a:t>
            </a:r>
          </a:p>
          <a:p>
            <a:pPr>
              <a:lnSpc>
                <a:spcPct val="120000"/>
              </a:lnSpc>
              <a:buClr>
                <a:schemeClr val="bg2">
                  <a:lumMod val="20000"/>
                  <a:lumOff val="80000"/>
                </a:schemeClr>
              </a:buClr>
              <a:buFont typeface="Wingdings" charset="2"/>
              <a:buChar char="q"/>
            </a:pPr>
            <a:r>
              <a:rPr lang="en-US" sz="2200" dirty="0" smtClean="0">
                <a:solidFill>
                  <a:srgbClr val="000000"/>
                </a:solidFill>
                <a:latin typeface="News Gothic MT"/>
                <a:cs typeface="News Gothic MT"/>
              </a:rPr>
              <a:t>People do not have constant ‘preferences’ for money</a:t>
            </a:r>
          </a:p>
          <a:p>
            <a:pPr lvl="1">
              <a:lnSpc>
                <a:spcPct val="120000"/>
              </a:lnSpc>
              <a:buClr>
                <a:schemeClr val="bg2">
                  <a:lumMod val="40000"/>
                  <a:lumOff val="60000"/>
                </a:schemeClr>
              </a:buClr>
              <a:buFont typeface="Wingdings" charset="2"/>
              <a:buChar char="§"/>
            </a:pPr>
            <a:r>
              <a:rPr lang="en-US" sz="1800" dirty="0" smtClean="0">
                <a:solidFill>
                  <a:srgbClr val="000000"/>
                </a:solidFill>
                <a:latin typeface="News Gothic MT"/>
                <a:cs typeface="News Gothic MT"/>
              </a:rPr>
              <a:t>But not ‘people’ – society</a:t>
            </a:r>
          </a:p>
          <a:p>
            <a:pPr>
              <a:buClr>
                <a:schemeClr val="bg2">
                  <a:lumMod val="20000"/>
                  <a:lumOff val="80000"/>
                </a:schemeClr>
              </a:buClr>
              <a:buFont typeface="Wingdings" charset="2"/>
              <a:buChar char="q"/>
            </a:pPr>
            <a:r>
              <a:rPr lang="en-US" sz="2200" dirty="0" smtClean="0">
                <a:solidFill>
                  <a:srgbClr val="000000"/>
                </a:solidFill>
                <a:latin typeface="News Gothic MT"/>
                <a:cs typeface="News Gothic MT"/>
              </a:rPr>
              <a:t>BCA is harder for non-market activities</a:t>
            </a:r>
          </a:p>
          <a:p>
            <a:pPr marL="571500" lvl="2" indent="-342900">
              <a:lnSpc>
                <a:spcPct val="80000"/>
              </a:lnSpc>
              <a:spcBef>
                <a:spcPts val="2000"/>
              </a:spcBef>
              <a:buClr>
                <a:schemeClr val="bg2">
                  <a:lumMod val="20000"/>
                  <a:lumOff val="80000"/>
                </a:schemeClr>
              </a:buClr>
              <a:buFont typeface="Wingdings" charset="2"/>
              <a:buChar char="§"/>
            </a:pPr>
            <a:r>
              <a:rPr lang="en-US" sz="1800" dirty="0" smtClean="0">
                <a:solidFill>
                  <a:srgbClr val="000000"/>
                </a:solidFill>
                <a:cs typeface="News Gothic MT"/>
              </a:rPr>
              <a:t>Correct</a:t>
            </a:r>
            <a:endParaRPr lang="en-US" sz="1800" dirty="0">
              <a:solidFill>
                <a:srgbClr val="000000"/>
              </a:solidFill>
              <a:cs typeface="News Gothic MT"/>
            </a:endParaRPr>
          </a:p>
          <a:p>
            <a:pPr>
              <a:lnSpc>
                <a:spcPct val="120000"/>
              </a:lnSpc>
              <a:buClr>
                <a:schemeClr val="bg2">
                  <a:lumMod val="20000"/>
                  <a:lumOff val="80000"/>
                </a:schemeClr>
              </a:buClr>
              <a:buFont typeface="Wingdings" charset="2"/>
              <a:buChar char="q"/>
            </a:pPr>
            <a:endParaRPr lang="en-US" sz="2200" dirty="0" smtClean="0">
              <a:solidFill>
                <a:srgbClr val="000000"/>
              </a:solidFill>
              <a:latin typeface="News Gothic MT"/>
              <a:cs typeface="News Gothic MT"/>
            </a:endParaRPr>
          </a:p>
          <a:p>
            <a:pPr>
              <a:lnSpc>
                <a:spcPct val="120000"/>
              </a:lnSpc>
            </a:pPr>
            <a:endParaRPr lang="en-US" sz="2800" dirty="0" smtClean="0">
              <a:latin typeface="News Gothic MT"/>
              <a:cs typeface="News Gothic MT"/>
            </a:endParaRPr>
          </a:p>
          <a:p>
            <a:pPr lvl="1">
              <a:lnSpc>
                <a:spcPct val="120000"/>
              </a:lnSpc>
            </a:pPr>
            <a:endParaRPr lang="en-US" sz="2800" dirty="0" smtClean="0">
              <a:latin typeface="News Gothic MT"/>
              <a:cs typeface="News Gothic MT"/>
            </a:endParaRPr>
          </a:p>
        </p:txBody>
      </p:sp>
    </p:spTree>
    <p:extLst>
      <p:ext uri="{BB962C8B-B14F-4D97-AF65-F5344CB8AC3E}">
        <p14:creationId xmlns:p14="http://schemas.microsoft.com/office/powerpoint/2010/main" val="41242167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What to Include as Benefits?</a:t>
            </a:r>
            <a:endParaRPr lang="en-US" sz="4000" b="1" dirty="0"/>
          </a:p>
        </p:txBody>
      </p:sp>
      <p:sp>
        <p:nvSpPr>
          <p:cNvPr id="3" name="Content Placeholder 2"/>
          <p:cNvSpPr>
            <a:spLocks noGrp="1"/>
          </p:cNvSpPr>
          <p:nvPr>
            <p:ph idx="1"/>
          </p:nvPr>
        </p:nvSpPr>
        <p:spPr>
          <a:xfrm>
            <a:off x="609600" y="2133601"/>
            <a:ext cx="7635875" cy="3931920"/>
          </a:xfrm>
        </p:spPr>
        <p:txBody>
          <a:bodyPr/>
          <a:lstStyle/>
          <a:p>
            <a:r>
              <a:rPr lang="en-US" dirty="0" smtClean="0"/>
              <a:t>Everything independent forever!</a:t>
            </a:r>
          </a:p>
          <a:p>
            <a:r>
              <a:rPr lang="en-US" dirty="0" smtClean="0"/>
              <a:t>Even if it is not a statistically significant impact</a:t>
            </a:r>
          </a:p>
          <a:p>
            <a:r>
              <a:rPr lang="en-US" dirty="0"/>
              <a:t>I</a:t>
            </a:r>
            <a:r>
              <a:rPr lang="en-US" dirty="0" smtClean="0"/>
              <a:t>mpact may not be statistically significant, but benefits (impacts × dollar value) might be</a:t>
            </a:r>
          </a:p>
          <a:p>
            <a:r>
              <a:rPr lang="en-US" dirty="0" smtClean="0"/>
              <a:t>If impact is close to zero, benefit will be too</a:t>
            </a:r>
            <a:endParaRPr lang="en-US" dirty="0"/>
          </a:p>
        </p:txBody>
      </p:sp>
    </p:spTree>
    <p:extLst>
      <p:ext uri="{BB962C8B-B14F-4D97-AF65-F5344CB8AC3E}">
        <p14:creationId xmlns:p14="http://schemas.microsoft.com/office/powerpoint/2010/main" val="39532793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0"/>
            <a:ext cx="8153400" cy="1339850"/>
          </a:xfrm>
        </p:spPr>
        <p:txBody>
          <a:bodyPr>
            <a:normAutofit/>
          </a:bodyPr>
          <a:lstStyle/>
          <a:p>
            <a:r>
              <a:rPr lang="en-US" sz="3600" b="1" dirty="0" smtClean="0"/>
              <a:t>Digression on </a:t>
            </a:r>
            <a:br>
              <a:rPr lang="en-US" sz="3600" b="1" dirty="0" smtClean="0"/>
            </a:br>
            <a:r>
              <a:rPr lang="en-US" sz="3600" b="1" dirty="0" smtClean="0"/>
              <a:t>Statistical Significance</a:t>
            </a:r>
            <a:endParaRPr lang="en-US" sz="3600" b="1" dirty="0"/>
          </a:p>
        </p:txBody>
      </p:sp>
    </p:spTree>
    <p:extLst>
      <p:ext uri="{BB962C8B-B14F-4D97-AF65-F5344CB8AC3E}">
        <p14:creationId xmlns:p14="http://schemas.microsoft.com/office/powerpoint/2010/main" val="15585569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533400" y="1219200"/>
            <a:ext cx="8229600" cy="4983163"/>
          </a:xfrm>
        </p:spPr>
        <p:txBody>
          <a:bodyPr>
            <a:noAutofit/>
          </a:bodyPr>
          <a:lstStyle/>
          <a:p>
            <a:pPr marL="0" indent="0">
              <a:lnSpc>
                <a:spcPct val="100000"/>
              </a:lnSpc>
              <a:buNone/>
            </a:pPr>
            <a:endParaRPr lang="en-US" sz="1200" dirty="0">
              <a:latin typeface="Helvetica Neue"/>
              <a:cs typeface="Helvetica Neue"/>
            </a:endParaRPr>
          </a:p>
          <a:p>
            <a:pPr marL="0" indent="0">
              <a:lnSpc>
                <a:spcPct val="100000"/>
              </a:lnSpc>
              <a:buNone/>
            </a:pPr>
            <a:r>
              <a:rPr lang="en-US" sz="2800" dirty="0" smtClean="0">
                <a:latin typeface="Helvetica Neue"/>
                <a:cs typeface="Helvetica Neue"/>
              </a:rPr>
              <a:t>“Scientific </a:t>
            </a:r>
            <a:r>
              <a:rPr lang="en-US" sz="2800" dirty="0">
                <a:latin typeface="Helvetica Neue"/>
                <a:cs typeface="Helvetica Neue"/>
              </a:rPr>
              <a:t>conclusions and business or policy decisions should not be based only </a:t>
            </a:r>
            <a:r>
              <a:rPr lang="en-US" sz="2800" dirty="0" smtClean="0">
                <a:latin typeface="Helvetica Neue"/>
                <a:cs typeface="Helvetica Neue"/>
              </a:rPr>
              <a:t>on whether </a:t>
            </a:r>
            <a:r>
              <a:rPr lang="en-US" sz="2800" dirty="0">
                <a:latin typeface="Helvetica Neue"/>
                <a:cs typeface="Helvetica Neue"/>
              </a:rPr>
              <a:t>a p-value passes a specific </a:t>
            </a:r>
            <a:r>
              <a:rPr lang="en-US" sz="2800" dirty="0" smtClean="0">
                <a:latin typeface="Helvetica Neue"/>
                <a:cs typeface="Helvetica Neue"/>
              </a:rPr>
              <a:t>threshold”</a:t>
            </a:r>
          </a:p>
          <a:p>
            <a:pPr marL="0" indent="0">
              <a:lnSpc>
                <a:spcPct val="100000"/>
              </a:lnSpc>
              <a:buNone/>
            </a:pPr>
            <a:r>
              <a:rPr lang="en-US" sz="2800" dirty="0" smtClean="0">
                <a:latin typeface="Helvetica Neue"/>
                <a:cs typeface="Helvetica Neue"/>
              </a:rPr>
              <a:t>“A p-value, or statistical significance, does not measure the size of an effect or the importance of a result”</a:t>
            </a:r>
          </a:p>
          <a:p>
            <a:pPr marL="0" indent="0">
              <a:lnSpc>
                <a:spcPct val="100000"/>
              </a:lnSpc>
              <a:buNone/>
            </a:pPr>
            <a:endParaRPr lang="en-US" sz="1600" dirty="0" smtClean="0">
              <a:latin typeface="Helvetica Neue"/>
              <a:cs typeface="Helvetica Neue"/>
            </a:endParaRPr>
          </a:p>
          <a:p>
            <a:pPr marL="0" indent="0">
              <a:lnSpc>
                <a:spcPct val="100000"/>
              </a:lnSpc>
              <a:buNone/>
            </a:pPr>
            <a:endParaRPr lang="en-US" sz="1600" dirty="0" smtClean="0">
              <a:latin typeface="Helvetica Neue"/>
              <a:cs typeface="Helvetica Neue"/>
            </a:endParaRPr>
          </a:p>
          <a:p>
            <a:pPr marL="0" indent="0">
              <a:lnSpc>
                <a:spcPct val="100000"/>
              </a:lnSpc>
              <a:buNone/>
            </a:pPr>
            <a:endParaRPr lang="en-US" sz="1600" dirty="0">
              <a:latin typeface="Helvetica Neue"/>
              <a:cs typeface="Helvetica Neue"/>
            </a:endParaRPr>
          </a:p>
        </p:txBody>
      </p:sp>
      <p:sp>
        <p:nvSpPr>
          <p:cNvPr id="6" name="TextBox 5"/>
          <p:cNvSpPr txBox="1"/>
          <p:nvPr/>
        </p:nvSpPr>
        <p:spPr>
          <a:xfrm>
            <a:off x="581000" y="5458029"/>
            <a:ext cx="799888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Helvetica Neue"/>
                <a:cs typeface="Helvetica Neue"/>
              </a:rPr>
              <a:t>Wasserstein, R.L. (Ed.) 2016</a:t>
            </a:r>
            <a:r>
              <a:rPr lang="en-US" i="1" dirty="0" smtClean="0">
                <a:latin typeface="Helvetica Neue"/>
                <a:cs typeface="Helvetica Neue"/>
              </a:rPr>
              <a:t>. </a:t>
            </a:r>
            <a:r>
              <a:rPr lang="en-US" dirty="0" smtClean="0">
                <a:latin typeface="Helvetica Neue"/>
                <a:cs typeface="Helvetica Neue"/>
              </a:rPr>
              <a:t>ASA Statement on Statistical Significance and P-values. </a:t>
            </a:r>
            <a:r>
              <a:rPr lang="en-US" i="1" dirty="0" smtClean="0">
                <a:latin typeface="Helvetica Neue"/>
                <a:cs typeface="Helvetica Neue"/>
              </a:rPr>
              <a:t>The American Statistician</a:t>
            </a:r>
            <a:r>
              <a:rPr lang="en-US" dirty="0" smtClean="0">
                <a:latin typeface="Helvetica Neue"/>
                <a:cs typeface="Helvetica Neue"/>
              </a:rPr>
              <a:t>.</a:t>
            </a:r>
            <a:endParaRPr lang="en-US" i="1" dirty="0" smtClean="0">
              <a:latin typeface="Helvetica Neue"/>
              <a:cs typeface="Helvetica Neue"/>
            </a:endParaRPr>
          </a:p>
        </p:txBody>
      </p:sp>
    </p:spTree>
    <p:extLst>
      <p:ext uri="{BB962C8B-B14F-4D97-AF65-F5344CB8AC3E}">
        <p14:creationId xmlns:p14="http://schemas.microsoft.com/office/powerpoint/2010/main" val="4801317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57200" y="685800"/>
            <a:ext cx="8229600" cy="5478463"/>
          </a:xfrm>
        </p:spPr>
        <p:txBody>
          <a:bodyPr>
            <a:noAutofit/>
          </a:bodyPr>
          <a:lstStyle/>
          <a:p>
            <a:pPr marL="0" indent="0">
              <a:lnSpc>
                <a:spcPct val="120000"/>
              </a:lnSpc>
              <a:buNone/>
            </a:pPr>
            <a:r>
              <a:rPr lang="en-US" sz="2400" b="1" dirty="0" smtClean="0">
                <a:latin typeface="Helvetica Neue"/>
                <a:cs typeface="Helvetica Neue"/>
              </a:rPr>
              <a:t>“3</a:t>
            </a:r>
            <a:r>
              <a:rPr lang="en-US" sz="2400" b="1" dirty="0">
                <a:latin typeface="Helvetica Neue"/>
                <a:cs typeface="Helvetica Neue"/>
              </a:rPr>
              <a:t>. Scientific conclusions and business or policy decisions should not be based only </a:t>
            </a:r>
            <a:r>
              <a:rPr lang="en-US" sz="2400" b="1" dirty="0" smtClean="0">
                <a:latin typeface="Helvetica Neue"/>
                <a:cs typeface="Helvetica Neue"/>
              </a:rPr>
              <a:t>on whether </a:t>
            </a:r>
            <a:r>
              <a:rPr lang="en-US" sz="2400" b="1" dirty="0">
                <a:latin typeface="Helvetica Neue"/>
                <a:cs typeface="Helvetica Neue"/>
              </a:rPr>
              <a:t>a p-value passes a specific threshold</a:t>
            </a:r>
            <a:r>
              <a:rPr lang="en-US" sz="2400" b="1" dirty="0" smtClean="0">
                <a:latin typeface="Helvetica Neue"/>
                <a:cs typeface="Helvetica Neue"/>
              </a:rPr>
              <a:t>.”</a:t>
            </a:r>
            <a:endParaRPr lang="en-US" sz="1600" dirty="0" smtClean="0">
              <a:latin typeface="Helvetica Neue"/>
              <a:cs typeface="Helvetica Neue"/>
            </a:endParaRPr>
          </a:p>
          <a:p>
            <a:pPr marL="0" indent="0">
              <a:lnSpc>
                <a:spcPct val="120000"/>
              </a:lnSpc>
              <a:buNone/>
            </a:pPr>
            <a:r>
              <a:rPr lang="en-US" sz="1600" dirty="0" smtClean="0">
                <a:latin typeface="Helvetica Neue"/>
                <a:cs typeface="Helvetica Neue"/>
              </a:rPr>
              <a:t>Practices that reduce data analysis or scientific inference to mechanical “bright-line” rules (such as “p &lt; 0.05”) for justifying scientific claims or conclusions can lead to erroneous beliefs and poor decision-making. A conclusion does not immediately become “true” on one side of the divide and “false” on the other. Researchers should bring many contextual factors into play to derive scientific inferences, including the design of a study, the quality of the measurements, the external evidence for the phenomenon under study, and the validity of assumptions that underlie the data analysis. Pragmatic considerations often require binary, “yes-no” decisions, but this does not mean that p-values alone can ensure that a decision is correct or incorrect. The widespread use of “statistical significance” (generally interpreted as “p ≤ 0.05”) as a license for making a claim of a scientific finding (or implied truth) leads to considerable distortion of the scientific process.</a:t>
            </a:r>
          </a:p>
        </p:txBody>
      </p:sp>
    </p:spTree>
    <p:extLst>
      <p:ext uri="{BB962C8B-B14F-4D97-AF65-F5344CB8AC3E}">
        <p14:creationId xmlns:p14="http://schemas.microsoft.com/office/powerpoint/2010/main" val="24053306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457200"/>
            <a:ext cx="8229600" cy="5694363"/>
          </a:xfrm>
        </p:spPr>
        <p:txBody>
          <a:bodyPr>
            <a:noAutofit/>
          </a:bodyPr>
          <a:lstStyle/>
          <a:p>
            <a:pPr marL="0" indent="0">
              <a:lnSpc>
                <a:spcPct val="120000"/>
              </a:lnSpc>
              <a:buNone/>
            </a:pPr>
            <a:r>
              <a:rPr lang="en-US" sz="2400" b="1" dirty="0" smtClean="0">
                <a:latin typeface="Helvetica Neue"/>
                <a:cs typeface="Helvetica Neue"/>
              </a:rPr>
              <a:t>“5. A </a:t>
            </a:r>
            <a:r>
              <a:rPr lang="en-US" sz="2400" b="1" dirty="0">
                <a:latin typeface="Helvetica Neue"/>
                <a:cs typeface="Helvetica Neue"/>
              </a:rPr>
              <a:t>p-value, or statistical significance, does not measure the size of an effect or </a:t>
            </a:r>
            <a:r>
              <a:rPr lang="en-US" sz="2400" b="1" dirty="0" smtClean="0">
                <a:latin typeface="Helvetica Neue"/>
                <a:cs typeface="Helvetica Neue"/>
              </a:rPr>
              <a:t>the importance </a:t>
            </a:r>
            <a:r>
              <a:rPr lang="en-US" sz="2400" b="1" dirty="0">
                <a:latin typeface="Helvetica Neue"/>
                <a:cs typeface="Helvetica Neue"/>
              </a:rPr>
              <a:t>of a result</a:t>
            </a:r>
            <a:r>
              <a:rPr lang="en-US" sz="2400" b="1" dirty="0" smtClean="0">
                <a:latin typeface="Helvetica Neue"/>
                <a:cs typeface="Helvetica Neue"/>
              </a:rPr>
              <a:t>.”</a:t>
            </a:r>
            <a:endParaRPr lang="en-US" sz="2000" dirty="0">
              <a:latin typeface="Helvetica Neue"/>
              <a:cs typeface="Helvetica Neue"/>
            </a:endParaRPr>
          </a:p>
          <a:p>
            <a:pPr marL="0" indent="0">
              <a:lnSpc>
                <a:spcPct val="120000"/>
              </a:lnSpc>
              <a:buNone/>
            </a:pPr>
            <a:r>
              <a:rPr lang="en-US" sz="2000" dirty="0">
                <a:latin typeface="Helvetica Neue"/>
                <a:cs typeface="Helvetica Neue"/>
              </a:rPr>
              <a:t>Statistical significance is not equivalent to scientific, human, or economic significance. </a:t>
            </a:r>
            <a:r>
              <a:rPr lang="en-US" sz="2000" dirty="0" smtClean="0">
                <a:latin typeface="Helvetica Neue"/>
                <a:cs typeface="Helvetica Neue"/>
              </a:rPr>
              <a:t>Smaller p</a:t>
            </a:r>
            <a:r>
              <a:rPr lang="en-US" sz="2000" dirty="0">
                <a:latin typeface="Helvetica Neue"/>
                <a:cs typeface="Helvetica Neue"/>
              </a:rPr>
              <a:t>-values do not necessarily imply the presence of larger or more important effects, and larger </a:t>
            </a:r>
            <a:r>
              <a:rPr lang="en-US" sz="2000" dirty="0" smtClean="0">
                <a:latin typeface="Helvetica Neue"/>
                <a:cs typeface="Helvetica Neue"/>
              </a:rPr>
              <a:t>p-values do </a:t>
            </a:r>
            <a:r>
              <a:rPr lang="en-US" sz="2000" dirty="0">
                <a:latin typeface="Helvetica Neue"/>
                <a:cs typeface="Helvetica Neue"/>
              </a:rPr>
              <a:t>not imply a lack of importance or even lack of effect. Any effect, no matter how tiny</a:t>
            </a:r>
            <a:r>
              <a:rPr lang="en-US" sz="2000" dirty="0" smtClean="0">
                <a:latin typeface="Helvetica Neue"/>
                <a:cs typeface="Helvetica Neue"/>
              </a:rPr>
              <a:t>, can </a:t>
            </a:r>
            <a:r>
              <a:rPr lang="en-US" sz="2000" dirty="0">
                <a:latin typeface="Helvetica Neue"/>
                <a:cs typeface="Helvetica Neue"/>
              </a:rPr>
              <a:t>produce a small p-value if the sample size or measurement precision is high enough, </a:t>
            </a:r>
            <a:r>
              <a:rPr lang="en-US" sz="2000" dirty="0" smtClean="0">
                <a:latin typeface="Helvetica Neue"/>
                <a:cs typeface="Helvetica Neue"/>
              </a:rPr>
              <a:t>and large </a:t>
            </a:r>
            <a:r>
              <a:rPr lang="en-US" sz="2000" dirty="0">
                <a:latin typeface="Helvetica Neue"/>
                <a:cs typeface="Helvetica Neue"/>
              </a:rPr>
              <a:t>effects may produce unimpressive p-values if the sample size is small or measurements </a:t>
            </a:r>
            <a:r>
              <a:rPr lang="en-US" sz="2000" dirty="0" smtClean="0">
                <a:latin typeface="Helvetica Neue"/>
                <a:cs typeface="Helvetica Neue"/>
              </a:rPr>
              <a:t>are imprecise</a:t>
            </a:r>
            <a:r>
              <a:rPr lang="en-US" sz="2000" dirty="0">
                <a:latin typeface="Helvetica Neue"/>
                <a:cs typeface="Helvetica Neue"/>
              </a:rPr>
              <a:t>. Similarly, identical estimated effects will have different p-values if the precision </a:t>
            </a:r>
            <a:r>
              <a:rPr lang="en-US" sz="2000" dirty="0" smtClean="0">
                <a:latin typeface="Helvetica Neue"/>
                <a:cs typeface="Helvetica Neue"/>
              </a:rPr>
              <a:t>of the </a:t>
            </a:r>
            <a:r>
              <a:rPr lang="en-US" sz="2000" dirty="0">
                <a:latin typeface="Helvetica Neue"/>
                <a:cs typeface="Helvetica Neue"/>
              </a:rPr>
              <a:t>estimates differs.</a:t>
            </a:r>
          </a:p>
        </p:txBody>
      </p:sp>
    </p:spTree>
    <p:extLst>
      <p:ext uri="{BB962C8B-B14F-4D97-AF65-F5344CB8AC3E}">
        <p14:creationId xmlns:p14="http://schemas.microsoft.com/office/powerpoint/2010/main" val="5294547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rcRect t="-13347" b="-13347"/>
          <a:stretch>
            <a:fillRect/>
          </a:stretch>
        </p:blipFill>
        <p:spPr>
          <a:xfrm>
            <a:off x="533400" y="-31376"/>
            <a:ext cx="8229600" cy="4525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34916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rcRect t="-13347" b="-13347"/>
          <a:stretch>
            <a:fillRect/>
          </a:stretch>
        </p:blipFill>
        <p:spPr>
          <a:xfrm>
            <a:off x="1524000" y="152400"/>
            <a:ext cx="6083300" cy="3344863"/>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75581" y="3661598"/>
            <a:ext cx="7985378"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latin typeface="Helvetica Neue Light"/>
                <a:cs typeface="Helvetica Neue Light"/>
              </a:rPr>
              <a:t>“Matrixx’s premise that statistical significance is the only reliable indication of causation is flawed” </a:t>
            </a:r>
          </a:p>
          <a:p>
            <a:endParaRPr lang="en-US" sz="2800" dirty="0">
              <a:latin typeface="Helvetica Neue Light"/>
              <a:cs typeface="Helvetica Neue Light"/>
            </a:endParaRPr>
          </a:p>
          <a:p>
            <a:r>
              <a:rPr lang="en-US" sz="2800" dirty="0">
                <a:latin typeface="Helvetica Neue Light"/>
                <a:cs typeface="Helvetica Neue Light"/>
              </a:rPr>
              <a:t>“</a:t>
            </a:r>
            <a:r>
              <a:rPr lang="en-US" sz="2800" dirty="0">
                <a:solidFill>
                  <a:srgbClr val="000000"/>
                </a:solidFill>
                <a:latin typeface="Helvetica Neue Light"/>
                <a:cs typeface="Helvetica Neue Light"/>
              </a:rPr>
              <a:t>This is not to say that statistical significance (or the lack thereof) is irrelevant—only that it is not dispositive of every case</a:t>
            </a:r>
            <a:r>
              <a:rPr lang="en-US" sz="2800" dirty="0" smtClean="0">
                <a:solidFill>
                  <a:srgbClr val="000000"/>
                </a:solidFill>
                <a:latin typeface="Helvetica Neue Light"/>
                <a:cs typeface="Helvetica Neue Light"/>
              </a:rPr>
              <a:t>”</a:t>
            </a:r>
            <a:endParaRPr lang="en-US" sz="2800" dirty="0">
              <a:latin typeface="Helvetica Neue Light"/>
              <a:cs typeface="Helvetica Neue Light"/>
            </a:endParaRPr>
          </a:p>
        </p:txBody>
      </p:sp>
    </p:spTree>
    <p:extLst>
      <p:ext uri="{BB962C8B-B14F-4D97-AF65-F5344CB8AC3E}">
        <p14:creationId xmlns:p14="http://schemas.microsoft.com/office/powerpoint/2010/main" val="36164775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Benefit-Cost Analysis</a:t>
            </a:r>
            <a:endParaRPr lang="en-US" sz="4400" b="1" dirty="0"/>
          </a:p>
        </p:txBody>
      </p:sp>
      <p:sp>
        <p:nvSpPr>
          <p:cNvPr id="4" name="Content Placeholder 3"/>
          <p:cNvSpPr>
            <a:spLocks noGrp="1"/>
          </p:cNvSpPr>
          <p:nvPr>
            <p:ph idx="1"/>
          </p:nvPr>
        </p:nvSpPr>
        <p:spPr>
          <a:xfrm>
            <a:off x="900112" y="1905000"/>
            <a:ext cx="7345363" cy="4343400"/>
          </a:xfrm>
        </p:spPr>
        <p:txBody>
          <a:bodyPr>
            <a:normAutofit fontScale="25000" lnSpcReduction="20000"/>
          </a:bodyPr>
          <a:lstStyle/>
          <a:p>
            <a:r>
              <a:rPr lang="en-US" sz="9600" dirty="0" smtClean="0"/>
              <a:t>Decision-making</a:t>
            </a:r>
            <a:r>
              <a:rPr lang="en-US" sz="7200" dirty="0"/>
              <a:t> </a:t>
            </a:r>
            <a:r>
              <a:rPr lang="en-US" sz="9600" dirty="0" smtClean="0"/>
              <a:t>not hypothesis testing</a:t>
            </a:r>
            <a:endParaRPr lang="en-US" sz="7200" dirty="0" smtClean="0"/>
          </a:p>
          <a:p>
            <a:r>
              <a:rPr lang="en-US" sz="9600" dirty="0" smtClean="0"/>
              <a:t>If we were hypothesis testing:</a:t>
            </a:r>
          </a:p>
          <a:p>
            <a:pPr marL="0" indent="0">
              <a:buNone/>
            </a:pPr>
            <a:r>
              <a:rPr lang="en-US" sz="9600" dirty="0" smtClean="0"/>
              <a:t>	</a:t>
            </a:r>
            <a:r>
              <a:rPr lang="en-US" sz="8000" dirty="0" smtClean="0">
                <a:latin typeface="Engravers MT"/>
                <a:cs typeface="Engravers MT"/>
              </a:rPr>
              <a:t>H</a:t>
            </a:r>
            <a:r>
              <a:rPr lang="en-US" sz="8000" baseline="-25000" dirty="0" smtClean="0">
                <a:latin typeface="Engravers MT"/>
                <a:cs typeface="Engravers MT"/>
              </a:rPr>
              <a:t>A</a:t>
            </a:r>
            <a:r>
              <a:rPr lang="en-US" sz="9600" dirty="0" smtClean="0"/>
              <a:t>: B−C ≠ 0 	</a:t>
            </a:r>
            <a:r>
              <a:rPr lang="en-US" sz="8000" dirty="0" smtClean="0">
                <a:latin typeface="Engravers MT"/>
                <a:cs typeface="Engravers MT"/>
              </a:rPr>
              <a:t>H</a:t>
            </a:r>
            <a:r>
              <a:rPr lang="en-US" sz="8000" baseline="-25000" dirty="0" smtClean="0">
                <a:latin typeface="Engravers MT"/>
                <a:cs typeface="Engravers MT"/>
              </a:rPr>
              <a:t>0</a:t>
            </a:r>
            <a:r>
              <a:rPr lang="en-US" sz="9600" dirty="0" smtClean="0">
                <a:latin typeface="American Typewriter"/>
                <a:cs typeface="American Typewriter"/>
              </a:rPr>
              <a:t>: </a:t>
            </a:r>
            <a:r>
              <a:rPr lang="en-US" sz="9600" dirty="0"/>
              <a:t>B−C</a:t>
            </a:r>
            <a:r>
              <a:rPr lang="en-US" sz="9600" dirty="0" smtClean="0"/>
              <a:t>=0</a:t>
            </a:r>
            <a:endParaRPr lang="en-US" sz="7200" dirty="0" smtClean="0"/>
          </a:p>
          <a:p>
            <a:r>
              <a:rPr lang="en-US" sz="9600" dirty="0" smtClean="0"/>
              <a:t>This is </a:t>
            </a:r>
            <a:r>
              <a:rPr lang="en-US" sz="9600" u="sng" dirty="0" smtClean="0"/>
              <a:t>not</a:t>
            </a:r>
            <a:r>
              <a:rPr lang="en-US" sz="9600" dirty="0" smtClean="0"/>
              <a:t> the same as:</a:t>
            </a:r>
            <a:endParaRPr lang="en-US" sz="9600" dirty="0"/>
          </a:p>
          <a:p>
            <a:pPr marL="0" indent="0">
              <a:buNone/>
            </a:pPr>
            <a:r>
              <a:rPr lang="en-US" sz="9600" dirty="0"/>
              <a:t>	</a:t>
            </a:r>
            <a:r>
              <a:rPr lang="en-US" sz="8000" dirty="0" smtClean="0">
                <a:latin typeface="Engravers MT"/>
                <a:cs typeface="Engravers MT"/>
              </a:rPr>
              <a:t>H</a:t>
            </a:r>
            <a:r>
              <a:rPr lang="en-US" sz="8000" baseline="-25000" dirty="0" smtClean="0">
                <a:latin typeface="Engravers MT"/>
                <a:cs typeface="Engravers MT"/>
              </a:rPr>
              <a:t>A</a:t>
            </a:r>
            <a:r>
              <a:rPr lang="en-US" sz="9600" dirty="0" smtClean="0">
                <a:latin typeface="American Typewriter"/>
                <a:cs typeface="American Typewriter"/>
              </a:rPr>
              <a:t>: </a:t>
            </a:r>
            <a:r>
              <a:rPr lang="en-US" sz="9600" dirty="0" smtClean="0"/>
              <a:t>C</a:t>
            </a:r>
            <a:r>
              <a:rPr lang="en-US" sz="9600" baseline="-25000" dirty="0" smtClean="0"/>
              <a:t>i</a:t>
            </a:r>
            <a:r>
              <a:rPr lang="en-US" sz="9600" dirty="0"/>
              <a:t>≠0 		</a:t>
            </a:r>
            <a:r>
              <a:rPr lang="en-US" sz="8000" dirty="0">
                <a:latin typeface="Engravers MT"/>
                <a:cs typeface="Engravers MT"/>
              </a:rPr>
              <a:t>H</a:t>
            </a:r>
            <a:r>
              <a:rPr lang="en-US" sz="8000" baseline="-25000" dirty="0">
                <a:latin typeface="Engravers MT"/>
                <a:cs typeface="Engravers MT"/>
              </a:rPr>
              <a:t>0</a:t>
            </a:r>
            <a:r>
              <a:rPr lang="en-US" sz="9600" dirty="0" smtClean="0">
                <a:latin typeface="American Typewriter"/>
                <a:cs typeface="American Typewriter"/>
              </a:rPr>
              <a:t>: </a:t>
            </a:r>
            <a:r>
              <a:rPr lang="en-US" sz="9600" dirty="0" err="1" smtClean="0"/>
              <a:t>C</a:t>
            </a:r>
            <a:r>
              <a:rPr lang="en-US" sz="9600" baseline="-25000" dirty="0" err="1" smtClean="0"/>
              <a:t>i</a:t>
            </a:r>
            <a:r>
              <a:rPr lang="en-US" sz="9600" dirty="0"/>
              <a:t>=0</a:t>
            </a:r>
          </a:p>
          <a:p>
            <a:pPr marL="0" indent="0">
              <a:buNone/>
            </a:pPr>
            <a:r>
              <a:rPr lang="en-US" sz="9600" dirty="0" smtClean="0"/>
              <a:t>	</a:t>
            </a:r>
            <a:r>
              <a:rPr lang="en-US" sz="8000" dirty="0">
                <a:latin typeface="Engravers MT"/>
                <a:cs typeface="Engravers MT"/>
              </a:rPr>
              <a:t>H</a:t>
            </a:r>
            <a:r>
              <a:rPr lang="en-US" sz="8000" baseline="-25000" dirty="0">
                <a:latin typeface="Engravers MT"/>
                <a:cs typeface="Engravers MT"/>
              </a:rPr>
              <a:t>A</a:t>
            </a:r>
            <a:r>
              <a:rPr lang="en-US" sz="9600" dirty="0" smtClean="0">
                <a:latin typeface="American Typewriter"/>
                <a:cs typeface="American Typewriter"/>
              </a:rPr>
              <a:t>: </a:t>
            </a:r>
            <a:r>
              <a:rPr lang="en-US" sz="9600" dirty="0"/>
              <a:t>E</a:t>
            </a:r>
            <a:r>
              <a:rPr lang="en-US" sz="9600" baseline="-25000" dirty="0" smtClean="0"/>
              <a:t>i</a:t>
            </a:r>
            <a:r>
              <a:rPr lang="en-US" sz="9600" dirty="0"/>
              <a:t>≠0 		</a:t>
            </a:r>
            <a:r>
              <a:rPr lang="en-US" sz="8000" dirty="0">
                <a:latin typeface="Engravers MT"/>
                <a:cs typeface="Engravers MT"/>
              </a:rPr>
              <a:t>H</a:t>
            </a:r>
            <a:r>
              <a:rPr lang="en-US" sz="8000" baseline="-25000" dirty="0">
                <a:latin typeface="Engravers MT"/>
                <a:cs typeface="Engravers MT"/>
              </a:rPr>
              <a:t>0</a:t>
            </a:r>
            <a:r>
              <a:rPr lang="en-US" sz="9600" dirty="0" smtClean="0">
                <a:latin typeface="American Typewriter"/>
                <a:cs typeface="American Typewriter"/>
              </a:rPr>
              <a:t>: </a:t>
            </a:r>
            <a:r>
              <a:rPr lang="en-US" sz="9600" dirty="0" err="1"/>
              <a:t>E</a:t>
            </a:r>
            <a:r>
              <a:rPr lang="en-US" sz="9600" baseline="-25000" dirty="0" err="1" smtClean="0"/>
              <a:t>i</a:t>
            </a:r>
            <a:r>
              <a:rPr lang="en-US" sz="9600" dirty="0"/>
              <a:t>=</a:t>
            </a:r>
            <a:r>
              <a:rPr lang="en-US" sz="9600" dirty="0" smtClean="0"/>
              <a:t>0</a:t>
            </a:r>
          </a:p>
          <a:p>
            <a:pPr marL="0" indent="0">
              <a:buNone/>
            </a:pPr>
            <a:r>
              <a:rPr lang="en-US" sz="9600" dirty="0" smtClean="0"/>
              <a:t>	</a:t>
            </a:r>
            <a:r>
              <a:rPr lang="en-US" sz="8000" dirty="0" smtClean="0">
                <a:latin typeface="Engravers MT"/>
                <a:cs typeface="Engravers MT"/>
              </a:rPr>
              <a:t>H</a:t>
            </a:r>
            <a:r>
              <a:rPr lang="en-US" sz="8000" baseline="-25000" dirty="0" smtClean="0">
                <a:latin typeface="Engravers MT"/>
                <a:cs typeface="Engravers MT"/>
              </a:rPr>
              <a:t>A</a:t>
            </a:r>
            <a:r>
              <a:rPr lang="en-US" sz="9600" dirty="0" smtClean="0">
                <a:latin typeface="American Typewriter"/>
                <a:cs typeface="American Typewriter"/>
              </a:rPr>
              <a:t>: </a:t>
            </a:r>
            <a:r>
              <a:rPr lang="en-US" sz="9600" dirty="0" smtClean="0"/>
              <a:t>B</a:t>
            </a:r>
            <a:r>
              <a:rPr lang="en-US" sz="9600" baseline="-25000" dirty="0" smtClean="0"/>
              <a:t>i</a:t>
            </a:r>
            <a:r>
              <a:rPr lang="en-US" sz="9600" dirty="0" smtClean="0"/>
              <a:t>≠0 		</a:t>
            </a:r>
            <a:r>
              <a:rPr lang="en-US" sz="8000" dirty="0" smtClean="0">
                <a:latin typeface="Engravers MT"/>
                <a:cs typeface="Engravers MT"/>
              </a:rPr>
              <a:t>H</a:t>
            </a:r>
            <a:r>
              <a:rPr lang="en-US" sz="8000" baseline="-25000" dirty="0" smtClean="0">
                <a:latin typeface="Engravers MT"/>
                <a:cs typeface="Engravers MT"/>
              </a:rPr>
              <a:t>0</a:t>
            </a:r>
            <a:r>
              <a:rPr lang="en-US" sz="9600" dirty="0" smtClean="0">
                <a:latin typeface="American Typewriter"/>
                <a:cs typeface="American Typewriter"/>
              </a:rPr>
              <a:t>: </a:t>
            </a:r>
            <a:r>
              <a:rPr lang="en-US" sz="9600" dirty="0" smtClean="0"/>
              <a:t>B</a:t>
            </a:r>
            <a:r>
              <a:rPr lang="en-US" sz="9600" baseline="-25000" dirty="0" smtClean="0"/>
              <a:t>i</a:t>
            </a:r>
            <a:r>
              <a:rPr lang="en-US" sz="9600" dirty="0" smtClean="0"/>
              <a:t>=0</a:t>
            </a:r>
          </a:p>
          <a:p>
            <a:pPr marL="0" indent="0">
              <a:buNone/>
            </a:pPr>
            <a:endParaRPr lang="en-US" dirty="0"/>
          </a:p>
        </p:txBody>
      </p:sp>
    </p:spTree>
    <p:extLst>
      <p:ext uri="{BB962C8B-B14F-4D97-AF65-F5344CB8AC3E}">
        <p14:creationId xmlns:p14="http://schemas.microsoft.com/office/powerpoint/2010/main" val="33740549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noFill/>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400" b="1" dirty="0" smtClean="0">
                <a:cs typeface="Arial"/>
              </a:rPr>
              <a:t>Assigning Dollar Values</a:t>
            </a:r>
            <a:endParaRPr lang="en-US" sz="4400" b="1" dirty="0" smtClean="0">
              <a:latin typeface="+mn-lt"/>
              <a:cs typeface="Arial"/>
            </a:endParaRPr>
          </a:p>
        </p:txBody>
      </p:sp>
      <p:sp>
        <p:nvSpPr>
          <p:cNvPr id="74755" name="Content Placeholder 2"/>
          <p:cNvSpPr>
            <a:spLocks noGrp="1"/>
          </p:cNvSpPr>
          <p:nvPr>
            <p:ph idx="1"/>
          </p:nvPr>
        </p:nvSpPr>
        <p:spPr>
          <a:xfrm>
            <a:off x="457200" y="2057400"/>
            <a:ext cx="8305800" cy="4008121"/>
          </a:xfrm>
        </p:spPr>
        <p:txBody>
          <a:bodyPr>
            <a:normAutofit fontScale="92500" lnSpcReduction="10000"/>
          </a:bodyPr>
          <a:lstStyle/>
          <a:p>
            <a:pPr marL="0" indent="0" eaLnBrk="1" hangingPunct="1">
              <a:lnSpc>
                <a:spcPct val="120000"/>
              </a:lnSpc>
              <a:spcBef>
                <a:spcPts val="600"/>
              </a:spcBef>
              <a:buClr>
                <a:schemeClr val="bg2">
                  <a:lumMod val="20000"/>
                  <a:lumOff val="80000"/>
                </a:schemeClr>
              </a:buClr>
              <a:buNone/>
            </a:pPr>
            <a:r>
              <a:rPr lang="en-US" sz="2800" dirty="0" smtClean="0">
                <a:solidFill>
                  <a:schemeClr val="tx1"/>
                </a:solidFill>
                <a:cs typeface="Arial"/>
              </a:rPr>
              <a:t>After identification of all impacts by category </a:t>
            </a:r>
            <a:r>
              <a:rPr lang="en-US" sz="2800" b="1" dirty="0" smtClean="0">
                <a:solidFill>
                  <a:srgbClr val="0000FF"/>
                </a:solidFill>
                <a:cs typeface="Arial"/>
              </a:rPr>
              <a:t>assign a dollar value to each</a:t>
            </a:r>
          </a:p>
          <a:p>
            <a:pPr marL="0" indent="0" eaLnBrk="1" hangingPunct="1">
              <a:lnSpc>
                <a:spcPct val="120000"/>
              </a:lnSpc>
              <a:spcBef>
                <a:spcPts val="600"/>
              </a:spcBef>
              <a:buClr>
                <a:schemeClr val="bg2">
                  <a:lumMod val="20000"/>
                  <a:lumOff val="80000"/>
                </a:schemeClr>
              </a:buClr>
              <a:buNone/>
            </a:pPr>
            <a:endParaRPr lang="en-US" sz="2800" dirty="0" smtClean="0">
              <a:solidFill>
                <a:schemeClr val="tx1"/>
              </a:solidFill>
              <a:cs typeface="Arial"/>
            </a:endParaRPr>
          </a:p>
          <a:p>
            <a:pPr marL="0" indent="0" eaLnBrk="1" hangingPunct="1">
              <a:lnSpc>
                <a:spcPct val="120000"/>
              </a:lnSpc>
              <a:spcBef>
                <a:spcPts val="600"/>
              </a:spcBef>
              <a:buClr>
                <a:schemeClr val="bg2">
                  <a:lumMod val="20000"/>
                  <a:lumOff val="80000"/>
                </a:schemeClr>
              </a:buClr>
              <a:buNone/>
            </a:pPr>
            <a:r>
              <a:rPr lang="en-US" sz="2800" dirty="0" smtClean="0">
                <a:solidFill>
                  <a:schemeClr val="tx1"/>
                </a:solidFill>
                <a:cs typeface="Arial"/>
              </a:rPr>
              <a:t>Two philosophies of assignment:</a:t>
            </a:r>
          </a:p>
          <a:p>
            <a:pPr lvl="1">
              <a:lnSpc>
                <a:spcPct val="120000"/>
              </a:lnSpc>
              <a:buClr>
                <a:schemeClr val="bg2">
                  <a:lumMod val="40000"/>
                  <a:lumOff val="60000"/>
                </a:schemeClr>
              </a:buClr>
              <a:buFont typeface="Wingdings" charset="2"/>
              <a:buChar char="§"/>
            </a:pPr>
            <a:r>
              <a:rPr lang="en-US" sz="2400" dirty="0" smtClean="0">
                <a:solidFill>
                  <a:schemeClr val="tx1"/>
                </a:solidFill>
                <a:cs typeface="Arial"/>
              </a:rPr>
              <a:t>Opportunity cost</a:t>
            </a:r>
          </a:p>
          <a:p>
            <a:pPr lvl="1">
              <a:lnSpc>
                <a:spcPct val="120000"/>
              </a:lnSpc>
              <a:buClr>
                <a:schemeClr val="bg2">
                  <a:lumMod val="40000"/>
                  <a:lumOff val="60000"/>
                </a:schemeClr>
              </a:buClr>
              <a:buFont typeface="Wingdings" charset="2"/>
              <a:buChar char="§"/>
            </a:pPr>
            <a:r>
              <a:rPr lang="en-US" sz="2400" dirty="0" smtClean="0">
                <a:solidFill>
                  <a:schemeClr val="tx1"/>
                </a:solidFill>
                <a:cs typeface="Arial"/>
              </a:rPr>
              <a:t>Willingness-to-pay (WTP)</a:t>
            </a:r>
            <a:endParaRPr lang="en-US" sz="2400" b="1" dirty="0" smtClean="0">
              <a:solidFill>
                <a:schemeClr val="bg2">
                  <a:lumMod val="60000"/>
                  <a:lumOff val="40000"/>
                </a:schemeClr>
              </a:solidFill>
              <a:cs typeface="Arial"/>
            </a:endParaRPr>
          </a:p>
          <a:p>
            <a:pPr marL="0" indent="0">
              <a:lnSpc>
                <a:spcPct val="120000"/>
              </a:lnSpc>
              <a:spcBef>
                <a:spcPts val="600"/>
              </a:spcBef>
              <a:buClr>
                <a:schemeClr val="bg2">
                  <a:lumMod val="20000"/>
                  <a:lumOff val="80000"/>
                </a:schemeClr>
              </a:buClr>
              <a:buNone/>
            </a:pPr>
            <a:endParaRPr lang="en-US" sz="2800" dirty="0" smtClean="0">
              <a:solidFill>
                <a:srgbClr val="000000"/>
              </a:solidFill>
              <a:cs typeface="Arial"/>
            </a:endParaRPr>
          </a:p>
          <a:p>
            <a:pPr marL="0" indent="0">
              <a:lnSpc>
                <a:spcPct val="120000"/>
              </a:lnSpc>
              <a:spcBef>
                <a:spcPts val="600"/>
              </a:spcBef>
              <a:buClr>
                <a:schemeClr val="bg2">
                  <a:lumMod val="20000"/>
                  <a:lumOff val="80000"/>
                </a:schemeClr>
              </a:buClr>
              <a:buNone/>
            </a:pPr>
            <a:r>
              <a:rPr lang="en-US" sz="2800" dirty="0" smtClean="0">
                <a:solidFill>
                  <a:srgbClr val="000000"/>
                </a:solidFill>
                <a:cs typeface="Arial"/>
              </a:rPr>
              <a:t>Market prices should reflect both philosophies</a:t>
            </a:r>
            <a:endParaRPr lang="en-US" sz="2800" dirty="0">
              <a:solidFill>
                <a:srgbClr val="000000"/>
              </a:solidFill>
              <a:cs typeface="Arial"/>
            </a:endParaRPr>
          </a:p>
        </p:txBody>
      </p:sp>
    </p:spTree>
    <p:extLst>
      <p:ext uri="{BB962C8B-B14F-4D97-AF65-F5344CB8AC3E}">
        <p14:creationId xmlns:p14="http://schemas.microsoft.com/office/powerpoint/2010/main" val="37461585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000000"/>
                </a:solidFill>
              </a:rPr>
              <a:t>Benefit-Cost Analysis</a:t>
            </a:r>
            <a:endParaRPr lang="en-US" sz="4400" b="1" dirty="0">
              <a:solidFill>
                <a:srgbClr val="000000"/>
              </a:solidFill>
            </a:endParaRPr>
          </a:p>
        </p:txBody>
      </p:sp>
      <p:sp>
        <p:nvSpPr>
          <p:cNvPr id="3" name="Content Placeholder 2"/>
          <p:cNvSpPr>
            <a:spLocks noGrp="1"/>
          </p:cNvSpPr>
          <p:nvPr>
            <p:ph idx="1"/>
          </p:nvPr>
        </p:nvSpPr>
        <p:spPr>
          <a:xfrm>
            <a:off x="457200" y="2057400"/>
            <a:ext cx="8229600" cy="4008121"/>
          </a:xfrm>
        </p:spPr>
        <p:txBody>
          <a:bodyPr/>
          <a:lstStyle/>
          <a:p>
            <a:pPr>
              <a:buClr>
                <a:schemeClr val="bg2">
                  <a:lumMod val="20000"/>
                  <a:lumOff val="80000"/>
                </a:schemeClr>
              </a:buClr>
              <a:buFont typeface="Wingdings" charset="2"/>
              <a:buChar char="q"/>
            </a:pPr>
            <a:endParaRPr lang="en-US" dirty="0" smtClean="0">
              <a:solidFill>
                <a:schemeClr val="tx1"/>
              </a:solidFill>
              <a:cs typeface="News Gothic MT"/>
            </a:endParaRPr>
          </a:p>
          <a:p>
            <a:pPr marL="0" indent="0">
              <a:buClr>
                <a:schemeClr val="bg2">
                  <a:lumMod val="20000"/>
                  <a:lumOff val="80000"/>
                </a:schemeClr>
              </a:buClr>
              <a:buNone/>
            </a:pPr>
            <a:r>
              <a:rPr lang="en-US" dirty="0" smtClean="0">
                <a:solidFill>
                  <a:schemeClr val="tx1"/>
                </a:solidFill>
                <a:cs typeface="News Gothic MT"/>
              </a:rPr>
              <a:t>Benefit-Cost </a:t>
            </a:r>
            <a:r>
              <a:rPr lang="en-US" dirty="0">
                <a:solidFill>
                  <a:schemeClr val="tx1"/>
                </a:solidFill>
                <a:cs typeface="News Gothic MT"/>
              </a:rPr>
              <a:t>Analysis is a policy assessment method that quantifies the value to a given agency of public policy impacts/consequences in </a:t>
            </a:r>
            <a:r>
              <a:rPr lang="en-US" b="1" dirty="0">
                <a:solidFill>
                  <a:srgbClr val="FF0000"/>
                </a:solidFill>
                <a:cs typeface="News Gothic MT"/>
              </a:rPr>
              <a:t>monetary</a:t>
            </a:r>
            <a:r>
              <a:rPr lang="en-US" dirty="0">
                <a:solidFill>
                  <a:schemeClr val="tx1"/>
                </a:solidFill>
                <a:cs typeface="News Gothic MT"/>
              </a:rPr>
              <a:t> terms</a:t>
            </a:r>
          </a:p>
          <a:p>
            <a:endParaRPr lang="en-US" dirty="0"/>
          </a:p>
        </p:txBody>
      </p:sp>
    </p:spTree>
    <p:extLst>
      <p:ext uri="{BB962C8B-B14F-4D97-AF65-F5344CB8AC3E}">
        <p14:creationId xmlns:p14="http://schemas.microsoft.com/office/powerpoint/2010/main" val="39353352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noFill/>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400" b="1" dirty="0" smtClean="0">
                <a:latin typeface="+mn-lt"/>
                <a:cs typeface="Arial"/>
              </a:rPr>
              <a:t>Market Prices</a:t>
            </a:r>
          </a:p>
        </p:txBody>
      </p:sp>
      <p:sp>
        <p:nvSpPr>
          <p:cNvPr id="74755" name="Content Placeholder 2"/>
          <p:cNvSpPr>
            <a:spLocks noGrp="1"/>
          </p:cNvSpPr>
          <p:nvPr>
            <p:ph idx="1"/>
          </p:nvPr>
        </p:nvSpPr>
        <p:spPr>
          <a:xfrm>
            <a:off x="457200" y="1905000"/>
            <a:ext cx="8305800" cy="4008121"/>
          </a:xfrm>
        </p:spPr>
        <p:txBody>
          <a:bodyPr>
            <a:noAutofit/>
          </a:bodyPr>
          <a:lstStyle/>
          <a:p>
            <a:pPr marL="0" indent="0" eaLnBrk="1" hangingPunct="1">
              <a:lnSpc>
                <a:spcPct val="120000"/>
              </a:lnSpc>
              <a:spcBef>
                <a:spcPts val="600"/>
              </a:spcBef>
              <a:buClr>
                <a:schemeClr val="bg2">
                  <a:lumMod val="20000"/>
                  <a:lumOff val="80000"/>
                </a:schemeClr>
              </a:buClr>
              <a:buNone/>
            </a:pPr>
            <a:r>
              <a:rPr lang="en-US" sz="2800" b="1" dirty="0">
                <a:solidFill>
                  <a:srgbClr val="0000FF"/>
                </a:solidFill>
                <a:cs typeface="Arial"/>
              </a:rPr>
              <a:t>N</a:t>
            </a:r>
            <a:r>
              <a:rPr lang="en-US" sz="2800" b="1" dirty="0" smtClean="0">
                <a:solidFill>
                  <a:srgbClr val="0000FF"/>
                </a:solidFill>
                <a:cs typeface="Arial"/>
              </a:rPr>
              <a:t>ot everything </a:t>
            </a:r>
            <a:r>
              <a:rPr lang="en-US" sz="2800" dirty="0" smtClean="0">
                <a:solidFill>
                  <a:srgbClr val="000000"/>
                </a:solidFill>
                <a:cs typeface="Arial"/>
              </a:rPr>
              <a:t>has a market price</a:t>
            </a:r>
          </a:p>
          <a:p>
            <a:pPr marL="0" indent="0" eaLnBrk="1" hangingPunct="1">
              <a:lnSpc>
                <a:spcPct val="120000"/>
              </a:lnSpc>
              <a:spcBef>
                <a:spcPts val="600"/>
              </a:spcBef>
              <a:buClr>
                <a:schemeClr val="bg2">
                  <a:lumMod val="20000"/>
                  <a:lumOff val="80000"/>
                </a:schemeClr>
              </a:buClr>
              <a:buNone/>
            </a:pPr>
            <a:endParaRPr lang="en-US" sz="900" dirty="0" smtClean="0">
              <a:solidFill>
                <a:srgbClr val="000000"/>
              </a:solidFill>
              <a:cs typeface="Arial"/>
            </a:endParaRPr>
          </a:p>
          <a:p>
            <a:pPr marL="0" indent="0" eaLnBrk="1" hangingPunct="1">
              <a:lnSpc>
                <a:spcPct val="120000"/>
              </a:lnSpc>
              <a:spcBef>
                <a:spcPts val="600"/>
              </a:spcBef>
              <a:buClr>
                <a:schemeClr val="bg2">
                  <a:lumMod val="20000"/>
                  <a:lumOff val="80000"/>
                </a:schemeClr>
              </a:buClr>
              <a:buNone/>
            </a:pPr>
            <a:r>
              <a:rPr lang="en-US" sz="2800" dirty="0" smtClean="0">
                <a:solidFill>
                  <a:srgbClr val="000000"/>
                </a:solidFill>
                <a:cs typeface="Arial"/>
              </a:rPr>
              <a:t>Market prices are often </a:t>
            </a:r>
            <a:r>
              <a:rPr lang="en-US" sz="2800" b="1" dirty="0" smtClean="0">
                <a:solidFill>
                  <a:srgbClr val="0000FF"/>
                </a:solidFill>
                <a:cs typeface="Arial"/>
              </a:rPr>
              <a:t>distorted</a:t>
            </a:r>
          </a:p>
          <a:p>
            <a:pPr lvl="1">
              <a:lnSpc>
                <a:spcPct val="120000"/>
              </a:lnSpc>
              <a:buClr>
                <a:schemeClr val="bg2">
                  <a:lumMod val="40000"/>
                  <a:lumOff val="60000"/>
                </a:schemeClr>
              </a:buClr>
              <a:buFont typeface="Wingdings" charset="2"/>
              <a:buChar char="§"/>
            </a:pPr>
            <a:r>
              <a:rPr lang="en-US" sz="2400" dirty="0">
                <a:solidFill>
                  <a:srgbClr val="000000"/>
                </a:solidFill>
                <a:cs typeface="Arial"/>
              </a:rPr>
              <a:t>T</a:t>
            </a:r>
            <a:r>
              <a:rPr lang="en-US" sz="2400" dirty="0" smtClean="0">
                <a:solidFill>
                  <a:srgbClr val="000000"/>
                </a:solidFill>
                <a:cs typeface="Arial"/>
              </a:rPr>
              <a:t>axes/subsidies/controls</a:t>
            </a:r>
          </a:p>
          <a:p>
            <a:pPr marL="0" indent="0" eaLnBrk="1" hangingPunct="1">
              <a:lnSpc>
                <a:spcPct val="120000"/>
              </a:lnSpc>
              <a:spcBef>
                <a:spcPts val="600"/>
              </a:spcBef>
              <a:buClr>
                <a:schemeClr val="bg2">
                  <a:lumMod val="20000"/>
                  <a:lumOff val="80000"/>
                </a:schemeClr>
              </a:buClr>
              <a:buNone/>
            </a:pPr>
            <a:endParaRPr lang="en-US" sz="1000" dirty="0" smtClean="0">
              <a:solidFill>
                <a:srgbClr val="000000"/>
              </a:solidFill>
              <a:cs typeface="Arial"/>
            </a:endParaRPr>
          </a:p>
          <a:p>
            <a:pPr marL="0" indent="0" eaLnBrk="1" hangingPunct="1">
              <a:lnSpc>
                <a:spcPct val="120000"/>
              </a:lnSpc>
              <a:spcBef>
                <a:spcPts val="600"/>
              </a:spcBef>
              <a:buClr>
                <a:schemeClr val="bg2">
                  <a:lumMod val="20000"/>
                  <a:lumOff val="80000"/>
                </a:schemeClr>
              </a:buClr>
              <a:buNone/>
            </a:pPr>
            <a:r>
              <a:rPr lang="en-US" sz="2800" dirty="0" smtClean="0">
                <a:solidFill>
                  <a:srgbClr val="000000"/>
                </a:solidFill>
                <a:cs typeface="Arial"/>
              </a:rPr>
              <a:t>Market prices are often </a:t>
            </a:r>
            <a:r>
              <a:rPr lang="en-US" sz="2800" b="1" dirty="0" smtClean="0">
                <a:solidFill>
                  <a:srgbClr val="0000FF"/>
                </a:solidFill>
                <a:cs typeface="Arial"/>
              </a:rPr>
              <a:t>inefficient</a:t>
            </a:r>
            <a:endParaRPr lang="en-US" sz="2800" b="1" dirty="0">
              <a:solidFill>
                <a:srgbClr val="0000FF"/>
              </a:solidFill>
              <a:cs typeface="Arial"/>
            </a:endParaRPr>
          </a:p>
          <a:p>
            <a:pPr lvl="1">
              <a:lnSpc>
                <a:spcPct val="120000"/>
              </a:lnSpc>
              <a:buClr>
                <a:schemeClr val="bg2">
                  <a:lumMod val="40000"/>
                  <a:lumOff val="60000"/>
                </a:schemeClr>
              </a:buClr>
              <a:buFont typeface="Wingdings" charset="2"/>
              <a:buChar char="§"/>
            </a:pPr>
            <a:r>
              <a:rPr lang="en-US" sz="2400" dirty="0">
                <a:solidFill>
                  <a:srgbClr val="000000"/>
                </a:solidFill>
                <a:cs typeface="Arial"/>
              </a:rPr>
              <a:t>E</a:t>
            </a:r>
            <a:r>
              <a:rPr lang="en-US" sz="2400" dirty="0" smtClean="0">
                <a:solidFill>
                  <a:schemeClr val="tx1"/>
                </a:solidFill>
                <a:cs typeface="Arial"/>
              </a:rPr>
              <a:t>xternalities, </a:t>
            </a:r>
            <a:r>
              <a:rPr lang="en-US" sz="2400" dirty="0" smtClean="0">
                <a:solidFill>
                  <a:srgbClr val="000000"/>
                </a:solidFill>
                <a:cs typeface="Arial"/>
              </a:rPr>
              <a:t>e.g</a:t>
            </a:r>
            <a:r>
              <a:rPr lang="en-US" sz="2400" dirty="0">
                <a:solidFill>
                  <a:srgbClr val="000000"/>
                </a:solidFill>
                <a:cs typeface="Arial"/>
              </a:rPr>
              <a:t>. peer </a:t>
            </a:r>
            <a:r>
              <a:rPr lang="en-US" sz="2400" dirty="0" smtClean="0">
                <a:solidFill>
                  <a:srgbClr val="000000"/>
                </a:solidFill>
                <a:cs typeface="Arial"/>
              </a:rPr>
              <a:t>effects</a:t>
            </a:r>
            <a:endParaRPr lang="en-US" sz="2400" dirty="0">
              <a:solidFill>
                <a:srgbClr val="000000"/>
              </a:solidFill>
              <a:cs typeface="Arial"/>
            </a:endParaRPr>
          </a:p>
          <a:p>
            <a:pPr lvl="1">
              <a:lnSpc>
                <a:spcPct val="120000"/>
              </a:lnSpc>
              <a:buClr>
                <a:schemeClr val="bg2">
                  <a:lumMod val="40000"/>
                  <a:lumOff val="60000"/>
                </a:schemeClr>
              </a:buClr>
              <a:buFont typeface="Wingdings" charset="2"/>
              <a:buChar char="§"/>
            </a:pPr>
            <a:r>
              <a:rPr lang="en-US" sz="2400" dirty="0">
                <a:solidFill>
                  <a:srgbClr val="000000"/>
                </a:solidFill>
                <a:cs typeface="Arial"/>
              </a:rPr>
              <a:t>P</a:t>
            </a:r>
            <a:r>
              <a:rPr lang="en-US" sz="2400" dirty="0" smtClean="0">
                <a:solidFill>
                  <a:srgbClr val="000000"/>
                </a:solidFill>
                <a:cs typeface="Arial"/>
              </a:rPr>
              <a:t>ublic goods, e.g</a:t>
            </a:r>
            <a:r>
              <a:rPr lang="en-US" sz="2400" dirty="0">
                <a:solidFill>
                  <a:srgbClr val="000000"/>
                </a:solidFill>
                <a:cs typeface="Arial"/>
              </a:rPr>
              <a:t>. </a:t>
            </a:r>
            <a:r>
              <a:rPr lang="en-US" sz="2400" dirty="0" smtClean="0">
                <a:solidFill>
                  <a:srgbClr val="000000"/>
                </a:solidFill>
                <a:cs typeface="Arial"/>
              </a:rPr>
              <a:t>school security</a:t>
            </a:r>
            <a:endParaRPr lang="en-US" sz="2400" dirty="0">
              <a:solidFill>
                <a:srgbClr val="000000"/>
              </a:solidFill>
              <a:cs typeface="Arial"/>
            </a:endParaRPr>
          </a:p>
          <a:p>
            <a:pPr lvl="1">
              <a:lnSpc>
                <a:spcPct val="120000"/>
              </a:lnSpc>
              <a:buClr>
                <a:schemeClr val="bg2">
                  <a:lumMod val="40000"/>
                  <a:lumOff val="60000"/>
                </a:schemeClr>
              </a:buClr>
              <a:buFont typeface="Wingdings" charset="2"/>
              <a:buChar char="§"/>
            </a:pPr>
            <a:r>
              <a:rPr lang="en-US" sz="2400" dirty="0" smtClean="0">
                <a:solidFill>
                  <a:srgbClr val="000000"/>
                </a:solidFill>
                <a:cs typeface="Arial"/>
              </a:rPr>
              <a:t>Monopoly</a:t>
            </a:r>
            <a:r>
              <a:rPr lang="en-US" sz="2400" dirty="0">
                <a:solidFill>
                  <a:srgbClr val="000000"/>
                </a:solidFill>
                <a:cs typeface="Arial"/>
              </a:rPr>
              <a:t>/</a:t>
            </a:r>
            <a:r>
              <a:rPr lang="en-US" sz="2400" dirty="0" smtClean="0">
                <a:solidFill>
                  <a:srgbClr val="000000"/>
                </a:solidFill>
                <a:cs typeface="Arial"/>
              </a:rPr>
              <a:t>monopsony, e.g</a:t>
            </a:r>
            <a:r>
              <a:rPr lang="en-US" sz="2400" dirty="0">
                <a:solidFill>
                  <a:srgbClr val="000000"/>
                </a:solidFill>
                <a:cs typeface="Arial"/>
              </a:rPr>
              <a:t>. school </a:t>
            </a:r>
            <a:r>
              <a:rPr lang="en-US" sz="2400" dirty="0" smtClean="0">
                <a:solidFill>
                  <a:srgbClr val="000000"/>
                </a:solidFill>
                <a:cs typeface="Arial"/>
              </a:rPr>
              <a:t>districts</a:t>
            </a:r>
            <a:endParaRPr lang="en-US" sz="2400" dirty="0">
              <a:solidFill>
                <a:srgbClr val="000000"/>
              </a:solidFill>
              <a:cs typeface="Arial"/>
            </a:endParaRPr>
          </a:p>
        </p:txBody>
      </p:sp>
    </p:spTree>
    <p:extLst>
      <p:ext uri="{BB962C8B-B14F-4D97-AF65-F5344CB8AC3E}">
        <p14:creationId xmlns:p14="http://schemas.microsoft.com/office/powerpoint/2010/main" val="12364324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400" b="1" dirty="0" smtClean="0">
                <a:latin typeface="+mn-lt"/>
                <a:cs typeface="Arial"/>
              </a:rPr>
              <a:t>Shadow Price</a:t>
            </a:r>
          </a:p>
        </p:txBody>
      </p:sp>
      <p:sp>
        <p:nvSpPr>
          <p:cNvPr id="76803" name="Rectangle 3"/>
          <p:cNvSpPr>
            <a:spLocks noGrp="1" noChangeArrowheads="1"/>
          </p:cNvSpPr>
          <p:nvPr>
            <p:ph idx="1"/>
          </p:nvPr>
        </p:nvSpPr>
        <p:spPr>
          <a:xfrm>
            <a:off x="457200" y="1981200"/>
            <a:ext cx="8229600" cy="4190999"/>
          </a:xfrm>
        </p:spPr>
        <p:txBody>
          <a:bodyPr>
            <a:noAutofit/>
          </a:bodyPr>
          <a:lstStyle/>
          <a:p>
            <a:pPr marL="0" indent="0" eaLnBrk="1" hangingPunct="1">
              <a:buClr>
                <a:schemeClr val="bg2">
                  <a:lumMod val="20000"/>
                  <a:lumOff val="80000"/>
                </a:schemeClr>
              </a:buClr>
              <a:buNone/>
            </a:pPr>
            <a:r>
              <a:rPr lang="en-US" sz="2600" dirty="0" smtClean="0">
                <a:solidFill>
                  <a:srgbClr val="000000"/>
                </a:solidFill>
                <a:cs typeface="Arial"/>
              </a:rPr>
              <a:t>How to put a price on something not traded in dollars or has no obvious market price?</a:t>
            </a:r>
          </a:p>
          <a:p>
            <a:pPr marL="0" indent="0" eaLnBrk="1" hangingPunct="1">
              <a:buClr>
                <a:schemeClr val="bg2">
                  <a:lumMod val="20000"/>
                  <a:lumOff val="80000"/>
                </a:schemeClr>
              </a:buClr>
              <a:buNone/>
            </a:pPr>
            <a:r>
              <a:rPr lang="en-US" sz="2600" dirty="0" smtClean="0">
                <a:solidFill>
                  <a:srgbClr val="000000"/>
                </a:solidFill>
                <a:cs typeface="Arial"/>
              </a:rPr>
              <a:t>Have to get a measure of the resources it uses up or its opportunity cost or willingness to pay – </a:t>
            </a:r>
            <a:r>
              <a:rPr lang="en-US" sz="2600" b="1" dirty="0" smtClean="0">
                <a:solidFill>
                  <a:srgbClr val="5737F4"/>
                </a:solidFill>
                <a:cs typeface="Arial"/>
              </a:rPr>
              <a:t>shadow pricing</a:t>
            </a:r>
          </a:p>
          <a:p>
            <a:pPr marL="0" indent="0">
              <a:buClr>
                <a:schemeClr val="bg2">
                  <a:lumMod val="20000"/>
                  <a:lumOff val="80000"/>
                </a:schemeClr>
              </a:buClr>
              <a:buNone/>
            </a:pPr>
            <a:r>
              <a:rPr lang="en-US" sz="2600" dirty="0" smtClean="0">
                <a:solidFill>
                  <a:srgbClr val="000000"/>
                </a:solidFill>
                <a:cs typeface="Arial"/>
              </a:rPr>
              <a:t>Shadow pricing </a:t>
            </a:r>
            <a:r>
              <a:rPr lang="en-US" sz="2600" b="1" dirty="0" smtClean="0">
                <a:solidFill>
                  <a:srgbClr val="0000FF"/>
                </a:solidFill>
                <a:cs typeface="Arial"/>
              </a:rPr>
              <a:t>methods</a:t>
            </a:r>
            <a:r>
              <a:rPr lang="en-US" sz="2600" dirty="0" smtClean="0">
                <a:solidFill>
                  <a:srgbClr val="000000"/>
                </a:solidFill>
                <a:cs typeface="Arial"/>
              </a:rPr>
              <a:t> and actual shadow </a:t>
            </a:r>
            <a:r>
              <a:rPr lang="en-US" sz="2600" b="1" dirty="0" smtClean="0">
                <a:solidFill>
                  <a:srgbClr val="0000FF"/>
                </a:solidFill>
                <a:cs typeface="Arial"/>
              </a:rPr>
              <a:t>prices</a:t>
            </a:r>
          </a:p>
          <a:p>
            <a:pPr marL="0" indent="0">
              <a:buClr>
                <a:schemeClr val="bg2">
                  <a:lumMod val="20000"/>
                  <a:lumOff val="80000"/>
                </a:schemeClr>
              </a:buClr>
              <a:buNone/>
            </a:pPr>
            <a:r>
              <a:rPr lang="en-US" sz="2600" dirty="0" smtClean="0">
                <a:solidFill>
                  <a:srgbClr val="000000"/>
                </a:solidFill>
                <a:cs typeface="Arial"/>
              </a:rPr>
              <a:t>Can </a:t>
            </a:r>
            <a:r>
              <a:rPr lang="en-US" sz="2600" dirty="0">
                <a:solidFill>
                  <a:srgbClr val="000000"/>
                </a:solidFill>
                <a:cs typeface="Arial"/>
              </a:rPr>
              <a:t>use shadow pricing for some cost ingredients as well as for </a:t>
            </a:r>
            <a:r>
              <a:rPr lang="en-US" sz="2600" dirty="0" smtClean="0">
                <a:solidFill>
                  <a:srgbClr val="000000"/>
                </a:solidFill>
                <a:cs typeface="Arial"/>
              </a:rPr>
              <a:t>benefits</a:t>
            </a:r>
            <a:endParaRPr lang="en-US" sz="2600" dirty="0">
              <a:solidFill>
                <a:srgbClr val="000000"/>
              </a:solidFill>
              <a:cs typeface="Arial"/>
            </a:endParaRPr>
          </a:p>
        </p:txBody>
      </p:sp>
    </p:spTree>
    <p:extLst>
      <p:ext uri="{BB962C8B-B14F-4D97-AF65-F5344CB8AC3E}">
        <p14:creationId xmlns:p14="http://schemas.microsoft.com/office/powerpoint/2010/main" val="17148373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4158"/>
            <a:ext cx="7924799" cy="1339850"/>
          </a:xfrm>
        </p:spPr>
        <p:txBody>
          <a:bodyPr>
            <a:normAutofit fontScale="90000"/>
          </a:bodyPr>
          <a:lstStyle/>
          <a:p>
            <a:r>
              <a:rPr lang="en-US" b="1" dirty="0" err="1" smtClean="0"/>
              <a:t>WtP</a:t>
            </a:r>
            <a:r>
              <a:rPr lang="en-US" b="1" dirty="0" smtClean="0"/>
              <a:t> for Behavioral Change?</a:t>
            </a:r>
            <a:endParaRPr lang="en-US" b="1" dirty="0"/>
          </a:p>
        </p:txBody>
      </p:sp>
      <p:sp>
        <p:nvSpPr>
          <p:cNvPr id="3" name="Content Placeholder 2"/>
          <p:cNvSpPr>
            <a:spLocks noGrp="1"/>
          </p:cNvSpPr>
          <p:nvPr>
            <p:ph idx="1"/>
          </p:nvPr>
        </p:nvSpPr>
        <p:spPr>
          <a:xfrm>
            <a:off x="533400" y="1905000"/>
            <a:ext cx="8077200" cy="4343399"/>
          </a:xfrm>
        </p:spPr>
        <p:txBody>
          <a:bodyPr>
            <a:noAutofit/>
          </a:bodyPr>
          <a:lstStyle/>
          <a:p>
            <a:pPr marL="0" indent="0">
              <a:buNone/>
            </a:pPr>
            <a:r>
              <a:rPr lang="en-US" sz="3000" b="1" dirty="0" smtClean="0"/>
              <a:t>Chicago Social Impact Bond: </a:t>
            </a:r>
          </a:p>
          <a:p>
            <a:r>
              <a:rPr lang="en-US" sz="2600" dirty="0" err="1" smtClean="0"/>
              <a:t>Warbucks</a:t>
            </a:r>
            <a:r>
              <a:rPr lang="en-US" sz="2600" dirty="0" smtClean="0"/>
              <a:t> Bank funds preschool at $6000 per child </a:t>
            </a:r>
          </a:p>
          <a:p>
            <a:r>
              <a:rPr lang="en-US" sz="2600" dirty="0" err="1" smtClean="0"/>
              <a:t>Warbucks</a:t>
            </a:r>
            <a:r>
              <a:rPr lang="en-US" sz="2600" dirty="0" smtClean="0"/>
              <a:t> will receive payment from City of Chicago Treasury:</a:t>
            </a:r>
            <a:endParaRPr lang="en-US" sz="2600" dirty="0"/>
          </a:p>
          <a:p>
            <a:pPr marL="568325" lvl="1" indent="-60325" defTabSz="627063">
              <a:buNone/>
            </a:pPr>
            <a:r>
              <a:rPr lang="en-US" dirty="0" smtClean="0"/>
              <a:t>	$9,100 per kid for 12 years</a:t>
            </a:r>
          </a:p>
        </p:txBody>
      </p:sp>
      <p:sp>
        <p:nvSpPr>
          <p:cNvPr id="5" name="TextBox 4"/>
          <p:cNvSpPr txBox="1"/>
          <p:nvPr/>
        </p:nvSpPr>
        <p:spPr>
          <a:xfrm>
            <a:off x="5638800" y="914400"/>
            <a:ext cx="3048000"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smtClean="0">
                <a:solidFill>
                  <a:srgbClr val="FF0000"/>
                </a:solidFill>
              </a:rPr>
              <a:t>Would you buy that bond?</a:t>
            </a:r>
            <a:endParaRPr lang="en-US" sz="3200" b="1" dirty="0">
              <a:solidFill>
                <a:srgbClr val="FF0000"/>
              </a:solidFill>
            </a:endParaRPr>
          </a:p>
        </p:txBody>
      </p:sp>
    </p:spTree>
    <p:extLst>
      <p:ext uri="{BB962C8B-B14F-4D97-AF65-F5344CB8AC3E}">
        <p14:creationId xmlns:p14="http://schemas.microsoft.com/office/powerpoint/2010/main" val="1647120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9E9B0E6-B83D-45D0-9C6E-C619BD9A699C}" type="slidenum">
              <a:rPr lang="en-US" smtClean="0"/>
              <a:pPr>
                <a:defRPr/>
              </a:pPr>
              <a:t>22</a:t>
            </a:fld>
            <a:endParaRPr lang="en-US"/>
          </a:p>
        </p:txBody>
      </p:sp>
      <p:pic>
        <p:nvPicPr>
          <p:cNvPr id="5" name="Picture 4"/>
          <p:cNvPicPr>
            <a:picLocks noChangeAspect="1"/>
          </p:cNvPicPr>
          <p:nvPr/>
        </p:nvPicPr>
        <p:blipFill>
          <a:blip r:embed="rId2"/>
          <a:stretch>
            <a:fillRect/>
          </a:stretch>
        </p:blipFill>
        <p:spPr>
          <a:xfrm>
            <a:off x="812800" y="1511300"/>
            <a:ext cx="7505700" cy="3822700"/>
          </a:xfrm>
          <a:prstGeom prst="rect">
            <a:avLst/>
          </a:prstGeom>
        </p:spPr>
      </p:pic>
    </p:spTree>
    <p:extLst>
      <p:ext uri="{BB962C8B-B14F-4D97-AF65-F5344CB8AC3E}">
        <p14:creationId xmlns:p14="http://schemas.microsoft.com/office/powerpoint/2010/main" val="495310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000" b="1" dirty="0" smtClean="0">
                <a:latin typeface="+mn-lt"/>
                <a:cs typeface="Arial"/>
              </a:rPr>
              <a:t>Shadow Pricing </a:t>
            </a:r>
            <a:r>
              <a:rPr lang="en-US" sz="4000" b="1" dirty="0">
                <a:latin typeface="+mn-lt"/>
                <a:cs typeface="Arial"/>
              </a:rPr>
              <a:t>M</a:t>
            </a:r>
            <a:r>
              <a:rPr lang="en-US" sz="4000" b="1" dirty="0" smtClean="0">
                <a:latin typeface="+mn-lt"/>
                <a:cs typeface="Arial"/>
              </a:rPr>
              <a:t>ethods</a:t>
            </a:r>
          </a:p>
        </p:txBody>
      </p:sp>
      <p:sp>
        <p:nvSpPr>
          <p:cNvPr id="19459" name="Rectangle 3"/>
          <p:cNvSpPr>
            <a:spLocks noGrp="1" noChangeArrowheads="1"/>
          </p:cNvSpPr>
          <p:nvPr>
            <p:ph idx="1"/>
          </p:nvPr>
        </p:nvSpPr>
        <p:spPr>
          <a:xfrm>
            <a:off x="457200" y="2057400"/>
            <a:ext cx="8305800" cy="4008121"/>
          </a:xfrm>
        </p:spPr>
        <p:txBody>
          <a:bodyPr>
            <a:noAutofit/>
          </a:bodyPr>
          <a:lstStyle/>
          <a:p>
            <a:pPr marL="514350" indent="-514350" eaLnBrk="1" hangingPunct="1">
              <a:spcBef>
                <a:spcPts val="800"/>
              </a:spcBef>
              <a:buFont typeface="+mj-lt"/>
              <a:buAutoNum type="arabicPeriod"/>
              <a:defRPr/>
            </a:pPr>
            <a:r>
              <a:rPr lang="en-US" sz="2800" dirty="0" smtClean="0">
                <a:solidFill>
                  <a:srgbClr val="000000"/>
                </a:solidFill>
                <a:ea typeface="MS PGothic" pitchFamily="34" charset="-128"/>
                <a:cs typeface="Arial"/>
              </a:rPr>
              <a:t>Market analogy method</a:t>
            </a:r>
          </a:p>
          <a:p>
            <a:pPr marL="514350" indent="-514350" eaLnBrk="1" hangingPunct="1">
              <a:spcBef>
                <a:spcPts val="800"/>
              </a:spcBef>
              <a:buFont typeface="+mj-lt"/>
              <a:buAutoNum type="arabicPeriod"/>
              <a:defRPr/>
            </a:pPr>
            <a:r>
              <a:rPr lang="en-US" sz="2800" dirty="0" smtClean="0">
                <a:solidFill>
                  <a:srgbClr val="000000"/>
                </a:solidFill>
                <a:ea typeface="MS PGothic" pitchFamily="34" charset="-128"/>
                <a:cs typeface="Arial"/>
              </a:rPr>
              <a:t>Expected value method based on trade-offs</a:t>
            </a:r>
          </a:p>
          <a:p>
            <a:pPr marL="514350" indent="-514350" eaLnBrk="1" hangingPunct="1">
              <a:spcBef>
                <a:spcPts val="800"/>
              </a:spcBef>
              <a:buFont typeface="+mj-lt"/>
              <a:buAutoNum type="arabicPeriod"/>
              <a:defRPr/>
            </a:pPr>
            <a:r>
              <a:rPr lang="en-US" sz="2800" dirty="0" smtClean="0">
                <a:solidFill>
                  <a:srgbClr val="000000"/>
                </a:solidFill>
                <a:ea typeface="MS PGothic" pitchFamily="34" charset="-128"/>
                <a:cs typeface="Arial"/>
              </a:rPr>
              <a:t>Hedonic price method</a:t>
            </a:r>
          </a:p>
          <a:p>
            <a:pPr marL="514350" indent="-514350" eaLnBrk="1" hangingPunct="1">
              <a:spcBef>
                <a:spcPts val="800"/>
              </a:spcBef>
              <a:buFont typeface="+mj-lt"/>
              <a:buAutoNum type="arabicPeriod"/>
              <a:defRPr/>
            </a:pPr>
            <a:r>
              <a:rPr lang="en-US" sz="2800" dirty="0" smtClean="0">
                <a:solidFill>
                  <a:srgbClr val="000000"/>
                </a:solidFill>
                <a:ea typeface="MS PGothic" pitchFamily="34" charset="-128"/>
                <a:cs typeface="Arial"/>
              </a:rPr>
              <a:t>Defensive expenditure method / cost-of-illness method</a:t>
            </a:r>
          </a:p>
          <a:p>
            <a:pPr marL="514350" indent="-514350" eaLnBrk="1" hangingPunct="1">
              <a:spcBef>
                <a:spcPts val="800"/>
              </a:spcBef>
              <a:buFont typeface="+mj-lt"/>
              <a:buAutoNum type="arabicPeriod"/>
              <a:defRPr/>
            </a:pPr>
            <a:r>
              <a:rPr lang="en-US" sz="2800" dirty="0" smtClean="0">
                <a:solidFill>
                  <a:srgbClr val="000000"/>
                </a:solidFill>
                <a:ea typeface="MS PGothic" pitchFamily="34" charset="-128"/>
                <a:cs typeface="Arial"/>
              </a:rPr>
              <a:t>Contingent valuation / survey method</a:t>
            </a:r>
          </a:p>
          <a:p>
            <a:pPr eaLnBrk="1" hangingPunct="1">
              <a:spcBef>
                <a:spcPts val="800"/>
              </a:spcBef>
              <a:buClr>
                <a:schemeClr val="bg2">
                  <a:lumMod val="20000"/>
                  <a:lumOff val="80000"/>
                </a:schemeClr>
              </a:buClr>
              <a:buFont typeface="Wingdings" charset="2"/>
              <a:buChar char="q"/>
              <a:defRPr/>
            </a:pPr>
            <a:r>
              <a:rPr lang="en-US" sz="2800" dirty="0" smtClean="0">
                <a:solidFill>
                  <a:srgbClr val="000000"/>
                </a:solidFill>
                <a:ea typeface="MS PGothic" pitchFamily="34" charset="-128"/>
                <a:cs typeface="Arial"/>
              </a:rPr>
              <a:t>Can blur into each other</a:t>
            </a:r>
          </a:p>
          <a:p>
            <a:pPr eaLnBrk="1" hangingPunct="1">
              <a:spcBef>
                <a:spcPts val="800"/>
              </a:spcBef>
              <a:buClr>
                <a:schemeClr val="bg2">
                  <a:lumMod val="20000"/>
                  <a:lumOff val="80000"/>
                </a:schemeClr>
              </a:buClr>
              <a:buFont typeface="Wingdings" charset="2"/>
              <a:buChar char="q"/>
              <a:defRPr/>
            </a:pPr>
            <a:r>
              <a:rPr lang="en-US" sz="2800" dirty="0" smtClean="0">
                <a:solidFill>
                  <a:srgbClr val="000000"/>
                </a:solidFill>
                <a:ea typeface="MS PGothic" pitchFamily="34" charset="-128"/>
                <a:cs typeface="Arial"/>
              </a:rPr>
              <a:t>Each suited best to getting particular prices</a:t>
            </a:r>
          </a:p>
        </p:txBody>
      </p:sp>
    </p:spTree>
    <p:extLst>
      <p:ext uri="{BB962C8B-B14F-4D97-AF65-F5344CB8AC3E}">
        <p14:creationId xmlns:p14="http://schemas.microsoft.com/office/powerpoint/2010/main" val="6058056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400" b="1" dirty="0" smtClean="0">
                <a:latin typeface="+mn-lt"/>
                <a:cs typeface="Arial"/>
              </a:rPr>
              <a:t>1. Market Analogy </a:t>
            </a:r>
            <a:r>
              <a:rPr lang="en-US" sz="4400" b="1" dirty="0">
                <a:latin typeface="+mn-lt"/>
                <a:cs typeface="Arial"/>
              </a:rPr>
              <a:t>M</a:t>
            </a:r>
            <a:r>
              <a:rPr lang="en-US" sz="4400" b="1" dirty="0" smtClean="0">
                <a:latin typeface="+mn-lt"/>
                <a:cs typeface="Arial"/>
              </a:rPr>
              <a:t>ethod</a:t>
            </a:r>
          </a:p>
        </p:txBody>
      </p:sp>
      <p:sp>
        <p:nvSpPr>
          <p:cNvPr id="82947" name="Rectangle 3"/>
          <p:cNvSpPr>
            <a:spLocks noGrp="1" noChangeArrowheads="1"/>
          </p:cNvSpPr>
          <p:nvPr>
            <p:ph idx="1"/>
          </p:nvPr>
        </p:nvSpPr>
        <p:spPr>
          <a:xfrm>
            <a:off x="457200" y="2057400"/>
            <a:ext cx="8229600" cy="4008121"/>
          </a:xfrm>
        </p:spPr>
        <p:txBody>
          <a:bodyPr>
            <a:normAutofit/>
          </a:bodyPr>
          <a:lstStyle/>
          <a:p>
            <a:pPr marL="0" indent="0" eaLnBrk="1" hangingPunct="1">
              <a:buClr>
                <a:schemeClr val="bg2">
                  <a:lumMod val="20000"/>
                  <a:lumOff val="80000"/>
                </a:schemeClr>
              </a:buClr>
              <a:buNone/>
            </a:pPr>
            <a:r>
              <a:rPr lang="en-US" sz="2800" dirty="0" smtClean="0">
                <a:solidFill>
                  <a:srgbClr val="000000"/>
                </a:solidFill>
                <a:latin typeface="+mn-lt"/>
                <a:cs typeface="Arial"/>
              </a:rPr>
              <a:t>Use data on similar goods in the private market to estimate the implicit “price” for publicly provided goods</a:t>
            </a:r>
          </a:p>
          <a:p>
            <a:pPr lvl="1" eaLnBrk="1" hangingPunct="1">
              <a:buClr>
                <a:schemeClr val="bg2">
                  <a:lumMod val="40000"/>
                  <a:lumOff val="60000"/>
                </a:schemeClr>
              </a:buClr>
              <a:buFont typeface="Wingdings" charset="2"/>
              <a:buChar char="§"/>
            </a:pPr>
            <a:r>
              <a:rPr lang="en-US" sz="2400" dirty="0" smtClean="0">
                <a:solidFill>
                  <a:srgbClr val="000000"/>
                </a:solidFill>
                <a:latin typeface="+mn-lt"/>
                <a:cs typeface="Arial"/>
              </a:rPr>
              <a:t>Private security for school security</a:t>
            </a:r>
          </a:p>
          <a:p>
            <a:pPr marL="0" indent="0" eaLnBrk="1" hangingPunct="1">
              <a:buClr>
                <a:schemeClr val="bg2">
                  <a:lumMod val="20000"/>
                  <a:lumOff val="80000"/>
                </a:schemeClr>
              </a:buClr>
              <a:buNone/>
            </a:pPr>
            <a:r>
              <a:rPr lang="en-US" sz="2800" dirty="0" smtClean="0">
                <a:solidFill>
                  <a:srgbClr val="000000"/>
                </a:solidFill>
                <a:latin typeface="+mn-lt"/>
                <a:cs typeface="Arial"/>
              </a:rPr>
              <a:t>Where the government provides a service at a lower than market price, the actual WTP would be higher than this amount</a:t>
            </a:r>
            <a:r>
              <a:rPr lang="en-US" sz="2800" b="1" dirty="0" smtClean="0">
                <a:solidFill>
                  <a:srgbClr val="000000"/>
                </a:solidFill>
                <a:latin typeface="+mn-lt"/>
                <a:cs typeface="Arial"/>
              </a:rPr>
              <a:t/>
            </a:r>
            <a:br>
              <a:rPr lang="en-US" sz="2800" b="1" dirty="0" smtClean="0">
                <a:solidFill>
                  <a:srgbClr val="000000"/>
                </a:solidFill>
                <a:latin typeface="+mn-lt"/>
                <a:cs typeface="Arial"/>
              </a:rPr>
            </a:br>
            <a:endParaRPr lang="en-US" sz="2800" b="1" dirty="0" smtClean="0">
              <a:solidFill>
                <a:srgbClr val="000000"/>
              </a:solidFill>
              <a:latin typeface="+mn-lt"/>
              <a:cs typeface="Arial"/>
            </a:endParaRPr>
          </a:p>
        </p:txBody>
      </p:sp>
    </p:spTree>
    <p:extLst>
      <p:ext uri="{BB962C8B-B14F-4D97-AF65-F5344CB8AC3E}">
        <p14:creationId xmlns:p14="http://schemas.microsoft.com/office/powerpoint/2010/main" val="405099666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noFill/>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400" b="1" dirty="0" smtClean="0">
                <a:latin typeface="+mn-lt"/>
                <a:cs typeface="Arial"/>
              </a:rPr>
              <a:t>Actual Shadow Price</a:t>
            </a:r>
          </a:p>
        </p:txBody>
      </p:sp>
      <p:sp>
        <p:nvSpPr>
          <p:cNvPr id="83971" name="Rectangle 3"/>
          <p:cNvSpPr>
            <a:spLocks noGrp="1" noChangeArrowheads="1"/>
          </p:cNvSpPr>
          <p:nvPr>
            <p:ph idx="1"/>
          </p:nvPr>
        </p:nvSpPr>
        <p:spPr>
          <a:xfrm>
            <a:off x="457200" y="1981200"/>
            <a:ext cx="8305800" cy="4084321"/>
          </a:xfrm>
        </p:spPr>
        <p:txBody>
          <a:bodyPr>
            <a:normAutofit fontScale="85000" lnSpcReduction="20000"/>
          </a:bodyPr>
          <a:lstStyle/>
          <a:p>
            <a:pPr marL="0" indent="0">
              <a:lnSpc>
                <a:spcPct val="120000"/>
              </a:lnSpc>
              <a:spcBef>
                <a:spcPts val="0"/>
              </a:spcBef>
              <a:buClr>
                <a:schemeClr val="bg2">
                  <a:lumMod val="20000"/>
                  <a:lumOff val="80000"/>
                </a:schemeClr>
              </a:buClr>
              <a:buNone/>
            </a:pPr>
            <a:r>
              <a:rPr lang="en-US" sz="2600" dirty="0">
                <a:solidFill>
                  <a:srgbClr val="000000"/>
                </a:solidFill>
                <a:cs typeface="Arial"/>
              </a:rPr>
              <a:t>Shadow price for volunteer time ~$25 per hour</a:t>
            </a:r>
          </a:p>
          <a:p>
            <a:pPr marL="344488" indent="0">
              <a:lnSpc>
                <a:spcPct val="120000"/>
              </a:lnSpc>
              <a:spcBef>
                <a:spcPts val="0"/>
              </a:spcBef>
              <a:buNone/>
            </a:pPr>
            <a:r>
              <a:rPr lang="en-US" sz="2800" dirty="0">
                <a:solidFill>
                  <a:schemeClr val="bg2">
                    <a:lumMod val="60000"/>
                    <a:lumOff val="40000"/>
                  </a:schemeClr>
                </a:solidFill>
                <a:cs typeface="Courier New"/>
                <a:hlinkClick r:id="rId2"/>
              </a:rPr>
              <a:t>www.independentsector.org/volunteer_time</a:t>
            </a:r>
            <a:endParaRPr lang="en-US" sz="2800" dirty="0">
              <a:solidFill>
                <a:schemeClr val="bg2">
                  <a:lumMod val="60000"/>
                  <a:lumOff val="40000"/>
                </a:schemeClr>
              </a:solidFill>
              <a:cs typeface="Courier New"/>
            </a:endParaRPr>
          </a:p>
          <a:p>
            <a:pPr>
              <a:lnSpc>
                <a:spcPct val="120000"/>
              </a:lnSpc>
              <a:spcBef>
                <a:spcPts val="0"/>
              </a:spcBef>
              <a:buClr>
                <a:schemeClr val="bg2">
                  <a:lumMod val="20000"/>
                  <a:lumOff val="80000"/>
                </a:schemeClr>
              </a:buClr>
              <a:buFont typeface="Wingdings" charset="2"/>
              <a:buChar char="q"/>
            </a:pPr>
            <a:endParaRPr lang="en-US" sz="2600" dirty="0">
              <a:solidFill>
                <a:schemeClr val="tx1"/>
              </a:solidFill>
              <a:cs typeface="Arial"/>
            </a:endParaRPr>
          </a:p>
          <a:p>
            <a:pPr marL="0" indent="0">
              <a:lnSpc>
                <a:spcPct val="120000"/>
              </a:lnSpc>
              <a:spcBef>
                <a:spcPts val="0"/>
              </a:spcBef>
              <a:buNone/>
            </a:pPr>
            <a:r>
              <a:rPr lang="en-US" sz="2600" b="1" dirty="0" smtClean="0">
                <a:solidFill>
                  <a:srgbClr val="5737F4"/>
                </a:solidFill>
                <a:latin typeface="+mn-lt"/>
                <a:cs typeface="Arial"/>
              </a:rPr>
              <a:t>Value </a:t>
            </a:r>
            <a:r>
              <a:rPr lang="en-US" sz="2600" b="1" dirty="0">
                <a:solidFill>
                  <a:srgbClr val="5737F4"/>
                </a:solidFill>
                <a:latin typeface="+mn-lt"/>
                <a:cs typeface="Arial"/>
              </a:rPr>
              <a:t>of </a:t>
            </a:r>
            <a:r>
              <a:rPr lang="en-US" sz="2600" b="1" dirty="0" smtClean="0">
                <a:solidFill>
                  <a:srgbClr val="5737F4"/>
                </a:solidFill>
                <a:latin typeface="+mn-lt"/>
                <a:cs typeface="Arial"/>
              </a:rPr>
              <a:t>Time</a:t>
            </a:r>
          </a:p>
          <a:p>
            <a:pPr>
              <a:lnSpc>
                <a:spcPct val="120000"/>
              </a:lnSpc>
              <a:spcBef>
                <a:spcPts val="0"/>
              </a:spcBef>
              <a:buClr>
                <a:schemeClr val="bg2">
                  <a:lumMod val="20000"/>
                  <a:lumOff val="80000"/>
                </a:schemeClr>
              </a:buClr>
              <a:buFont typeface="Wingdings" charset="2"/>
              <a:buChar char="q"/>
            </a:pPr>
            <a:r>
              <a:rPr lang="en-US" sz="2600" dirty="0" smtClean="0">
                <a:solidFill>
                  <a:schemeClr val="tx1"/>
                </a:solidFill>
                <a:latin typeface="+mn-lt"/>
                <a:cs typeface="Arial"/>
              </a:rPr>
              <a:t>Time is money</a:t>
            </a:r>
          </a:p>
          <a:p>
            <a:pPr>
              <a:lnSpc>
                <a:spcPct val="120000"/>
              </a:lnSpc>
              <a:spcBef>
                <a:spcPts val="0"/>
              </a:spcBef>
              <a:buClr>
                <a:schemeClr val="bg2">
                  <a:lumMod val="20000"/>
                  <a:lumOff val="80000"/>
                </a:schemeClr>
              </a:buClr>
              <a:buFont typeface="Wingdings" charset="2"/>
              <a:buChar char="q"/>
            </a:pPr>
            <a:r>
              <a:rPr lang="en-US" sz="2600" dirty="0">
                <a:solidFill>
                  <a:schemeClr val="tx1"/>
                </a:solidFill>
                <a:cs typeface="Arial"/>
              </a:rPr>
              <a:t>P</a:t>
            </a:r>
            <a:r>
              <a:rPr lang="en-US" sz="2600" dirty="0" smtClean="0">
                <a:solidFill>
                  <a:schemeClr val="tx1"/>
                </a:solidFill>
                <a:latin typeface="+mn-lt"/>
                <a:cs typeface="Arial"/>
              </a:rPr>
              <a:t>arents volunteer in school</a:t>
            </a:r>
          </a:p>
          <a:p>
            <a:pPr>
              <a:lnSpc>
                <a:spcPct val="120000"/>
              </a:lnSpc>
              <a:spcBef>
                <a:spcPts val="0"/>
              </a:spcBef>
              <a:buClr>
                <a:schemeClr val="bg2">
                  <a:lumMod val="20000"/>
                  <a:lumOff val="80000"/>
                </a:schemeClr>
              </a:buClr>
              <a:buFont typeface="Wingdings" charset="2"/>
              <a:buChar char="q"/>
            </a:pPr>
            <a:r>
              <a:rPr lang="en-US" sz="2600" dirty="0" smtClean="0">
                <a:solidFill>
                  <a:schemeClr val="tx1"/>
                </a:solidFill>
                <a:cs typeface="Arial"/>
              </a:rPr>
              <a:t>Parents have time saved to participate in the labor market</a:t>
            </a:r>
            <a:r>
              <a:rPr lang="en-US" sz="2600" dirty="0" smtClean="0">
                <a:solidFill>
                  <a:schemeClr val="tx1"/>
                </a:solidFill>
                <a:latin typeface="+mn-lt"/>
                <a:cs typeface="Arial"/>
              </a:rPr>
              <a:t> </a:t>
            </a:r>
          </a:p>
          <a:p>
            <a:pPr>
              <a:lnSpc>
                <a:spcPct val="120000"/>
              </a:lnSpc>
              <a:spcBef>
                <a:spcPts val="0"/>
              </a:spcBef>
              <a:buClr>
                <a:schemeClr val="bg2">
                  <a:lumMod val="20000"/>
                  <a:lumOff val="80000"/>
                </a:schemeClr>
              </a:buClr>
              <a:buFont typeface="Wingdings" charset="2"/>
              <a:buChar char="q"/>
            </a:pPr>
            <a:r>
              <a:rPr lang="en-US" sz="2600" dirty="0" smtClean="0">
                <a:solidFill>
                  <a:schemeClr val="tx1"/>
                </a:solidFill>
                <a:latin typeface="+mn-lt"/>
                <a:cs typeface="Arial"/>
              </a:rPr>
              <a:t>Wage rate equals the marginal value of time</a:t>
            </a:r>
          </a:p>
          <a:p>
            <a:pPr eaLnBrk="1" hangingPunct="1">
              <a:lnSpc>
                <a:spcPct val="120000"/>
              </a:lnSpc>
              <a:spcBef>
                <a:spcPts val="0"/>
              </a:spcBef>
              <a:buClr>
                <a:schemeClr val="bg2">
                  <a:lumMod val="20000"/>
                  <a:lumOff val="80000"/>
                </a:schemeClr>
              </a:buClr>
              <a:buFont typeface="Wingdings" charset="2"/>
              <a:buChar char="q"/>
            </a:pPr>
            <a:r>
              <a:rPr lang="en-US" sz="2600" dirty="0" smtClean="0">
                <a:solidFill>
                  <a:schemeClr val="tx1"/>
                </a:solidFill>
                <a:latin typeface="+mn-lt"/>
                <a:cs typeface="Arial"/>
              </a:rPr>
              <a:t>Benefits are part of compensation for work, so add to wages (and account for taxes)</a:t>
            </a:r>
          </a:p>
          <a:p>
            <a:pPr eaLnBrk="1" hangingPunct="1">
              <a:lnSpc>
                <a:spcPct val="120000"/>
              </a:lnSpc>
              <a:spcBef>
                <a:spcPts val="0"/>
              </a:spcBef>
              <a:buClr>
                <a:schemeClr val="bg2">
                  <a:lumMod val="20000"/>
                  <a:lumOff val="80000"/>
                </a:schemeClr>
              </a:buClr>
              <a:buFont typeface="Wingdings" charset="2"/>
              <a:buChar char="q"/>
            </a:pPr>
            <a:r>
              <a:rPr lang="en-US" sz="2600" dirty="0" smtClean="0">
                <a:solidFill>
                  <a:schemeClr val="tx1"/>
                </a:solidFill>
                <a:latin typeface="+mn-lt"/>
                <a:cs typeface="Arial"/>
              </a:rPr>
              <a:t>But people enjoy volunteering</a:t>
            </a:r>
          </a:p>
          <a:p>
            <a:pPr marL="0" indent="0">
              <a:lnSpc>
                <a:spcPct val="120000"/>
              </a:lnSpc>
              <a:spcBef>
                <a:spcPts val="0"/>
              </a:spcBef>
              <a:buClr>
                <a:schemeClr val="bg2">
                  <a:lumMod val="20000"/>
                  <a:lumOff val="80000"/>
                </a:schemeClr>
              </a:buClr>
              <a:buNone/>
            </a:pPr>
            <a:endParaRPr lang="en-US" sz="2600" dirty="0" smtClean="0">
              <a:solidFill>
                <a:srgbClr val="000000"/>
              </a:solidFill>
              <a:cs typeface="Arial"/>
            </a:endParaRPr>
          </a:p>
        </p:txBody>
      </p:sp>
      <p:sp>
        <p:nvSpPr>
          <p:cNvPr id="4" name="Slide Number Placeholder 3"/>
          <p:cNvSpPr>
            <a:spLocks noGrp="1"/>
          </p:cNvSpPr>
          <p:nvPr>
            <p:ph type="sldNum" sz="quarter" idx="12"/>
          </p:nvPr>
        </p:nvSpPr>
        <p:spPr/>
        <p:txBody>
          <a:bodyPr/>
          <a:lstStyle/>
          <a:p>
            <a:pPr>
              <a:defRPr/>
            </a:pPr>
            <a:fld id="{09E9B0E6-B83D-45D0-9C6E-C619BD9A699C}" type="slidenum">
              <a:rPr lang="en-US" smtClean="0"/>
              <a:pPr>
                <a:defRPr/>
              </a:pPr>
              <a:t>25</a:t>
            </a:fld>
            <a:endParaRPr lang="en-US"/>
          </a:p>
        </p:txBody>
      </p:sp>
    </p:spTree>
    <p:extLst>
      <p:ext uri="{BB962C8B-B14F-4D97-AF65-F5344CB8AC3E}">
        <p14:creationId xmlns:p14="http://schemas.microsoft.com/office/powerpoint/2010/main" val="15180592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noFill/>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400" b="1" dirty="0" smtClean="0">
                <a:solidFill>
                  <a:schemeClr val="tx1"/>
                </a:solidFill>
                <a:latin typeface="+mn-lt"/>
                <a:cs typeface="Arial"/>
              </a:rPr>
              <a:t>2. Trade-off Method</a:t>
            </a:r>
          </a:p>
        </p:txBody>
      </p:sp>
      <p:sp>
        <p:nvSpPr>
          <p:cNvPr id="87043" name="Rectangle 3"/>
          <p:cNvSpPr>
            <a:spLocks noGrp="1" noChangeArrowheads="1"/>
          </p:cNvSpPr>
          <p:nvPr>
            <p:ph idx="1"/>
          </p:nvPr>
        </p:nvSpPr>
        <p:spPr>
          <a:xfrm>
            <a:off x="457200" y="2057400"/>
            <a:ext cx="8305800" cy="4008121"/>
          </a:xfrm>
        </p:spPr>
        <p:txBody>
          <a:bodyPr>
            <a:noAutofit/>
          </a:bodyPr>
          <a:lstStyle/>
          <a:p>
            <a:pPr eaLnBrk="1" hangingPunct="1">
              <a:buClr>
                <a:schemeClr val="bg2">
                  <a:lumMod val="20000"/>
                  <a:lumOff val="80000"/>
                </a:schemeClr>
              </a:buClr>
              <a:buFont typeface="Wingdings" charset="2"/>
              <a:buChar char="q"/>
            </a:pPr>
            <a:r>
              <a:rPr lang="en-US" dirty="0" smtClean="0">
                <a:solidFill>
                  <a:srgbClr val="000000"/>
                </a:solidFill>
                <a:cs typeface="Arial"/>
              </a:rPr>
              <a:t>Opportunity cost estimated from trade-offs at the margin</a:t>
            </a:r>
          </a:p>
          <a:p>
            <a:pPr eaLnBrk="1" hangingPunct="1">
              <a:lnSpc>
                <a:spcPct val="90000"/>
              </a:lnSpc>
              <a:buClr>
                <a:schemeClr val="bg2">
                  <a:lumMod val="20000"/>
                  <a:lumOff val="80000"/>
                </a:schemeClr>
              </a:buClr>
              <a:buFont typeface="Wingdings" charset="2"/>
              <a:buChar char="q"/>
            </a:pPr>
            <a:r>
              <a:rPr lang="en-US" dirty="0" err="1" smtClean="0">
                <a:cs typeface="Arial"/>
              </a:rPr>
              <a:t>Haveman</a:t>
            </a:r>
            <a:r>
              <a:rPr lang="en-US" dirty="0" smtClean="0">
                <a:cs typeface="Arial"/>
              </a:rPr>
              <a:t>-Wolfe transformation:</a:t>
            </a:r>
          </a:p>
          <a:p>
            <a:pPr marL="0" indent="0" eaLnBrk="1" hangingPunct="1">
              <a:lnSpc>
                <a:spcPct val="90000"/>
              </a:lnSpc>
              <a:buClr>
                <a:schemeClr val="bg2">
                  <a:lumMod val="20000"/>
                  <a:lumOff val="80000"/>
                </a:schemeClr>
              </a:buClr>
              <a:buNone/>
            </a:pPr>
            <a:r>
              <a:rPr lang="en-US" dirty="0">
                <a:solidFill>
                  <a:schemeClr val="bg2">
                    <a:lumMod val="60000"/>
                    <a:lumOff val="40000"/>
                  </a:schemeClr>
                </a:solidFill>
                <a:cs typeface="Arial"/>
              </a:rPr>
              <a:t>	</a:t>
            </a:r>
            <a:r>
              <a:rPr lang="en-US" dirty="0" smtClean="0">
                <a:solidFill>
                  <a:schemeClr val="bg2">
                    <a:lumMod val="60000"/>
                    <a:lumOff val="40000"/>
                  </a:schemeClr>
                </a:solidFill>
                <a:cs typeface="Arial"/>
              </a:rPr>
              <a:t>MU</a:t>
            </a:r>
            <a:r>
              <a:rPr lang="en-US" baseline="-25000" dirty="0" smtClean="0">
                <a:solidFill>
                  <a:schemeClr val="bg2">
                    <a:lumMod val="60000"/>
                    <a:lumOff val="40000"/>
                  </a:schemeClr>
                </a:solidFill>
                <a:cs typeface="Arial"/>
              </a:rPr>
              <a:t>X</a:t>
            </a:r>
            <a:r>
              <a:rPr lang="en-US" dirty="0" smtClean="0">
                <a:solidFill>
                  <a:schemeClr val="bg2">
                    <a:lumMod val="60000"/>
                    <a:lumOff val="40000"/>
                  </a:schemeClr>
                </a:solidFill>
                <a:cs typeface="Arial"/>
              </a:rPr>
              <a:t>/P</a:t>
            </a:r>
            <a:r>
              <a:rPr lang="en-US" baseline="-25000" dirty="0" smtClean="0">
                <a:solidFill>
                  <a:schemeClr val="bg2">
                    <a:lumMod val="60000"/>
                    <a:lumOff val="40000"/>
                  </a:schemeClr>
                </a:solidFill>
                <a:cs typeface="Arial"/>
              </a:rPr>
              <a:t>X</a:t>
            </a:r>
            <a:r>
              <a:rPr lang="en-US" dirty="0" smtClean="0">
                <a:solidFill>
                  <a:schemeClr val="bg2">
                    <a:lumMod val="60000"/>
                    <a:lumOff val="40000"/>
                  </a:schemeClr>
                </a:solidFill>
                <a:cs typeface="Arial"/>
              </a:rPr>
              <a:t> = MU</a:t>
            </a:r>
            <a:r>
              <a:rPr lang="en-US" baseline="-25000" dirty="0" smtClean="0">
                <a:solidFill>
                  <a:schemeClr val="bg2">
                    <a:lumMod val="60000"/>
                    <a:lumOff val="40000"/>
                  </a:schemeClr>
                </a:solidFill>
                <a:cs typeface="Arial"/>
              </a:rPr>
              <a:t>Y</a:t>
            </a:r>
            <a:r>
              <a:rPr lang="en-US" dirty="0" smtClean="0">
                <a:solidFill>
                  <a:schemeClr val="bg2">
                    <a:lumMod val="60000"/>
                    <a:lumOff val="40000"/>
                  </a:schemeClr>
                </a:solidFill>
                <a:cs typeface="Arial"/>
              </a:rPr>
              <a:t>/P</a:t>
            </a:r>
            <a:r>
              <a:rPr lang="en-US" baseline="-25000" dirty="0" smtClean="0">
                <a:solidFill>
                  <a:schemeClr val="bg2">
                    <a:lumMod val="60000"/>
                    <a:lumOff val="40000"/>
                  </a:schemeClr>
                </a:solidFill>
                <a:cs typeface="Arial"/>
              </a:rPr>
              <a:t>Y</a:t>
            </a:r>
          </a:p>
          <a:p>
            <a:pPr>
              <a:buClr>
                <a:schemeClr val="bg2">
                  <a:lumMod val="20000"/>
                  <a:lumOff val="80000"/>
                </a:schemeClr>
              </a:buClr>
              <a:buFont typeface="Wingdings" charset="2"/>
              <a:buChar char="q"/>
            </a:pPr>
            <a:r>
              <a:rPr lang="en-US" dirty="0" smtClean="0">
                <a:solidFill>
                  <a:schemeClr val="tx1"/>
                </a:solidFill>
                <a:cs typeface="Arial"/>
              </a:rPr>
              <a:t>If we know 1 year of education raises happiness by 2, and $1 of income raises happiness by 0.02</a:t>
            </a:r>
          </a:p>
          <a:p>
            <a:pPr>
              <a:lnSpc>
                <a:spcPct val="80000"/>
              </a:lnSpc>
              <a:buClr>
                <a:schemeClr val="bg2">
                  <a:lumMod val="20000"/>
                  <a:lumOff val="80000"/>
                </a:schemeClr>
              </a:buClr>
              <a:buFont typeface="Wingdings" charset="2"/>
              <a:buChar char="q"/>
            </a:pPr>
            <a:r>
              <a:rPr lang="en-US" dirty="0" smtClean="0">
                <a:solidFill>
                  <a:srgbClr val="000000"/>
                </a:solidFill>
                <a:cs typeface="Arial"/>
              </a:rPr>
              <a:t>WTP for education can be solved from:</a:t>
            </a:r>
          </a:p>
          <a:p>
            <a:pPr marL="0" indent="0">
              <a:lnSpc>
                <a:spcPct val="80000"/>
              </a:lnSpc>
              <a:buClr>
                <a:schemeClr val="bg2">
                  <a:lumMod val="20000"/>
                  <a:lumOff val="80000"/>
                </a:schemeClr>
              </a:buClr>
              <a:buNone/>
            </a:pPr>
            <a:r>
              <a:rPr lang="en-US" dirty="0">
                <a:solidFill>
                  <a:srgbClr val="000000"/>
                </a:solidFill>
                <a:cs typeface="Arial"/>
              </a:rPr>
              <a:t>	</a:t>
            </a:r>
            <a:r>
              <a:rPr lang="en-US" dirty="0" smtClean="0">
                <a:solidFill>
                  <a:schemeClr val="bg2">
                    <a:lumMod val="60000"/>
                    <a:lumOff val="40000"/>
                  </a:schemeClr>
                </a:solidFill>
                <a:cs typeface="Arial"/>
              </a:rPr>
              <a:t>2/P</a:t>
            </a:r>
            <a:r>
              <a:rPr lang="en-US" baseline="-25000" dirty="0" smtClean="0">
                <a:solidFill>
                  <a:schemeClr val="bg2">
                    <a:lumMod val="60000"/>
                    <a:lumOff val="40000"/>
                  </a:schemeClr>
                </a:solidFill>
                <a:cs typeface="Arial"/>
              </a:rPr>
              <a:t>X</a:t>
            </a:r>
            <a:r>
              <a:rPr lang="en-US" dirty="0" smtClean="0">
                <a:solidFill>
                  <a:schemeClr val="bg2">
                    <a:lumMod val="60000"/>
                    <a:lumOff val="40000"/>
                  </a:schemeClr>
                </a:solidFill>
                <a:cs typeface="Arial"/>
              </a:rPr>
              <a:t>=0.02/1		P</a:t>
            </a:r>
            <a:r>
              <a:rPr lang="en-US" baseline="-25000" dirty="0" smtClean="0">
                <a:solidFill>
                  <a:schemeClr val="bg2">
                    <a:lumMod val="60000"/>
                    <a:lumOff val="40000"/>
                  </a:schemeClr>
                </a:solidFill>
                <a:cs typeface="Arial"/>
              </a:rPr>
              <a:t>X</a:t>
            </a:r>
            <a:r>
              <a:rPr lang="en-US" dirty="0" smtClean="0">
                <a:solidFill>
                  <a:schemeClr val="bg2">
                    <a:lumMod val="60000"/>
                    <a:lumOff val="40000"/>
                  </a:schemeClr>
                </a:solidFill>
                <a:cs typeface="Arial"/>
              </a:rPr>
              <a:t>=100</a:t>
            </a:r>
          </a:p>
        </p:txBody>
      </p:sp>
      <p:sp>
        <p:nvSpPr>
          <p:cNvPr id="4" name="Slide Number Placeholder 3"/>
          <p:cNvSpPr>
            <a:spLocks noGrp="1"/>
          </p:cNvSpPr>
          <p:nvPr>
            <p:ph type="sldNum" sz="quarter" idx="12"/>
          </p:nvPr>
        </p:nvSpPr>
        <p:spPr/>
        <p:txBody>
          <a:bodyPr/>
          <a:lstStyle/>
          <a:p>
            <a:pPr>
              <a:defRPr/>
            </a:pPr>
            <a:fld id="{09E9B0E6-B83D-45D0-9C6E-C619BD9A699C}" type="slidenum">
              <a:rPr lang="en-US" smtClean="0"/>
              <a:pPr>
                <a:defRPr/>
              </a:pPr>
              <a:t>26</a:t>
            </a:fld>
            <a:endParaRPr lang="en-US"/>
          </a:p>
        </p:txBody>
      </p:sp>
    </p:spTree>
    <p:extLst>
      <p:ext uri="{BB962C8B-B14F-4D97-AF65-F5344CB8AC3E}">
        <p14:creationId xmlns:p14="http://schemas.microsoft.com/office/powerpoint/2010/main" val="367861200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Content Placeholder 2"/>
          <p:cNvSpPr>
            <a:spLocks noGrp="1"/>
          </p:cNvSpPr>
          <p:nvPr>
            <p:ph idx="1"/>
          </p:nvPr>
        </p:nvSpPr>
        <p:spPr>
          <a:xfrm>
            <a:off x="457200" y="1905000"/>
            <a:ext cx="8305800" cy="4419600"/>
          </a:xfrm>
        </p:spPr>
        <p:txBody>
          <a:bodyPr>
            <a:normAutofit/>
          </a:bodyPr>
          <a:lstStyle/>
          <a:p>
            <a:pPr marL="0" indent="0" eaLnBrk="1" hangingPunct="1">
              <a:lnSpc>
                <a:spcPct val="120000"/>
              </a:lnSpc>
              <a:buClr>
                <a:schemeClr val="bg2">
                  <a:lumMod val="20000"/>
                  <a:lumOff val="80000"/>
                </a:schemeClr>
              </a:buClr>
              <a:buNone/>
            </a:pPr>
            <a:r>
              <a:rPr lang="en-US" sz="2200" dirty="0" smtClean="0">
                <a:solidFill>
                  <a:srgbClr val="000000"/>
                </a:solidFill>
                <a:cs typeface="Arial"/>
              </a:rPr>
              <a:t>Value of a Statistical Life (VSL) = $13.1 million</a:t>
            </a:r>
          </a:p>
          <a:p>
            <a:pPr marL="0" indent="0">
              <a:lnSpc>
                <a:spcPct val="120000"/>
              </a:lnSpc>
              <a:buClr>
                <a:schemeClr val="bg2">
                  <a:lumMod val="20000"/>
                  <a:lumOff val="80000"/>
                </a:schemeClr>
              </a:buClr>
              <a:buNone/>
            </a:pPr>
            <a:r>
              <a:rPr lang="en-US" sz="2200" dirty="0" smtClean="0">
                <a:solidFill>
                  <a:srgbClr val="000000"/>
                </a:solidFill>
                <a:cs typeface="Arial"/>
              </a:rPr>
              <a:t>Now </a:t>
            </a:r>
            <a:r>
              <a:rPr lang="en-US" sz="2200" dirty="0">
                <a:solidFill>
                  <a:srgbClr val="000000"/>
                </a:solidFill>
                <a:cs typeface="Arial"/>
              </a:rPr>
              <a:t>called </a:t>
            </a:r>
            <a:r>
              <a:rPr lang="en-US" sz="2200" dirty="0" smtClean="0">
                <a:solidFill>
                  <a:srgbClr val="000000"/>
                </a:solidFill>
                <a:cs typeface="Arial"/>
              </a:rPr>
              <a:t>Value </a:t>
            </a:r>
            <a:r>
              <a:rPr lang="en-US" sz="2200" dirty="0">
                <a:solidFill>
                  <a:srgbClr val="000000"/>
                </a:solidFill>
                <a:cs typeface="Arial"/>
              </a:rPr>
              <a:t>of </a:t>
            </a:r>
            <a:r>
              <a:rPr lang="en-US" sz="2200" dirty="0" smtClean="0">
                <a:solidFill>
                  <a:srgbClr val="000000"/>
                </a:solidFill>
                <a:cs typeface="Arial"/>
              </a:rPr>
              <a:t>Mortality Risk </a:t>
            </a:r>
            <a:r>
              <a:rPr lang="en-US" sz="2200" dirty="0">
                <a:solidFill>
                  <a:srgbClr val="000000"/>
                </a:solidFill>
                <a:cs typeface="Arial"/>
              </a:rPr>
              <a:t>(VMR</a:t>
            </a:r>
            <a:r>
              <a:rPr lang="en-US" sz="2200" dirty="0" smtClean="0">
                <a:solidFill>
                  <a:srgbClr val="000000"/>
                </a:solidFill>
                <a:cs typeface="Arial"/>
              </a:rPr>
              <a:t>): </a:t>
            </a:r>
            <a:r>
              <a:rPr lang="en-US" sz="2200" dirty="0">
                <a:solidFill>
                  <a:srgbClr val="000000"/>
                </a:solidFill>
                <a:cs typeface="Arial"/>
              </a:rPr>
              <a:t>“willingness to swap alternative goods and services for a micro-risk reduction in the chance of sudden death</a:t>
            </a:r>
            <a:r>
              <a:rPr lang="en-US" sz="2200" dirty="0" smtClean="0">
                <a:solidFill>
                  <a:srgbClr val="000000"/>
                </a:solidFill>
                <a:cs typeface="Arial"/>
              </a:rPr>
              <a:t>” </a:t>
            </a:r>
            <a:r>
              <a:rPr lang="en-US" sz="2200" dirty="0" smtClean="0">
                <a:solidFill>
                  <a:schemeClr val="bg2">
                    <a:lumMod val="60000"/>
                    <a:lumOff val="40000"/>
                  </a:schemeClr>
                </a:solidFill>
                <a:cs typeface="Arial"/>
                <a:hlinkClick r:id="rId2"/>
              </a:rPr>
              <a:t>EPA Discussion Paper</a:t>
            </a:r>
            <a:r>
              <a:rPr lang="en-US" sz="2200" dirty="0" smtClean="0">
                <a:solidFill>
                  <a:schemeClr val="bg2">
                    <a:lumMod val="60000"/>
                    <a:lumOff val="40000"/>
                  </a:schemeClr>
                </a:solidFill>
                <a:cs typeface="Arial"/>
              </a:rPr>
              <a:t>; </a:t>
            </a:r>
            <a:r>
              <a:rPr lang="en-US" sz="2200" dirty="0" smtClean="0">
                <a:solidFill>
                  <a:schemeClr val="bg2">
                    <a:lumMod val="60000"/>
                    <a:lumOff val="40000"/>
                  </a:schemeClr>
                </a:solidFill>
                <a:cs typeface="Arial"/>
                <a:hlinkClick r:id="rId3"/>
              </a:rPr>
              <a:t>The </a:t>
            </a:r>
            <a:r>
              <a:rPr lang="en-US" sz="2200" dirty="0">
                <a:solidFill>
                  <a:schemeClr val="bg2">
                    <a:lumMod val="60000"/>
                    <a:lumOff val="40000"/>
                  </a:schemeClr>
                </a:solidFill>
                <a:cs typeface="Arial"/>
                <a:hlinkClick r:id="rId3"/>
              </a:rPr>
              <a:t>Colbert </a:t>
            </a:r>
            <a:r>
              <a:rPr lang="en-US" sz="2200" dirty="0" smtClean="0">
                <a:solidFill>
                  <a:schemeClr val="bg2">
                    <a:lumMod val="60000"/>
                    <a:lumOff val="40000"/>
                  </a:schemeClr>
                </a:solidFill>
                <a:cs typeface="Arial"/>
                <a:hlinkClick r:id="rId3"/>
              </a:rPr>
              <a:t>Report</a:t>
            </a:r>
            <a:endParaRPr lang="en-US" sz="2200" dirty="0">
              <a:solidFill>
                <a:schemeClr val="bg2">
                  <a:lumMod val="60000"/>
                  <a:lumOff val="40000"/>
                </a:schemeClr>
              </a:solidFill>
              <a:cs typeface="Arial"/>
            </a:endParaRPr>
          </a:p>
          <a:p>
            <a:pPr marL="0" indent="0">
              <a:lnSpc>
                <a:spcPct val="120000"/>
              </a:lnSpc>
              <a:buClr>
                <a:schemeClr val="bg2">
                  <a:lumMod val="20000"/>
                  <a:lumOff val="80000"/>
                </a:schemeClr>
              </a:buClr>
              <a:buNone/>
            </a:pPr>
            <a:r>
              <a:rPr lang="en-US" sz="2200" dirty="0">
                <a:solidFill>
                  <a:schemeClr val="tx1"/>
                </a:solidFill>
                <a:cs typeface="Arial"/>
              </a:rPr>
              <a:t>Statistical life, not your </a:t>
            </a:r>
            <a:r>
              <a:rPr lang="en-US" sz="2200" dirty="0" smtClean="0">
                <a:solidFill>
                  <a:schemeClr val="tx1"/>
                </a:solidFill>
                <a:cs typeface="Arial"/>
              </a:rPr>
              <a:t>life</a:t>
            </a:r>
          </a:p>
          <a:p>
            <a:pPr marL="0" indent="0">
              <a:lnSpc>
                <a:spcPct val="120000"/>
              </a:lnSpc>
              <a:buClr>
                <a:schemeClr val="bg2">
                  <a:lumMod val="20000"/>
                  <a:lumOff val="80000"/>
                </a:schemeClr>
              </a:buClr>
              <a:buNone/>
            </a:pPr>
            <a:r>
              <a:rPr lang="en-US" sz="2200" dirty="0">
                <a:solidFill>
                  <a:schemeClr val="tx1"/>
                </a:solidFill>
                <a:cs typeface="Arial"/>
              </a:rPr>
              <a:t>Trade-off people make between changes in fatality risk and expenditures/</a:t>
            </a:r>
            <a:r>
              <a:rPr lang="en-US" sz="2200" dirty="0" smtClean="0">
                <a:solidFill>
                  <a:schemeClr val="tx1"/>
                </a:solidFill>
                <a:cs typeface="Arial"/>
              </a:rPr>
              <a:t>wages</a:t>
            </a:r>
            <a:endParaRPr lang="en-US" sz="2200" dirty="0">
              <a:solidFill>
                <a:schemeClr val="tx1"/>
              </a:solidFill>
              <a:cs typeface="Arial"/>
            </a:endParaRPr>
          </a:p>
          <a:p>
            <a:pPr eaLnBrk="1" hangingPunct="1"/>
            <a:endParaRPr lang="en-US" dirty="0" smtClean="0">
              <a:latin typeface="+mn-lt"/>
              <a:cs typeface="Arial"/>
            </a:endParaRPr>
          </a:p>
          <a:p>
            <a:pPr eaLnBrk="1" hangingPunct="1"/>
            <a:endParaRPr lang="en-US" dirty="0" smtClean="0">
              <a:latin typeface="+mn-lt"/>
              <a:cs typeface="Arial"/>
            </a:endParaRPr>
          </a:p>
          <a:p>
            <a:pPr eaLnBrk="1" hangingPunct="1"/>
            <a:endParaRPr lang="en-US" dirty="0" smtClean="0">
              <a:latin typeface="+mn-lt"/>
              <a:cs typeface="Arial"/>
            </a:endParaRPr>
          </a:p>
        </p:txBody>
      </p:sp>
      <p:sp>
        <p:nvSpPr>
          <p:cNvPr id="4" name="Rectangle 2"/>
          <p:cNvSpPr>
            <a:spLocks noGrp="1" noChangeArrowheads="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400" b="1" dirty="0" smtClean="0">
                <a:latin typeface="+mn-lt"/>
                <a:cs typeface="Arial"/>
              </a:rPr>
              <a:t>Actual Shadow Price</a:t>
            </a:r>
          </a:p>
        </p:txBody>
      </p:sp>
      <p:sp>
        <p:nvSpPr>
          <p:cNvPr id="5" name="Slide Number Placeholder 4"/>
          <p:cNvSpPr>
            <a:spLocks noGrp="1"/>
          </p:cNvSpPr>
          <p:nvPr>
            <p:ph type="sldNum" sz="quarter" idx="12"/>
          </p:nvPr>
        </p:nvSpPr>
        <p:spPr/>
        <p:txBody>
          <a:bodyPr/>
          <a:lstStyle/>
          <a:p>
            <a:pPr>
              <a:defRPr/>
            </a:pPr>
            <a:fld id="{09E9B0E6-B83D-45D0-9C6E-C619BD9A699C}" type="slidenum">
              <a:rPr lang="en-US" smtClean="0"/>
              <a:pPr>
                <a:defRPr/>
              </a:pPr>
              <a:t>27</a:t>
            </a:fld>
            <a:endParaRPr lang="en-US"/>
          </a:p>
        </p:txBody>
      </p:sp>
    </p:spTree>
    <p:extLst>
      <p:ext uri="{BB962C8B-B14F-4D97-AF65-F5344CB8AC3E}">
        <p14:creationId xmlns:p14="http://schemas.microsoft.com/office/powerpoint/2010/main" val="37789482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9E9B0E6-B83D-45D0-9C6E-C619BD9A699C}" type="slidenum">
              <a:rPr lang="en-US" smtClean="0"/>
              <a:pPr>
                <a:defRPr/>
              </a:pPr>
              <a:t>28</a:t>
            </a:fld>
            <a:endParaRPr lang="en-US"/>
          </a:p>
        </p:txBody>
      </p:sp>
      <p:sp>
        <p:nvSpPr>
          <p:cNvPr id="94211" name="Rectangle 3"/>
          <p:cNvSpPr>
            <a:spLocks noGrp="1" noChangeArrowheads="1"/>
          </p:cNvSpPr>
          <p:nvPr>
            <p:ph idx="4294967295"/>
          </p:nvPr>
        </p:nvSpPr>
        <p:spPr>
          <a:xfrm>
            <a:off x="457200" y="762000"/>
            <a:ext cx="8229600" cy="5334000"/>
          </a:xfrm>
        </p:spPr>
        <p:txBody>
          <a:bodyPr>
            <a:noAutofit/>
          </a:bodyPr>
          <a:lstStyle/>
          <a:p>
            <a:pPr marL="0" indent="0" eaLnBrk="1" hangingPunct="1">
              <a:buClr>
                <a:schemeClr val="bg2">
                  <a:lumMod val="20000"/>
                  <a:lumOff val="80000"/>
                </a:schemeClr>
              </a:buClr>
              <a:buNone/>
            </a:pPr>
            <a:r>
              <a:rPr lang="en-US" dirty="0" smtClean="0">
                <a:solidFill>
                  <a:srgbClr val="000000"/>
                </a:solidFill>
                <a:cs typeface="Arial"/>
              </a:rPr>
              <a:t>Value life based on how much people are willing to pay for lower on-the-job risk</a:t>
            </a:r>
          </a:p>
          <a:p>
            <a:pPr marL="0" indent="0" eaLnBrk="1" hangingPunct="1">
              <a:buClr>
                <a:schemeClr val="bg2">
                  <a:lumMod val="20000"/>
                  <a:lumOff val="80000"/>
                </a:schemeClr>
              </a:buClr>
              <a:buNone/>
            </a:pPr>
            <a:r>
              <a:rPr lang="en-US" dirty="0" smtClean="0">
                <a:solidFill>
                  <a:srgbClr val="000000"/>
                </a:solidFill>
                <a:cs typeface="Arial"/>
              </a:rPr>
              <a:t>Probabilistically, </a:t>
            </a:r>
            <a:r>
              <a:rPr lang="en-US" dirty="0">
                <a:solidFill>
                  <a:srgbClr val="000000"/>
                </a:solidFill>
                <a:cs typeface="Arial"/>
              </a:rPr>
              <a:t>i</a:t>
            </a:r>
            <a:r>
              <a:rPr lang="en-US" dirty="0" smtClean="0">
                <a:solidFill>
                  <a:srgbClr val="000000"/>
                </a:solidFill>
                <a:cs typeface="Arial"/>
              </a:rPr>
              <a:t>f each worker is willing to forgo an extra $1,300 per year to reduce probability of fatal on-the-job accident by 1/10,000</a:t>
            </a:r>
            <a:endParaRPr lang="en-US" dirty="0">
              <a:solidFill>
                <a:srgbClr val="000000"/>
              </a:solidFill>
              <a:cs typeface="Arial"/>
            </a:endParaRPr>
          </a:p>
          <a:p>
            <a:pPr marL="0" indent="0" eaLnBrk="1" hangingPunct="1">
              <a:buClr>
                <a:schemeClr val="bg2">
                  <a:lumMod val="20000"/>
                  <a:lumOff val="80000"/>
                </a:schemeClr>
              </a:buClr>
              <a:buNone/>
            </a:pPr>
            <a:r>
              <a:rPr lang="en-US" dirty="0">
                <a:solidFill>
                  <a:srgbClr val="000000"/>
                </a:solidFill>
                <a:cs typeface="Arial"/>
              </a:rPr>
              <a:t>1</a:t>
            </a:r>
            <a:r>
              <a:rPr lang="en-US" dirty="0" smtClean="0">
                <a:solidFill>
                  <a:srgbClr val="000000"/>
                </a:solidFill>
                <a:cs typeface="Arial"/>
              </a:rPr>
              <a:t> fatality will be avoided per 10,000 workers</a:t>
            </a:r>
          </a:p>
          <a:p>
            <a:pPr marL="0" indent="0" eaLnBrk="1" hangingPunct="1">
              <a:buClr>
                <a:schemeClr val="bg2">
                  <a:lumMod val="20000"/>
                  <a:lumOff val="80000"/>
                </a:schemeClr>
              </a:buClr>
              <a:buNone/>
            </a:pPr>
            <a:r>
              <a:rPr lang="en-US" dirty="0" smtClean="0">
                <a:solidFill>
                  <a:srgbClr val="000000"/>
                </a:solidFill>
                <a:cs typeface="Arial"/>
              </a:rPr>
              <a:t>Loss in pay = 10,000*$1,300 = $13 million</a:t>
            </a:r>
          </a:p>
          <a:p>
            <a:pPr marL="0" indent="0" eaLnBrk="1" hangingPunct="1">
              <a:buClr>
                <a:schemeClr val="bg2">
                  <a:lumMod val="20000"/>
                  <a:lumOff val="80000"/>
                </a:schemeClr>
              </a:buClr>
              <a:buNone/>
            </a:pPr>
            <a:endParaRPr lang="en-US" dirty="0" smtClean="0">
              <a:solidFill>
                <a:srgbClr val="000000"/>
              </a:solidFill>
              <a:cs typeface="Arial"/>
            </a:endParaRPr>
          </a:p>
          <a:p>
            <a:pPr marL="0" indent="0">
              <a:buClr>
                <a:schemeClr val="bg2">
                  <a:lumMod val="20000"/>
                  <a:lumOff val="80000"/>
                </a:schemeClr>
              </a:buClr>
              <a:buNone/>
            </a:pPr>
            <a:r>
              <a:rPr lang="en-US" dirty="0" smtClean="0">
                <a:solidFill>
                  <a:srgbClr val="000000"/>
                </a:solidFill>
                <a:cs typeface="Arial"/>
              </a:rPr>
              <a:t>Education is associated with </a:t>
            </a:r>
            <a:r>
              <a:rPr lang="en-US" b="1" dirty="0">
                <a:solidFill>
                  <a:srgbClr val="3366FF"/>
                </a:solidFill>
                <a:cs typeface="Arial"/>
              </a:rPr>
              <a:t>dangerous youth </a:t>
            </a:r>
            <a:r>
              <a:rPr lang="en-US" b="1" dirty="0" smtClean="0">
                <a:solidFill>
                  <a:srgbClr val="3366FF"/>
                </a:solidFill>
                <a:cs typeface="Arial"/>
              </a:rPr>
              <a:t>behaviors</a:t>
            </a:r>
            <a:r>
              <a:rPr lang="en-US" dirty="0" smtClean="0">
                <a:solidFill>
                  <a:srgbClr val="000000"/>
                </a:solidFill>
                <a:cs typeface="Arial"/>
              </a:rPr>
              <a:t> (fatality/murder)</a:t>
            </a:r>
          </a:p>
        </p:txBody>
      </p:sp>
    </p:spTree>
    <p:extLst>
      <p:ext uri="{BB962C8B-B14F-4D97-AF65-F5344CB8AC3E}">
        <p14:creationId xmlns:p14="http://schemas.microsoft.com/office/powerpoint/2010/main" val="14377707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n-US" sz="4000" b="1" smtClean="0">
                <a:ea typeface="ＭＳ Ｐゴシック" pitchFamily="34" charset="-128"/>
              </a:rPr>
              <a:t>BCA </a:t>
            </a:r>
            <a:r>
              <a:rPr lang="en-US" sz="4000" b="1" dirty="0" smtClean="0">
                <a:ea typeface="ＭＳ Ｐゴシック" pitchFamily="34" charset="-128"/>
              </a:rPr>
              <a:t>Example</a:t>
            </a:r>
          </a:p>
        </p:txBody>
      </p:sp>
      <p:sp>
        <p:nvSpPr>
          <p:cNvPr id="6147" name="Rectangle 3"/>
          <p:cNvSpPr>
            <a:spLocks noGrp="1" noChangeArrowheads="1"/>
          </p:cNvSpPr>
          <p:nvPr>
            <p:ph sz="half" idx="1"/>
          </p:nvPr>
        </p:nvSpPr>
        <p:spPr>
          <a:xfrm>
            <a:off x="457201" y="2133600"/>
            <a:ext cx="3581400" cy="3941763"/>
          </a:xfrm>
        </p:spPr>
        <p:txBody>
          <a:bodyPr>
            <a:normAutofit/>
          </a:bodyPr>
          <a:lstStyle/>
          <a:p>
            <a:pPr marL="0" indent="0">
              <a:buNone/>
            </a:pPr>
            <a:r>
              <a:rPr lang="en-US" sz="2400" dirty="0">
                <a:solidFill>
                  <a:schemeClr val="tx1"/>
                </a:solidFill>
                <a:ea typeface="ＭＳ Ｐゴシック" pitchFamily="34" charset="-128"/>
              </a:rPr>
              <a:t>Mentoring program </a:t>
            </a:r>
            <a:r>
              <a:rPr lang="en-US" sz="2400" dirty="0" smtClean="0">
                <a:solidFill>
                  <a:schemeClr val="tx1"/>
                </a:solidFill>
                <a:ea typeface="ＭＳ Ｐゴシック" pitchFamily="34" charset="-128"/>
              </a:rPr>
              <a:t>reduces dropout rate by 5%</a:t>
            </a:r>
            <a:endParaRPr lang="en-US" sz="2400" dirty="0">
              <a:solidFill>
                <a:schemeClr val="tx1"/>
              </a:solidFill>
              <a:ea typeface="ＭＳ Ｐゴシック" pitchFamily="34" charset="-128"/>
            </a:endParaRPr>
          </a:p>
          <a:p>
            <a:pPr marL="0" indent="0">
              <a:buNone/>
            </a:pPr>
            <a:r>
              <a:rPr lang="en-US" sz="2400" dirty="0">
                <a:solidFill>
                  <a:schemeClr val="tx1"/>
                </a:solidFill>
                <a:ea typeface="ＭＳ Ｐゴシック" pitchFamily="34" charset="-128"/>
              </a:rPr>
              <a:t>Each new high school </a:t>
            </a:r>
            <a:r>
              <a:rPr lang="en-US" sz="2400" dirty="0" smtClean="0">
                <a:solidFill>
                  <a:schemeClr val="tx1"/>
                </a:solidFill>
                <a:ea typeface="ＭＳ Ｐゴシック" pitchFamily="34" charset="-128"/>
              </a:rPr>
              <a:t>graduate compared to a dropout over lifetime: </a:t>
            </a:r>
          </a:p>
          <a:p>
            <a:pPr>
              <a:buClr>
                <a:schemeClr val="bg2">
                  <a:lumMod val="20000"/>
                  <a:lumOff val="80000"/>
                </a:schemeClr>
              </a:buClr>
              <a:buFont typeface="Wingdings" charset="2"/>
              <a:buChar char="q"/>
            </a:pPr>
            <a:r>
              <a:rPr lang="en-US" sz="1900" dirty="0" smtClean="0">
                <a:solidFill>
                  <a:schemeClr val="tx1"/>
                </a:solidFill>
                <a:ea typeface="ＭＳ Ｐゴシック" pitchFamily="34" charset="-128"/>
              </a:rPr>
              <a:t>Earns </a:t>
            </a:r>
            <a:r>
              <a:rPr lang="en-US" sz="1900" dirty="0">
                <a:solidFill>
                  <a:schemeClr val="tx1"/>
                </a:solidFill>
                <a:ea typeface="ＭＳ Ｐゴシック" pitchFamily="34" charset="-128"/>
              </a:rPr>
              <a:t>$</a:t>
            </a:r>
            <a:r>
              <a:rPr lang="en-US" sz="1900" dirty="0" smtClean="0">
                <a:solidFill>
                  <a:schemeClr val="tx1"/>
                </a:solidFill>
                <a:ea typeface="ＭＳ Ｐゴシック" pitchFamily="34" charset="-128"/>
              </a:rPr>
              <a:t>120,000 more</a:t>
            </a:r>
          </a:p>
          <a:p>
            <a:pPr>
              <a:buClr>
                <a:schemeClr val="bg2">
                  <a:lumMod val="20000"/>
                  <a:lumOff val="80000"/>
                </a:schemeClr>
              </a:buClr>
              <a:buFont typeface="Wingdings" charset="2"/>
              <a:buChar char="q"/>
            </a:pPr>
            <a:r>
              <a:rPr lang="en-US" sz="1900" dirty="0" smtClean="0">
                <a:solidFill>
                  <a:schemeClr val="tx1"/>
                </a:solidFill>
                <a:ea typeface="ＭＳ Ｐゴシック" pitchFamily="34" charset="-128"/>
              </a:rPr>
              <a:t>Saves taxpayer </a:t>
            </a:r>
            <a:r>
              <a:rPr lang="en-US" sz="1900" dirty="0">
                <a:solidFill>
                  <a:schemeClr val="tx1"/>
                </a:solidFill>
                <a:ea typeface="ＭＳ Ｐゴシック" pitchFamily="34" charset="-128"/>
              </a:rPr>
              <a:t>$</a:t>
            </a:r>
            <a:r>
              <a:rPr lang="en-US" sz="1900" dirty="0" smtClean="0">
                <a:solidFill>
                  <a:schemeClr val="tx1"/>
                </a:solidFill>
                <a:ea typeface="ＭＳ Ｐゴシック" pitchFamily="34" charset="-128"/>
              </a:rPr>
              <a:t>30,000 in spending on crime</a:t>
            </a:r>
            <a:endParaRPr lang="en-US" sz="1900" dirty="0">
              <a:solidFill>
                <a:schemeClr val="tx1"/>
              </a:solidFill>
              <a:ea typeface="ＭＳ Ｐゴシック" pitchFamily="34" charset="-128"/>
            </a:endParaRP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267782496"/>
              </p:ext>
            </p:extLst>
          </p:nvPr>
        </p:nvGraphicFramePr>
        <p:xfrm>
          <a:off x="4038600" y="1600200"/>
          <a:ext cx="4572000" cy="4736684"/>
        </p:xfrm>
        <a:graphic>
          <a:graphicData uri="http://schemas.openxmlformats.org/drawingml/2006/table">
            <a:tbl>
              <a:tblPr firstRow="1" bandRow="1">
                <a:tableStyleId>{2D5ABB26-0587-4C30-8999-92F81FD0307C}</a:tableStyleId>
              </a:tblPr>
              <a:tblGrid>
                <a:gridCol w="2819400"/>
                <a:gridCol w="1752600"/>
              </a:tblGrid>
              <a:tr h="844280">
                <a:tc>
                  <a:txBody>
                    <a:bodyPr/>
                    <a:lstStyle/>
                    <a:p>
                      <a:endParaRPr lang="en-US" sz="1600" dirty="0"/>
                    </a:p>
                  </a:txBody>
                  <a:tcPr marL="50936" marR="50936">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tcPr>
                </a:tc>
                <a:tc>
                  <a:txBody>
                    <a:bodyPr/>
                    <a:lstStyle/>
                    <a:p>
                      <a:pPr algn="ctr"/>
                      <a:r>
                        <a:rPr lang="en-US" sz="1600" b="1" dirty="0" smtClean="0"/>
                        <a:t>Mentor</a:t>
                      </a:r>
                      <a:r>
                        <a:rPr lang="en-US" sz="1600" dirty="0" smtClean="0"/>
                        <a:t> </a:t>
                      </a:r>
                      <a:r>
                        <a:rPr lang="en-US" sz="1600" b="1" dirty="0" smtClean="0"/>
                        <a:t>program</a:t>
                      </a:r>
                      <a:endParaRPr lang="en-US" sz="1600" b="1" dirty="0"/>
                    </a:p>
                  </a:txBody>
                  <a:tcPr marL="50936" marR="50936">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592854">
                <a:tc>
                  <a:txBody>
                    <a:bodyPr/>
                    <a:lstStyle/>
                    <a:p>
                      <a:r>
                        <a:rPr lang="en-US" sz="1600" dirty="0" smtClean="0"/>
                        <a:t>Total cost over</a:t>
                      </a:r>
                      <a:r>
                        <a:rPr lang="en-US" sz="1600" baseline="0" dirty="0" smtClean="0"/>
                        <a:t> baseline C</a:t>
                      </a:r>
                      <a:endParaRPr lang="en-US" sz="1600" dirty="0"/>
                    </a:p>
                  </a:txBody>
                  <a:tcPr marL="50936" marR="50936" anchor="ctr">
                    <a:lnL w="12700" cap="flat" cmpd="sng" algn="ctr">
                      <a:solidFill>
                        <a:srgbClr val="FF0000"/>
                      </a:solidFill>
                      <a:prstDash val="solid"/>
                      <a:round/>
                      <a:headEnd type="none" w="med" len="med"/>
                      <a:tailEnd type="none" w="med" len="med"/>
                    </a:lnL>
                  </a:tcPr>
                </a:tc>
                <a:tc>
                  <a:txBody>
                    <a:bodyPr/>
                    <a:lstStyle/>
                    <a:p>
                      <a:pPr algn="ctr"/>
                      <a:r>
                        <a:rPr lang="en-US" sz="1600" dirty="0" smtClean="0"/>
                        <a:t>$500,000</a:t>
                      </a:r>
                      <a:endParaRPr lang="en-US" sz="1600" dirty="0"/>
                    </a:p>
                  </a:txBody>
                  <a:tcPr marL="50936" marR="50936" anchor="ctr">
                    <a:lnR w="12700" cap="flat" cmpd="sng" algn="ctr">
                      <a:solidFill>
                        <a:srgbClr val="FF0000"/>
                      </a:solidFill>
                      <a:prstDash val="solid"/>
                      <a:round/>
                      <a:headEnd type="none" w="med" len="med"/>
                      <a:tailEnd type="none" w="med" len="med"/>
                    </a:lnR>
                    <a:lnT w="38100" cap="flat" cmpd="sng" algn="ctr">
                      <a:solidFill>
                        <a:srgbClr val="000000"/>
                      </a:solidFill>
                      <a:prstDash val="solid"/>
                      <a:round/>
                      <a:headEnd type="none" w="med" len="med"/>
                      <a:tailEnd type="none" w="med" len="med"/>
                    </a:lnT>
                  </a:tcPr>
                </a:tc>
              </a:tr>
              <a:tr h="592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Yield</a:t>
                      </a:r>
                      <a:r>
                        <a:rPr lang="en-US" sz="1600" baseline="0" dirty="0" smtClean="0"/>
                        <a:t> of new high school graduates</a:t>
                      </a:r>
                      <a:endParaRPr lang="en-US" sz="1600" dirty="0" smtClean="0"/>
                    </a:p>
                  </a:txBody>
                  <a:tcPr marL="50936" marR="50936" anchor="ctr">
                    <a:lnL w="12700" cap="flat" cmpd="sng" algn="ctr">
                      <a:solidFill>
                        <a:srgbClr val="FF0000"/>
                      </a:solidFill>
                      <a:prstDash val="solid"/>
                      <a:round/>
                      <a:headEnd type="none" w="med" len="med"/>
                      <a:tailEnd type="none" w="med" len="med"/>
                    </a:lnL>
                  </a:tcPr>
                </a:tc>
                <a:tc>
                  <a:txBody>
                    <a:bodyPr/>
                    <a:lstStyle/>
                    <a:p>
                      <a:pPr algn="ctr"/>
                      <a:r>
                        <a:rPr lang="en-US" sz="1600" dirty="0" smtClean="0"/>
                        <a:t>5</a:t>
                      </a:r>
                      <a:endParaRPr lang="en-US" sz="1600" dirty="0"/>
                    </a:p>
                  </a:txBody>
                  <a:tcPr marL="50936" marR="50936" anchor="ctr">
                    <a:lnR w="12700" cap="flat" cmpd="sng" algn="ctr">
                      <a:solidFill>
                        <a:srgbClr val="FF0000"/>
                      </a:solidFill>
                      <a:prstDash val="solid"/>
                      <a:round/>
                      <a:headEnd type="none" w="med" len="med"/>
                      <a:tailEnd type="none" w="med" len="med"/>
                    </a:lnR>
                  </a:tcPr>
                </a:tc>
              </a:tr>
              <a:tr h="592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Total</a:t>
                      </a:r>
                      <a:r>
                        <a:rPr lang="en-US" sz="1600" baseline="0" dirty="0" smtClean="0"/>
                        <a:t> earnings gain B</a:t>
                      </a:r>
                      <a:endParaRPr lang="en-US" sz="1600" dirty="0" smtClean="0"/>
                    </a:p>
                  </a:txBody>
                  <a:tcPr marL="50936" marR="50936" anchor="ctr">
                    <a:lnL w="12700" cap="flat" cmpd="sng" algn="ctr">
                      <a:solidFill>
                        <a:srgbClr val="FF0000"/>
                      </a:solidFill>
                      <a:prstDash val="solid"/>
                      <a:round/>
                      <a:headEnd type="none" w="med" len="med"/>
                      <a:tailEnd type="none" w="med" len="med"/>
                    </a:lnL>
                  </a:tcPr>
                </a:tc>
                <a:tc>
                  <a:txBody>
                    <a:bodyPr/>
                    <a:lstStyle/>
                    <a:p>
                      <a:pPr algn="ctr"/>
                      <a:r>
                        <a:rPr lang="en-US" sz="1600" dirty="0" smtClean="0"/>
                        <a:t>$600,000</a:t>
                      </a:r>
                      <a:endParaRPr lang="en-US" sz="1600" dirty="0"/>
                    </a:p>
                  </a:txBody>
                  <a:tcPr marL="50936" marR="50936" anchor="ctr">
                    <a:lnR w="12700" cap="flat" cmpd="sng" algn="ctr">
                      <a:solidFill>
                        <a:srgbClr val="FF0000"/>
                      </a:solidFill>
                      <a:prstDash val="solid"/>
                      <a:round/>
                      <a:headEnd type="none" w="med" len="med"/>
                      <a:tailEnd type="none" w="med" len="med"/>
                    </a:lnR>
                  </a:tcPr>
                </a:tc>
              </a:tr>
              <a:tr h="592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Total crime</a:t>
                      </a:r>
                      <a:r>
                        <a:rPr lang="en-US" sz="1600" baseline="0" dirty="0" smtClean="0"/>
                        <a:t> saving B</a:t>
                      </a:r>
                      <a:endParaRPr lang="en-US" sz="1600" dirty="0" smtClean="0"/>
                    </a:p>
                  </a:txBody>
                  <a:tcPr marL="50936" marR="50936" anchor="ctr">
                    <a:lnL w="12700" cap="flat" cmpd="sng" algn="ctr">
                      <a:solidFill>
                        <a:srgbClr val="FF0000"/>
                      </a:solidFill>
                      <a:prstDash val="solid"/>
                      <a:round/>
                      <a:headEnd type="none" w="med" len="med"/>
                      <a:tailEnd type="none" w="med" len="med"/>
                    </a:lnL>
                  </a:tcPr>
                </a:tc>
                <a:tc>
                  <a:txBody>
                    <a:bodyPr/>
                    <a:lstStyle/>
                    <a:p>
                      <a:pPr algn="ctr"/>
                      <a:r>
                        <a:rPr lang="en-US" sz="1600" dirty="0" smtClean="0"/>
                        <a:t>$150,000</a:t>
                      </a:r>
                      <a:endParaRPr lang="en-US" sz="1600" dirty="0"/>
                    </a:p>
                  </a:txBody>
                  <a:tcPr marL="50936" marR="50936" anchor="ctr">
                    <a:lnR w="12700" cap="flat" cmpd="sng" algn="ctr">
                      <a:solidFill>
                        <a:srgbClr val="FF0000"/>
                      </a:solidFill>
                      <a:prstDash val="solid"/>
                      <a:round/>
                      <a:headEnd type="none" w="med" len="med"/>
                      <a:tailEnd type="none" w="med" len="med"/>
                    </a:lnR>
                  </a:tcPr>
                </a:tc>
              </a:tr>
              <a:tr h="592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Total B</a:t>
                      </a:r>
                    </a:p>
                  </a:txBody>
                  <a:tcPr marL="50936" marR="50936" anchor="ctr">
                    <a:lnL w="12700" cap="flat" cmpd="sng" algn="ctr">
                      <a:solidFill>
                        <a:srgbClr val="FF0000"/>
                      </a:solidFill>
                      <a:prstDash val="solid"/>
                      <a:round/>
                      <a:headEnd type="none" w="med" len="med"/>
                      <a:tailEnd type="none" w="med" len="med"/>
                    </a:lnL>
                  </a:tcPr>
                </a:tc>
                <a:tc>
                  <a:txBody>
                    <a:bodyPr/>
                    <a:lstStyle/>
                    <a:p>
                      <a:pPr algn="ctr"/>
                      <a:r>
                        <a:rPr lang="en-US" sz="1600" dirty="0" smtClean="0"/>
                        <a:t>$750,000</a:t>
                      </a:r>
                      <a:endParaRPr lang="en-US" sz="1600" dirty="0"/>
                    </a:p>
                  </a:txBody>
                  <a:tcPr marL="50936" marR="50936" anchor="ctr">
                    <a:lnR w="12700" cap="flat" cmpd="sng" algn="ctr">
                      <a:solidFill>
                        <a:srgbClr val="FF0000"/>
                      </a:solidFill>
                      <a:prstDash val="solid"/>
                      <a:round/>
                      <a:headEnd type="none" w="med" len="med"/>
                      <a:tailEnd type="none" w="med" len="med"/>
                    </a:lnR>
                  </a:tcPr>
                </a:tc>
              </a:tr>
              <a:tr h="592854">
                <a:tc>
                  <a:txBody>
                    <a:bodyPr/>
                    <a:lstStyle/>
                    <a:p>
                      <a:r>
                        <a:rPr lang="en-US" sz="1600" dirty="0" smtClean="0"/>
                        <a:t>Net Benefit (B-C)</a:t>
                      </a:r>
                    </a:p>
                  </a:txBody>
                  <a:tcPr marL="50936" marR="50936" anchor="ctr">
                    <a:lnL w="12700" cap="flat" cmpd="sng" algn="ctr">
                      <a:solidFill>
                        <a:srgbClr val="FF0000"/>
                      </a:solidFill>
                      <a:prstDash val="solid"/>
                      <a:round/>
                      <a:headEnd type="none" w="med" len="med"/>
                      <a:tailEnd type="none" w="med" len="med"/>
                    </a:lnL>
                  </a:tcPr>
                </a:tc>
                <a:tc>
                  <a:txBody>
                    <a:bodyPr/>
                    <a:lstStyle/>
                    <a:p>
                      <a:pPr algn="ctr"/>
                      <a:r>
                        <a:rPr lang="en-US" sz="1600" dirty="0" smtClean="0"/>
                        <a:t>$250,000</a:t>
                      </a:r>
                      <a:endParaRPr lang="en-US" sz="1600" dirty="0"/>
                    </a:p>
                  </a:txBody>
                  <a:tcPr marL="50936" marR="50936" anchor="ctr">
                    <a:lnR w="12700" cap="flat" cmpd="sng" algn="ctr">
                      <a:solidFill>
                        <a:srgbClr val="FF0000"/>
                      </a:solidFill>
                      <a:prstDash val="solid"/>
                      <a:round/>
                      <a:headEnd type="none" w="med" len="med"/>
                      <a:tailEnd type="none" w="med" len="med"/>
                    </a:lnR>
                  </a:tcPr>
                </a:tc>
              </a:tr>
              <a:tr h="322997">
                <a:tc>
                  <a:txBody>
                    <a:bodyPr/>
                    <a:lstStyle/>
                    <a:p>
                      <a:r>
                        <a:rPr lang="en-US" sz="1600" dirty="0" smtClean="0"/>
                        <a:t>Benefit-Cost Ratio (B/C)</a:t>
                      </a:r>
                    </a:p>
                  </a:txBody>
                  <a:tcPr marL="50936" marR="50936" anchor="ctr">
                    <a:lnL w="12700" cap="flat" cmpd="sng" algn="ctr">
                      <a:solidFill>
                        <a:srgbClr val="FF0000"/>
                      </a:solidFill>
                      <a:prstDash val="solid"/>
                      <a:round/>
                      <a:headEnd type="none" w="med" len="med"/>
                      <a:tailEnd type="none" w="med" len="med"/>
                    </a:lnL>
                    <a:lnB w="12700" cap="flat" cmpd="sng" algn="ctr">
                      <a:solidFill>
                        <a:srgbClr val="FF0000"/>
                      </a:solidFill>
                      <a:prstDash val="solid"/>
                      <a:round/>
                      <a:headEnd type="none" w="med" len="med"/>
                      <a:tailEnd type="none" w="med" len="med"/>
                    </a:lnB>
                  </a:tcPr>
                </a:tc>
                <a:tc>
                  <a:txBody>
                    <a:bodyPr/>
                    <a:lstStyle/>
                    <a:p>
                      <a:pPr algn="ctr"/>
                      <a:r>
                        <a:rPr lang="en-US" sz="1600" dirty="0" smtClean="0"/>
                        <a:t>1.50</a:t>
                      </a:r>
                      <a:endParaRPr lang="en-US" sz="1600" dirty="0"/>
                    </a:p>
                  </a:txBody>
                  <a:tcPr marL="50936" marR="50936" anchor="ctr">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99294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400" b="1" dirty="0" smtClean="0">
                <a:latin typeface="+mn-lt"/>
                <a:cs typeface="Arial"/>
              </a:rPr>
              <a:t>3. Hedonic Price Method</a:t>
            </a:r>
          </a:p>
        </p:txBody>
      </p:sp>
      <p:sp>
        <p:nvSpPr>
          <p:cNvPr id="109571" name="Rectangle 3"/>
          <p:cNvSpPr>
            <a:spLocks noGrp="1" noChangeArrowheads="1"/>
          </p:cNvSpPr>
          <p:nvPr>
            <p:ph idx="1"/>
          </p:nvPr>
        </p:nvSpPr>
        <p:spPr>
          <a:xfrm>
            <a:off x="457200" y="2133601"/>
            <a:ext cx="8305800" cy="3931920"/>
          </a:xfrm>
        </p:spPr>
        <p:txBody>
          <a:bodyPr>
            <a:normAutofit/>
          </a:bodyPr>
          <a:lstStyle/>
          <a:p>
            <a:pPr marL="0" indent="0" eaLnBrk="1" hangingPunct="1">
              <a:buClr>
                <a:schemeClr val="bg2">
                  <a:lumMod val="20000"/>
                  <a:lumOff val="80000"/>
                </a:schemeClr>
              </a:buClr>
              <a:buNone/>
            </a:pPr>
            <a:r>
              <a:rPr lang="en-US" sz="2800" dirty="0" smtClean="0">
                <a:solidFill>
                  <a:srgbClr val="000000"/>
                </a:solidFill>
                <a:latin typeface="+mn-lt"/>
                <a:cs typeface="Arial"/>
              </a:rPr>
              <a:t>Value an attribute, or a change in an attribute, by how it is capitalized into the price of an asset (e.g. house)</a:t>
            </a:r>
          </a:p>
          <a:p>
            <a:pPr marL="0" indent="0" eaLnBrk="1" hangingPunct="1">
              <a:buClr>
                <a:schemeClr val="bg2">
                  <a:lumMod val="20000"/>
                  <a:lumOff val="80000"/>
                </a:schemeClr>
              </a:buClr>
              <a:buNone/>
            </a:pPr>
            <a:endParaRPr lang="en-US" sz="2800" dirty="0" smtClean="0">
              <a:solidFill>
                <a:srgbClr val="000000"/>
              </a:solidFill>
              <a:latin typeface="+mn-lt"/>
              <a:cs typeface="Arial"/>
            </a:endParaRPr>
          </a:p>
          <a:p>
            <a:pPr marL="0" indent="0" eaLnBrk="1" hangingPunct="1">
              <a:buClr>
                <a:schemeClr val="bg2">
                  <a:lumMod val="20000"/>
                  <a:lumOff val="80000"/>
                </a:schemeClr>
              </a:buClr>
              <a:buNone/>
            </a:pPr>
            <a:r>
              <a:rPr lang="en-US" sz="2800" dirty="0" smtClean="0">
                <a:solidFill>
                  <a:srgbClr val="000000"/>
                </a:solidFill>
                <a:latin typeface="+mn-lt"/>
                <a:cs typeface="Arial"/>
              </a:rPr>
              <a:t>What is the value of a good school?</a:t>
            </a:r>
          </a:p>
          <a:p>
            <a:pPr eaLnBrk="1" hangingPunct="1">
              <a:lnSpc>
                <a:spcPct val="80000"/>
              </a:lnSpc>
            </a:pPr>
            <a:endParaRPr lang="en-US" sz="2800" dirty="0" smtClean="0">
              <a:latin typeface="+mn-lt"/>
              <a:cs typeface="Arial"/>
            </a:endParaRPr>
          </a:p>
        </p:txBody>
      </p:sp>
      <p:sp>
        <p:nvSpPr>
          <p:cNvPr id="4" name="Slide Number Placeholder 3"/>
          <p:cNvSpPr>
            <a:spLocks noGrp="1"/>
          </p:cNvSpPr>
          <p:nvPr>
            <p:ph type="sldNum" sz="quarter" idx="12"/>
          </p:nvPr>
        </p:nvSpPr>
        <p:spPr/>
        <p:txBody>
          <a:bodyPr/>
          <a:lstStyle/>
          <a:p>
            <a:pPr>
              <a:defRPr/>
            </a:pPr>
            <a:fld id="{09E9B0E6-B83D-45D0-9C6E-C619BD9A699C}" type="slidenum">
              <a:rPr lang="en-US" smtClean="0"/>
              <a:pPr>
                <a:defRPr/>
              </a:pPr>
              <a:t>29</a:t>
            </a:fld>
            <a:endParaRPr lang="en-US"/>
          </a:p>
        </p:txBody>
      </p:sp>
    </p:spTree>
    <p:extLst>
      <p:ext uri="{BB962C8B-B14F-4D97-AF65-F5344CB8AC3E}">
        <p14:creationId xmlns:p14="http://schemas.microsoft.com/office/powerpoint/2010/main" val="18176822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latin typeface="+mn-lt"/>
              </a:rPr>
              <a:t>My House</a:t>
            </a:r>
            <a:endParaRPr lang="en-US" b="1" dirty="0">
              <a:solidFill>
                <a:srgbClr val="000000"/>
              </a:solidFill>
              <a:latin typeface="+mn-lt"/>
            </a:endParaRPr>
          </a:p>
        </p:txBody>
      </p:sp>
      <p:pic>
        <p:nvPicPr>
          <p:cNvPr id="4" name="Content Placeholder 3" descr="house-north-fifth.png"/>
          <p:cNvPicPr>
            <a:picLocks noGrp="1" noChangeAspect="1"/>
          </p:cNvPicPr>
          <p:nvPr>
            <p:ph idx="1"/>
          </p:nvPr>
        </p:nvPicPr>
        <p:blipFill>
          <a:blip r:embed="rId2">
            <a:extLst>
              <a:ext uri="{28A0092B-C50C-407E-A947-70E740481C1C}">
                <a14:useLocalDpi xmlns:a14="http://schemas.microsoft.com/office/drawing/2010/main" val="0"/>
              </a:ext>
            </a:extLst>
          </a:blip>
          <a:srcRect l="-18259" r="-18259"/>
          <a:stretch>
            <a:fillRect/>
          </a:stretch>
        </p:blipFill>
        <p:spPr/>
      </p:pic>
      <p:sp>
        <p:nvSpPr>
          <p:cNvPr id="6" name="Slide Number Placeholder 5"/>
          <p:cNvSpPr>
            <a:spLocks noGrp="1"/>
          </p:cNvSpPr>
          <p:nvPr>
            <p:ph type="sldNum" sz="quarter" idx="12"/>
          </p:nvPr>
        </p:nvSpPr>
        <p:spPr/>
        <p:txBody>
          <a:bodyPr/>
          <a:lstStyle/>
          <a:p>
            <a:pPr>
              <a:defRPr/>
            </a:pPr>
            <a:fld id="{09E9B0E6-B83D-45D0-9C6E-C619BD9A699C}" type="slidenum">
              <a:rPr lang="en-US" smtClean="0"/>
              <a:pPr>
                <a:defRPr/>
              </a:pPr>
              <a:t>30</a:t>
            </a:fld>
            <a:endParaRPr lang="en-US"/>
          </a:p>
        </p:txBody>
      </p:sp>
    </p:spTree>
    <p:extLst>
      <p:ext uri="{BB962C8B-B14F-4D97-AF65-F5344CB8AC3E}">
        <p14:creationId xmlns:p14="http://schemas.microsoft.com/office/powerpoint/2010/main" val="35686367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normAutofit/>
          </a:bodyPr>
          <a:lstStyle/>
          <a:p>
            <a:r>
              <a:rPr lang="en-US" sz="4400" b="1" dirty="0" smtClean="0">
                <a:solidFill>
                  <a:srgbClr val="000000"/>
                </a:solidFill>
                <a:latin typeface="+mn-lt"/>
                <a:cs typeface="Arial"/>
              </a:rPr>
              <a:t>Local School?</a:t>
            </a:r>
          </a:p>
        </p:txBody>
      </p:sp>
      <p:pic>
        <p:nvPicPr>
          <p:cNvPr id="3" name="Content Placeholder 2" descr="1210.jpg"/>
          <p:cNvPicPr>
            <a:picLocks noGrp="1" noChangeAspect="1"/>
          </p:cNvPicPr>
          <p:nvPr>
            <p:ph idx="1"/>
          </p:nvPr>
        </p:nvPicPr>
        <p:blipFill>
          <a:blip r:embed="rId2">
            <a:extLst>
              <a:ext uri="{28A0092B-C50C-407E-A947-70E740481C1C}">
                <a14:useLocalDpi xmlns:a14="http://schemas.microsoft.com/office/drawing/2010/main" val="0"/>
              </a:ext>
            </a:extLst>
          </a:blip>
          <a:srcRect t="13196" b="13196"/>
          <a:stretch>
            <a:fillRect/>
          </a:stretch>
        </p:blipFill>
        <p:spPr/>
      </p:pic>
      <p:sp>
        <p:nvSpPr>
          <p:cNvPr id="5" name="Slide Number Placeholder 4"/>
          <p:cNvSpPr>
            <a:spLocks noGrp="1"/>
          </p:cNvSpPr>
          <p:nvPr>
            <p:ph type="sldNum" sz="quarter" idx="12"/>
          </p:nvPr>
        </p:nvSpPr>
        <p:spPr/>
        <p:txBody>
          <a:bodyPr/>
          <a:lstStyle/>
          <a:p>
            <a:pPr>
              <a:defRPr/>
            </a:pPr>
            <a:fld id="{09E9B0E6-B83D-45D0-9C6E-C619BD9A699C}" type="slidenum">
              <a:rPr lang="en-US" smtClean="0"/>
              <a:pPr>
                <a:defRPr/>
              </a:pPr>
              <a:t>31</a:t>
            </a:fld>
            <a:endParaRPr lang="en-US"/>
          </a:p>
        </p:txBody>
      </p:sp>
    </p:spTree>
    <p:extLst>
      <p:ext uri="{BB962C8B-B14F-4D97-AF65-F5344CB8AC3E}">
        <p14:creationId xmlns:p14="http://schemas.microsoft.com/office/powerpoint/2010/main" val="32228722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normAutofit/>
          </a:bodyPr>
          <a:lstStyle/>
          <a:p>
            <a:r>
              <a:rPr lang="en-US" sz="4400" b="1" dirty="0" smtClean="0">
                <a:latin typeface="+mn-lt"/>
                <a:cs typeface="Arial"/>
              </a:rPr>
              <a:t>Local School?</a:t>
            </a:r>
          </a:p>
        </p:txBody>
      </p:sp>
      <p:pic>
        <p:nvPicPr>
          <p:cNvPr id="3" name="Content Placeholder 2" descr="school-300x155.jpg"/>
          <p:cNvPicPr>
            <a:picLocks noGrp="1" noChangeAspect="1"/>
          </p:cNvPicPr>
          <p:nvPr>
            <p:ph idx="1"/>
          </p:nvPr>
        </p:nvPicPr>
        <p:blipFill>
          <a:blip r:embed="rId2">
            <a:extLst>
              <a:ext uri="{28A0092B-C50C-407E-A947-70E740481C1C}">
                <a14:useLocalDpi xmlns:a14="http://schemas.microsoft.com/office/drawing/2010/main" val="0"/>
              </a:ext>
            </a:extLst>
          </a:blip>
          <a:srcRect t="-1803" b="-1803"/>
          <a:stretch>
            <a:fillRect/>
          </a:stretch>
        </p:blipFill>
        <p:spPr>
          <a:xfrm>
            <a:off x="1371600" y="2286000"/>
            <a:ext cx="6548190" cy="3505199"/>
          </a:xfrm>
        </p:spPr>
      </p:pic>
      <p:sp>
        <p:nvSpPr>
          <p:cNvPr id="5" name="Slide Number Placeholder 4"/>
          <p:cNvSpPr>
            <a:spLocks noGrp="1"/>
          </p:cNvSpPr>
          <p:nvPr>
            <p:ph type="sldNum" sz="quarter" idx="12"/>
          </p:nvPr>
        </p:nvSpPr>
        <p:spPr/>
        <p:txBody>
          <a:bodyPr/>
          <a:lstStyle/>
          <a:p>
            <a:pPr>
              <a:defRPr/>
            </a:pPr>
            <a:fld id="{09E9B0E6-B83D-45D0-9C6E-C619BD9A699C}" type="slidenum">
              <a:rPr lang="en-US" smtClean="0"/>
              <a:pPr>
                <a:defRPr/>
              </a:pPr>
              <a:t>32</a:t>
            </a:fld>
            <a:endParaRPr lang="en-US"/>
          </a:p>
        </p:txBody>
      </p:sp>
    </p:spTree>
    <p:extLst>
      <p:ext uri="{BB962C8B-B14F-4D97-AF65-F5344CB8AC3E}">
        <p14:creationId xmlns:p14="http://schemas.microsoft.com/office/powerpoint/2010/main" val="53882110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762000"/>
            <a:ext cx="8229600" cy="5181600"/>
          </a:xfrm>
        </p:spPr>
        <p:txBody>
          <a:bodyPr>
            <a:noAutofit/>
          </a:bodyPr>
          <a:lstStyle/>
          <a:p>
            <a:pPr marL="0" indent="0">
              <a:spcBef>
                <a:spcPts val="1400"/>
              </a:spcBef>
              <a:buClr>
                <a:schemeClr val="bg2">
                  <a:lumMod val="20000"/>
                  <a:lumOff val="80000"/>
                </a:schemeClr>
              </a:buClr>
              <a:buNone/>
            </a:pPr>
            <a:r>
              <a:rPr lang="en-US" dirty="0">
                <a:solidFill>
                  <a:srgbClr val="000000"/>
                </a:solidFill>
                <a:cs typeface="Arial"/>
              </a:rPr>
              <a:t>Estimate </a:t>
            </a:r>
            <a:r>
              <a:rPr lang="en-US" dirty="0" smtClean="0">
                <a:solidFill>
                  <a:srgbClr val="000000"/>
                </a:solidFill>
                <a:cs typeface="Arial"/>
              </a:rPr>
              <a:t>effect </a:t>
            </a:r>
            <a:r>
              <a:rPr lang="en-US" dirty="0">
                <a:solidFill>
                  <a:srgbClr val="000000"/>
                </a:solidFill>
                <a:cs typeface="Arial"/>
              </a:rPr>
              <a:t>of a marginally better school on the price of a house</a:t>
            </a:r>
          </a:p>
          <a:p>
            <a:pPr marL="0" indent="0">
              <a:spcBef>
                <a:spcPts val="1400"/>
              </a:spcBef>
              <a:buNone/>
            </a:pPr>
            <a:r>
              <a:rPr lang="en-US" dirty="0" smtClean="0">
                <a:solidFill>
                  <a:srgbClr val="000000"/>
                </a:solidFill>
                <a:cs typeface="Arial"/>
              </a:rPr>
              <a:t>Regression model:</a:t>
            </a:r>
          </a:p>
          <a:p>
            <a:pPr marL="463550" indent="0">
              <a:spcBef>
                <a:spcPts val="1400"/>
              </a:spcBef>
              <a:buNone/>
            </a:pPr>
            <a:r>
              <a:rPr lang="en-US" dirty="0" smtClean="0">
                <a:solidFill>
                  <a:schemeClr val="tx1"/>
                </a:solidFill>
              </a:rPr>
              <a:t>Home price=</a:t>
            </a:r>
            <a:r>
              <a:rPr lang="en-US" i="1" dirty="0" smtClean="0">
                <a:solidFill>
                  <a:schemeClr val="tx1"/>
                </a:solidFill>
              </a:rPr>
              <a:t>f</a:t>
            </a:r>
            <a:r>
              <a:rPr lang="en-US" dirty="0" smtClean="0">
                <a:solidFill>
                  <a:schemeClr val="tx1"/>
                </a:solidFill>
              </a:rPr>
              <a:t>(size</a:t>
            </a:r>
            <a:r>
              <a:rPr lang="en-US" dirty="0">
                <a:solidFill>
                  <a:schemeClr val="tx1"/>
                </a:solidFill>
              </a:rPr>
              <a:t>, neighborhood, </a:t>
            </a:r>
            <a:r>
              <a:rPr lang="en-US" b="1" dirty="0">
                <a:solidFill>
                  <a:srgbClr val="3366FF"/>
                </a:solidFill>
              </a:rPr>
              <a:t>school quality</a:t>
            </a:r>
            <a:r>
              <a:rPr lang="en-US" dirty="0">
                <a:solidFill>
                  <a:schemeClr val="tx1"/>
                </a:solidFill>
              </a:rPr>
              <a:t>)</a:t>
            </a:r>
          </a:p>
          <a:p>
            <a:pPr marL="0" indent="0">
              <a:spcBef>
                <a:spcPts val="1400"/>
              </a:spcBef>
              <a:buClr>
                <a:schemeClr val="bg2">
                  <a:lumMod val="20000"/>
                  <a:lumOff val="80000"/>
                </a:schemeClr>
              </a:buClr>
              <a:buNone/>
            </a:pPr>
            <a:r>
              <a:rPr lang="en-US" dirty="0">
                <a:solidFill>
                  <a:srgbClr val="000000"/>
                </a:solidFill>
                <a:cs typeface="Arial"/>
              </a:rPr>
              <a:t>C</a:t>
            </a:r>
            <a:r>
              <a:rPr lang="en-US" dirty="0" smtClean="0">
                <a:solidFill>
                  <a:srgbClr val="000000"/>
                </a:solidFill>
                <a:cs typeface="Arial"/>
              </a:rPr>
              <a:t>hange </a:t>
            </a:r>
            <a:r>
              <a:rPr lang="en-US" dirty="0">
                <a:solidFill>
                  <a:srgbClr val="000000"/>
                </a:solidFill>
                <a:cs typeface="Arial"/>
              </a:rPr>
              <a:t>in </a:t>
            </a:r>
            <a:r>
              <a:rPr lang="en-US" dirty="0" smtClean="0">
                <a:solidFill>
                  <a:srgbClr val="000000"/>
                </a:solidFill>
                <a:cs typeface="Arial"/>
              </a:rPr>
              <a:t>house </a:t>
            </a:r>
            <a:r>
              <a:rPr lang="en-US" dirty="0">
                <a:solidFill>
                  <a:srgbClr val="000000"/>
                </a:solidFill>
                <a:cs typeface="Arial"/>
              </a:rPr>
              <a:t>price from </a:t>
            </a:r>
            <a:r>
              <a:rPr lang="en-US" dirty="0" smtClean="0">
                <a:solidFill>
                  <a:srgbClr val="000000"/>
                </a:solidFill>
                <a:cs typeface="Arial"/>
              </a:rPr>
              <a:t>unit </a:t>
            </a:r>
            <a:r>
              <a:rPr lang="en-US" dirty="0">
                <a:solidFill>
                  <a:srgbClr val="000000"/>
                </a:solidFill>
                <a:cs typeface="Arial"/>
              </a:rPr>
              <a:t>change in school quality is </a:t>
            </a:r>
            <a:r>
              <a:rPr lang="en-US" dirty="0" smtClean="0">
                <a:solidFill>
                  <a:srgbClr val="000000"/>
                </a:solidFill>
                <a:cs typeface="Arial"/>
              </a:rPr>
              <a:t>the </a:t>
            </a:r>
            <a:r>
              <a:rPr lang="en-US" b="1" dirty="0">
                <a:solidFill>
                  <a:srgbClr val="3366FF"/>
                </a:solidFill>
                <a:cs typeface="Arial"/>
              </a:rPr>
              <a:t>hedonic </a:t>
            </a:r>
            <a:r>
              <a:rPr lang="en-US" b="1" dirty="0" smtClean="0">
                <a:solidFill>
                  <a:srgbClr val="3366FF"/>
                </a:solidFill>
                <a:cs typeface="Arial"/>
              </a:rPr>
              <a:t>price of </a:t>
            </a:r>
            <a:r>
              <a:rPr lang="en-US" b="1" dirty="0">
                <a:solidFill>
                  <a:srgbClr val="3366FF"/>
                </a:solidFill>
                <a:cs typeface="Arial"/>
              </a:rPr>
              <a:t>school </a:t>
            </a:r>
            <a:r>
              <a:rPr lang="en-US" b="1" dirty="0" smtClean="0">
                <a:solidFill>
                  <a:srgbClr val="3366FF"/>
                </a:solidFill>
                <a:cs typeface="Arial"/>
              </a:rPr>
              <a:t>quality</a:t>
            </a:r>
          </a:p>
          <a:p>
            <a:pPr marL="0" indent="0">
              <a:spcBef>
                <a:spcPts val="1400"/>
              </a:spcBef>
              <a:buClr>
                <a:schemeClr val="bg2">
                  <a:lumMod val="20000"/>
                  <a:lumOff val="80000"/>
                </a:schemeClr>
              </a:buClr>
              <a:buNone/>
            </a:pPr>
            <a:endParaRPr lang="en-US" dirty="0" smtClean="0">
              <a:solidFill>
                <a:schemeClr val="tx1"/>
              </a:solidFill>
            </a:endParaRPr>
          </a:p>
          <a:p>
            <a:pPr marL="0" indent="0">
              <a:spcBef>
                <a:spcPts val="1400"/>
              </a:spcBef>
              <a:buClr>
                <a:schemeClr val="bg2">
                  <a:lumMod val="20000"/>
                  <a:lumOff val="80000"/>
                </a:schemeClr>
              </a:buClr>
              <a:buNone/>
            </a:pPr>
            <a:r>
              <a:rPr lang="en-US" dirty="0" smtClean="0">
                <a:solidFill>
                  <a:schemeClr val="tx1"/>
                </a:solidFill>
              </a:rPr>
              <a:t>Substantial evidence:</a:t>
            </a:r>
            <a:r>
              <a:rPr lang="en-US" dirty="0">
                <a:solidFill>
                  <a:schemeClr val="tx1"/>
                </a:solidFill>
              </a:rPr>
              <a:t> </a:t>
            </a:r>
            <a:r>
              <a:rPr lang="en-US" dirty="0" smtClean="0">
                <a:solidFill>
                  <a:schemeClr val="tx1"/>
                </a:solidFill>
              </a:rPr>
              <a:t>“</a:t>
            </a:r>
            <a:r>
              <a:rPr lang="en-US" dirty="0">
                <a:solidFill>
                  <a:schemeClr val="tx1"/>
                </a:solidFill>
              </a:rPr>
              <a:t>House values rise by 1-4% for a one-standard deviation increase in student test scores”</a:t>
            </a:r>
          </a:p>
          <a:p>
            <a:pPr marL="0" indent="0">
              <a:spcBef>
                <a:spcPts val="1400"/>
              </a:spcBef>
              <a:buClr>
                <a:schemeClr val="bg2">
                  <a:lumMod val="20000"/>
                  <a:lumOff val="80000"/>
                </a:schemeClr>
              </a:buClr>
              <a:buNone/>
            </a:pPr>
            <a:r>
              <a:rPr lang="en-US" dirty="0">
                <a:solidFill>
                  <a:schemeClr val="tx1"/>
                </a:solidFill>
              </a:rPr>
              <a:t>N</a:t>
            </a:r>
            <a:r>
              <a:rPr lang="en-US" dirty="0" smtClean="0">
                <a:solidFill>
                  <a:schemeClr val="tx1"/>
                </a:solidFill>
              </a:rPr>
              <a:t>eed </a:t>
            </a:r>
            <a:r>
              <a:rPr lang="en-US" dirty="0">
                <a:solidFill>
                  <a:schemeClr val="tx1"/>
                </a:solidFill>
              </a:rPr>
              <a:t>to capitalize this </a:t>
            </a:r>
            <a:r>
              <a:rPr lang="en-US" dirty="0" smtClean="0">
                <a:solidFill>
                  <a:schemeClr val="tx1"/>
                </a:solidFill>
              </a:rPr>
              <a:t>somehow and assumes housing </a:t>
            </a:r>
            <a:r>
              <a:rPr lang="en-US" dirty="0">
                <a:solidFill>
                  <a:schemeClr val="tx1"/>
                </a:solidFill>
              </a:rPr>
              <a:t>market </a:t>
            </a:r>
            <a:r>
              <a:rPr lang="en-US" dirty="0" smtClean="0">
                <a:solidFill>
                  <a:schemeClr val="tx1"/>
                </a:solidFill>
              </a:rPr>
              <a:t>is efficient</a:t>
            </a:r>
            <a:endParaRPr lang="en-US" dirty="0">
              <a:solidFill>
                <a:schemeClr val="tx1"/>
              </a:solidFill>
            </a:endParaRPr>
          </a:p>
          <a:p>
            <a:pPr marL="0" indent="0">
              <a:spcBef>
                <a:spcPts val="1400"/>
              </a:spcBef>
              <a:buClr>
                <a:schemeClr val="bg2">
                  <a:lumMod val="20000"/>
                  <a:lumOff val="80000"/>
                </a:schemeClr>
              </a:buClr>
              <a:buNone/>
            </a:pPr>
            <a:endParaRPr lang="en-US" dirty="0">
              <a:solidFill>
                <a:srgbClr val="000000"/>
              </a:solidFill>
              <a:cs typeface="Arial"/>
            </a:endParaRPr>
          </a:p>
        </p:txBody>
      </p:sp>
    </p:spTree>
    <p:extLst>
      <p:ext uri="{BB962C8B-B14F-4D97-AF65-F5344CB8AC3E}">
        <p14:creationId xmlns:p14="http://schemas.microsoft.com/office/powerpoint/2010/main" val="336629240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44158"/>
            <a:ext cx="8458200" cy="1339850"/>
          </a:xfrm>
        </p:spPr>
        <p:txBody>
          <a:bodyPr>
            <a:normAutofit/>
          </a:bodyPr>
          <a:lstStyle/>
          <a:p>
            <a:r>
              <a:rPr lang="en-US" sz="3600" b="1" dirty="0" smtClean="0"/>
              <a:t>Hedonic Method / Trade-off Method</a:t>
            </a:r>
            <a:endParaRPr lang="en-US" sz="3600" b="1" dirty="0"/>
          </a:p>
        </p:txBody>
      </p:sp>
      <p:sp>
        <p:nvSpPr>
          <p:cNvPr id="5" name="Content Placeholder 4"/>
          <p:cNvSpPr>
            <a:spLocks noGrp="1"/>
          </p:cNvSpPr>
          <p:nvPr>
            <p:ph idx="1"/>
          </p:nvPr>
        </p:nvSpPr>
        <p:spPr/>
        <p:txBody>
          <a:bodyPr>
            <a:normAutofit fontScale="92500" lnSpcReduction="10000"/>
          </a:bodyPr>
          <a:lstStyle/>
          <a:p>
            <a:pPr marL="0" indent="0">
              <a:buNone/>
            </a:pPr>
            <a:r>
              <a:rPr lang="en-US" dirty="0" smtClean="0"/>
              <a:t>Use Compensating Wage Differentials (CWD) to value attributes of school:</a:t>
            </a:r>
          </a:p>
          <a:p>
            <a:pPr marL="0" indent="0">
              <a:buNone/>
            </a:pPr>
            <a:r>
              <a:rPr lang="en-US" dirty="0" smtClean="0"/>
              <a:t>	Job in a dangerous school pays 	$50,000</a:t>
            </a:r>
          </a:p>
          <a:p>
            <a:pPr marL="0" indent="0">
              <a:buNone/>
            </a:pPr>
            <a:r>
              <a:rPr lang="en-US" dirty="0" smtClean="0"/>
              <a:t>	Job in a safe school pays 		$40,000</a:t>
            </a:r>
          </a:p>
          <a:p>
            <a:pPr marL="0" indent="0">
              <a:buNone/>
            </a:pPr>
            <a:r>
              <a:rPr lang="en-US" dirty="0" smtClean="0"/>
              <a:t>					CWD 	$10,000</a:t>
            </a:r>
          </a:p>
          <a:p>
            <a:pPr marL="0" indent="0">
              <a:buNone/>
            </a:pPr>
            <a:endParaRPr lang="en-US" i="1" dirty="0" smtClean="0"/>
          </a:p>
          <a:p>
            <a:pPr marL="0" indent="0">
              <a:buNone/>
            </a:pPr>
            <a:r>
              <a:rPr lang="en-US" dirty="0" smtClean="0"/>
              <a:t>Controlling for other characteristics of job, this CWD implies </a:t>
            </a:r>
            <a:r>
              <a:rPr lang="en-US" b="1" dirty="0" smtClean="0">
                <a:solidFill>
                  <a:srgbClr val="3366FF"/>
                </a:solidFill>
              </a:rPr>
              <a:t>safety is worth $10,000 per teacher per year</a:t>
            </a:r>
          </a:p>
          <a:p>
            <a:pPr marL="0" indent="0">
              <a:buNone/>
            </a:pPr>
            <a:endParaRPr lang="en-US" i="1" dirty="0"/>
          </a:p>
        </p:txBody>
      </p:sp>
    </p:spTree>
    <p:extLst>
      <p:ext uri="{BB962C8B-B14F-4D97-AF65-F5344CB8AC3E}">
        <p14:creationId xmlns:p14="http://schemas.microsoft.com/office/powerpoint/2010/main" val="120592298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Problems with CWD</a:t>
            </a:r>
            <a:endParaRPr lang="en-US" sz="4400" b="1" dirty="0"/>
          </a:p>
        </p:txBody>
      </p:sp>
      <p:sp>
        <p:nvSpPr>
          <p:cNvPr id="3" name="Content Placeholder 2"/>
          <p:cNvSpPr>
            <a:spLocks noGrp="1"/>
          </p:cNvSpPr>
          <p:nvPr>
            <p:ph idx="1"/>
          </p:nvPr>
        </p:nvSpPr>
        <p:spPr/>
        <p:txBody>
          <a:bodyPr>
            <a:normAutofit/>
          </a:bodyPr>
          <a:lstStyle/>
          <a:p>
            <a:r>
              <a:rPr lang="en-US" sz="2800" dirty="0" smtClean="0"/>
              <a:t>Teacher quality is hard to observe</a:t>
            </a:r>
          </a:p>
          <a:p>
            <a:r>
              <a:rPr lang="en-US" sz="2800" dirty="0" smtClean="0"/>
              <a:t>Work conditions are also work output (students)</a:t>
            </a:r>
          </a:p>
          <a:p>
            <a:r>
              <a:rPr lang="en-US" sz="2800" dirty="0" smtClean="0"/>
              <a:t>Teacher pay does not correspond to job conditions: teacher salary schedule (teachers sort on quality, not pay)</a:t>
            </a:r>
          </a:p>
          <a:p>
            <a:r>
              <a:rPr lang="en-US" sz="2800" dirty="0" smtClean="0"/>
              <a:t>Teachers like to live close to work</a:t>
            </a:r>
          </a:p>
        </p:txBody>
      </p:sp>
    </p:spTree>
    <p:extLst>
      <p:ext uri="{BB962C8B-B14F-4D97-AF65-F5344CB8AC3E}">
        <p14:creationId xmlns:p14="http://schemas.microsoft.com/office/powerpoint/2010/main" val="135651483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Evidence</a:t>
            </a:r>
            <a:endParaRPr lang="en-US" sz="4400" b="1" dirty="0"/>
          </a:p>
        </p:txBody>
      </p:sp>
      <p:sp>
        <p:nvSpPr>
          <p:cNvPr id="3" name="Content Placeholder 2"/>
          <p:cNvSpPr>
            <a:spLocks noGrp="1"/>
          </p:cNvSpPr>
          <p:nvPr>
            <p:ph idx="1"/>
          </p:nvPr>
        </p:nvSpPr>
        <p:spPr/>
        <p:txBody>
          <a:bodyPr/>
          <a:lstStyle/>
          <a:p>
            <a:pPr marL="0" indent="0">
              <a:buNone/>
            </a:pPr>
            <a:r>
              <a:rPr lang="en-US" dirty="0" err="1" smtClean="0"/>
              <a:t>Goldhaber</a:t>
            </a:r>
            <a:r>
              <a:rPr lang="en-US" dirty="0" smtClean="0"/>
              <a:t> et al. (2011)</a:t>
            </a:r>
            <a:r>
              <a:rPr lang="en-US" dirty="0"/>
              <a:t> </a:t>
            </a:r>
            <a:r>
              <a:rPr lang="en-US" dirty="0" smtClean="0"/>
              <a:t>look at teacher pay in public and private schools:</a:t>
            </a:r>
          </a:p>
          <a:p>
            <a:r>
              <a:rPr lang="en-US" dirty="0" smtClean="0"/>
              <a:t>Approx. 6% higher wages for “working with challenging student population”</a:t>
            </a:r>
          </a:p>
          <a:p>
            <a:r>
              <a:rPr lang="en-US" dirty="0" smtClean="0"/>
              <a:t>Also consider “at-risk” school, classroom interruptions, teacher threats</a:t>
            </a:r>
          </a:p>
          <a:p>
            <a:r>
              <a:rPr lang="en-US" dirty="0" smtClean="0"/>
              <a:t>Generally, CWDs are small</a:t>
            </a:r>
            <a:endParaRPr lang="en-US" dirty="0"/>
          </a:p>
        </p:txBody>
      </p:sp>
    </p:spTree>
    <p:extLst>
      <p:ext uri="{BB962C8B-B14F-4D97-AF65-F5344CB8AC3E}">
        <p14:creationId xmlns:p14="http://schemas.microsoft.com/office/powerpoint/2010/main" val="133925946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4158"/>
            <a:ext cx="8382000" cy="1339850"/>
          </a:xfrm>
        </p:spPr>
        <p:txBody>
          <a:bodyPr>
            <a:normAutofit/>
          </a:bodyPr>
          <a:lstStyle/>
          <a:p>
            <a:pPr>
              <a:defRPr/>
            </a:pPr>
            <a:r>
              <a:rPr lang="en-US" sz="4000" b="1" dirty="0" smtClean="0">
                <a:solidFill>
                  <a:srgbClr val="000000"/>
                </a:solidFill>
                <a:ea typeface="MS PGothic" pitchFamily="34" charset="-128"/>
              </a:rPr>
              <a:t>4. Defensive Expenditure Method</a:t>
            </a:r>
            <a:endParaRPr lang="en-US" sz="4000" dirty="0"/>
          </a:p>
        </p:txBody>
      </p:sp>
      <p:sp>
        <p:nvSpPr>
          <p:cNvPr id="34819" name="Subtitle 4"/>
          <p:cNvSpPr>
            <a:spLocks noGrp="1"/>
          </p:cNvSpPr>
          <p:nvPr>
            <p:ph idx="1"/>
          </p:nvPr>
        </p:nvSpPr>
        <p:spPr>
          <a:xfrm>
            <a:off x="457200" y="2057400"/>
            <a:ext cx="8229600" cy="4008121"/>
          </a:xfrm>
        </p:spPr>
        <p:txBody>
          <a:bodyPr>
            <a:normAutofit/>
          </a:bodyPr>
          <a:lstStyle/>
          <a:p>
            <a:pPr marL="0" indent="0">
              <a:buFont typeface="Arial" pitchFamily="34" charset="0"/>
              <a:buNone/>
              <a:defRPr/>
            </a:pPr>
            <a:endParaRPr lang="en-US" dirty="0" smtClean="0">
              <a:solidFill>
                <a:srgbClr val="000000"/>
              </a:solidFill>
              <a:ea typeface="MS PGothic" pitchFamily="34" charset="-128"/>
            </a:endParaRPr>
          </a:p>
          <a:p>
            <a:pPr marL="0" indent="0">
              <a:buFont typeface="Arial" pitchFamily="34" charset="0"/>
              <a:buNone/>
              <a:defRPr/>
            </a:pPr>
            <a:r>
              <a:rPr lang="en-US" sz="2800" dirty="0" smtClean="0">
                <a:solidFill>
                  <a:srgbClr val="000000"/>
                </a:solidFill>
                <a:ea typeface="MS PGothic" pitchFamily="34" charset="-128"/>
              </a:rPr>
              <a:t>Measure opportunity cost or willingness to pay to avoid bad thing based on </a:t>
            </a:r>
            <a:r>
              <a:rPr lang="en-US" sz="2800" b="1" dirty="0" smtClean="0">
                <a:solidFill>
                  <a:srgbClr val="3366FF"/>
                </a:solidFill>
                <a:ea typeface="MS PGothic" pitchFamily="34" charset="-128"/>
              </a:rPr>
              <a:t>spending to alleviate the consequences of that bad thing</a:t>
            </a:r>
          </a:p>
          <a:p>
            <a:pPr marL="0" indent="0">
              <a:buFont typeface="Arial" pitchFamily="34" charset="0"/>
              <a:buNone/>
              <a:defRPr/>
            </a:pPr>
            <a:endParaRPr lang="en-US" sz="2800" dirty="0" smtClean="0">
              <a:solidFill>
                <a:srgbClr val="000000"/>
              </a:solidFill>
              <a:ea typeface="MS PGothic" pitchFamily="34" charset="-128"/>
            </a:endParaRPr>
          </a:p>
        </p:txBody>
      </p:sp>
      <p:sp>
        <p:nvSpPr>
          <p:cNvPr id="4" name="Subtitle 4"/>
          <p:cNvSpPr txBox="1">
            <a:spLocks/>
          </p:cNvSpPr>
          <p:nvPr/>
        </p:nvSpPr>
        <p:spPr>
          <a:xfrm>
            <a:off x="914400" y="3352800"/>
            <a:ext cx="7494588" cy="1981200"/>
          </a:xfrm>
          <a:prstGeom prst="rect">
            <a:avLst/>
          </a:prstGeom>
        </p:spPr>
        <p:txBody>
          <a:bodyPr vert="horz" lIns="91440" tIns="45720" rIns="91440" bIns="45720" rtlCol="0">
            <a:no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spcBef>
                <a:spcPts val="600"/>
              </a:spcBef>
              <a:buClr>
                <a:schemeClr val="bg2">
                  <a:lumMod val="60000"/>
                  <a:lumOff val="40000"/>
                </a:schemeClr>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tx1">
                  <a:lumMod val="75000"/>
                  <a:lumOff val="25000"/>
                </a:schemeClr>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bg2">
                  <a:lumMod val="60000"/>
                  <a:lumOff val="40000"/>
                </a:schemeClr>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tx1">
                  <a:lumMod val="75000"/>
                  <a:lumOff val="25000"/>
                </a:schemeClr>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bg2">
                  <a:lumMod val="60000"/>
                  <a:lumOff val="40000"/>
                </a:schemeClr>
              </a:buClr>
              <a:buFont typeface="Arial" pitchFamily="34" charset="0"/>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1">
                  <a:lumMod val="75000"/>
                  <a:lumOff val="25000"/>
                </a:schemeClr>
              </a:buClr>
              <a:buFont typeface="Arial" pitchFamily="34" charset="0"/>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bg2">
                  <a:lumMod val="60000"/>
                  <a:lumOff val="40000"/>
                </a:schemeClr>
              </a:buClr>
              <a:buFont typeface="Arial" pitchFamily="34" charset="0"/>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1">
                  <a:lumMod val="75000"/>
                  <a:lumOff val="25000"/>
                </a:schemeClr>
              </a:buClr>
              <a:buFont typeface="Arial" pitchFamily="34" charset="0"/>
              <a:buNone/>
              <a:defRPr lang="en-US" sz="1800" kern="1200">
                <a:solidFill>
                  <a:schemeClr val="tx1">
                    <a:tint val="75000"/>
                  </a:schemeClr>
                </a:solidFill>
                <a:latin typeface="+mn-lt"/>
                <a:ea typeface="+mn-ea"/>
                <a:cs typeface="+mn-cs"/>
              </a:defRPr>
            </a:lvl9pPr>
          </a:lstStyle>
          <a:p>
            <a:pPr>
              <a:defRPr/>
            </a:pPr>
            <a:endParaRPr lang="en-US" sz="4400" b="1" dirty="0" smtClean="0">
              <a:solidFill>
                <a:srgbClr val="000000"/>
              </a:solidFill>
              <a:ea typeface="MS PGothic" pitchFamily="34" charset="-128"/>
            </a:endParaRPr>
          </a:p>
        </p:txBody>
      </p:sp>
    </p:spTree>
    <p:extLst>
      <p:ext uri="{BB962C8B-B14F-4D97-AF65-F5344CB8AC3E}">
        <p14:creationId xmlns:p14="http://schemas.microsoft.com/office/powerpoint/2010/main" val="18551992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400" b="1" dirty="0" smtClean="0">
                <a:cs typeface="Arial"/>
              </a:rPr>
              <a:t>Blurs Several Versions</a:t>
            </a:r>
          </a:p>
        </p:txBody>
      </p:sp>
      <p:sp>
        <p:nvSpPr>
          <p:cNvPr id="115715" name="Rectangle 3"/>
          <p:cNvSpPr>
            <a:spLocks noGrp="1" noChangeArrowheads="1"/>
          </p:cNvSpPr>
          <p:nvPr>
            <p:ph idx="1"/>
          </p:nvPr>
        </p:nvSpPr>
        <p:spPr>
          <a:xfrm>
            <a:off x="457200" y="1828800"/>
            <a:ext cx="8229600" cy="4419600"/>
          </a:xfrm>
        </p:spPr>
        <p:txBody>
          <a:bodyPr>
            <a:noAutofit/>
          </a:bodyPr>
          <a:lstStyle/>
          <a:p>
            <a:pPr marL="0" indent="0">
              <a:buClr>
                <a:schemeClr val="bg2">
                  <a:lumMod val="20000"/>
                  <a:lumOff val="80000"/>
                </a:schemeClr>
              </a:buClr>
              <a:buNone/>
            </a:pPr>
            <a:r>
              <a:rPr lang="en-US" dirty="0">
                <a:solidFill>
                  <a:srgbClr val="000000"/>
                </a:solidFill>
                <a:cs typeface="Arial"/>
              </a:rPr>
              <a:t>D</a:t>
            </a:r>
            <a:r>
              <a:rPr lang="en-US" dirty="0" smtClean="0">
                <a:solidFill>
                  <a:srgbClr val="000000"/>
                </a:solidFill>
                <a:cs typeface="Arial"/>
              </a:rPr>
              <a:t>efensive expenditure approach values something based on how much one spends to avoid or mitigate it</a:t>
            </a:r>
          </a:p>
          <a:p>
            <a:pPr marL="0" indent="0">
              <a:buClr>
                <a:schemeClr val="bg2">
                  <a:lumMod val="20000"/>
                  <a:lumOff val="80000"/>
                </a:schemeClr>
              </a:buClr>
              <a:buNone/>
            </a:pPr>
            <a:r>
              <a:rPr lang="en-US" dirty="0" smtClean="0">
                <a:solidFill>
                  <a:srgbClr val="000000"/>
                </a:solidFill>
                <a:cs typeface="Arial"/>
              </a:rPr>
              <a:t>Cost-of-illness approach values health based on resources used to deal with it</a:t>
            </a:r>
          </a:p>
          <a:p>
            <a:pPr marL="0" indent="0">
              <a:buClr>
                <a:schemeClr val="bg2">
                  <a:lumMod val="20000"/>
                  <a:lumOff val="80000"/>
                </a:schemeClr>
              </a:buClr>
              <a:buNone/>
            </a:pPr>
            <a:r>
              <a:rPr lang="en-US" dirty="0" smtClean="0">
                <a:solidFill>
                  <a:srgbClr val="000000"/>
                </a:solidFill>
                <a:cs typeface="Arial"/>
              </a:rPr>
              <a:t>Travel-cost approach values something based on how far extra one is willing to travel to do it (rural schools, world-class universities)</a:t>
            </a:r>
          </a:p>
          <a:p>
            <a:pPr marL="0" indent="0">
              <a:buClr>
                <a:schemeClr val="bg2">
                  <a:lumMod val="20000"/>
                  <a:lumOff val="80000"/>
                </a:schemeClr>
              </a:buClr>
              <a:buNone/>
            </a:pPr>
            <a:r>
              <a:rPr lang="en-US" dirty="0" smtClean="0">
                <a:solidFill>
                  <a:srgbClr val="000000"/>
                </a:solidFill>
                <a:cs typeface="Arial"/>
              </a:rPr>
              <a:t>Cost</a:t>
            </a:r>
            <a:r>
              <a:rPr lang="en-US" dirty="0">
                <a:solidFill>
                  <a:srgbClr val="000000"/>
                </a:solidFill>
                <a:cs typeface="Arial"/>
              </a:rPr>
              <a:t>-of-</a:t>
            </a:r>
            <a:r>
              <a:rPr lang="en-US" dirty="0" smtClean="0">
                <a:solidFill>
                  <a:srgbClr val="000000"/>
                </a:solidFill>
                <a:cs typeface="Arial"/>
              </a:rPr>
              <a:t>ignorance </a:t>
            </a:r>
            <a:r>
              <a:rPr lang="en-US" dirty="0">
                <a:solidFill>
                  <a:srgbClr val="000000"/>
                </a:solidFill>
                <a:cs typeface="Arial"/>
              </a:rPr>
              <a:t>approach values </a:t>
            </a:r>
            <a:r>
              <a:rPr lang="en-US" dirty="0" smtClean="0">
                <a:solidFill>
                  <a:srgbClr val="000000"/>
                </a:solidFill>
                <a:cs typeface="Arial"/>
              </a:rPr>
              <a:t>education </a:t>
            </a:r>
            <a:r>
              <a:rPr lang="en-US" dirty="0">
                <a:solidFill>
                  <a:srgbClr val="000000"/>
                </a:solidFill>
                <a:cs typeface="Arial"/>
              </a:rPr>
              <a:t>based on resources used to deal with it</a:t>
            </a:r>
          </a:p>
          <a:p>
            <a:pPr eaLnBrk="1" hangingPunct="1"/>
            <a:endParaRPr lang="en-US" dirty="0" smtClean="0">
              <a:latin typeface="+mn-lt"/>
              <a:cs typeface="Arial"/>
            </a:endParaRPr>
          </a:p>
        </p:txBody>
      </p:sp>
    </p:spTree>
    <p:extLst>
      <p:ext uri="{BB962C8B-B14F-4D97-AF65-F5344CB8AC3E}">
        <p14:creationId xmlns:p14="http://schemas.microsoft.com/office/powerpoint/2010/main" val="23632011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n-US" sz="4400" b="1" dirty="0" smtClean="0">
                <a:solidFill>
                  <a:srgbClr val="000000"/>
                </a:solidFill>
                <a:latin typeface="+mn-lt"/>
                <a:ea typeface="ＭＳ Ｐゴシック" pitchFamily="34" charset="-128"/>
              </a:rPr>
              <a:t>Five Formal Steps</a:t>
            </a:r>
          </a:p>
        </p:txBody>
      </p:sp>
      <p:sp>
        <p:nvSpPr>
          <p:cNvPr id="17411" name="Content Placeholder 3"/>
          <p:cNvSpPr>
            <a:spLocks noGrp="1"/>
          </p:cNvSpPr>
          <p:nvPr>
            <p:ph idx="1"/>
          </p:nvPr>
        </p:nvSpPr>
        <p:spPr>
          <a:xfrm>
            <a:off x="457200" y="2057400"/>
            <a:ext cx="8229600" cy="4306888"/>
          </a:xfrm>
        </p:spPr>
        <p:txBody>
          <a:bodyPr>
            <a:normAutofit/>
          </a:bodyPr>
          <a:lstStyle/>
          <a:p>
            <a:pPr marL="460375" indent="-460375" eaLnBrk="1" hangingPunct="1">
              <a:lnSpc>
                <a:spcPct val="120000"/>
              </a:lnSpc>
              <a:spcBef>
                <a:spcPts val="800"/>
              </a:spcBef>
              <a:buFont typeface="Tahoma" pitchFamily="34" charset="0"/>
              <a:buAutoNum type="arabicPeriod"/>
              <a:defRPr/>
            </a:pPr>
            <a:r>
              <a:rPr lang="en-US" sz="2200" dirty="0" smtClean="0">
                <a:solidFill>
                  <a:srgbClr val="000000"/>
                </a:solidFill>
                <a:latin typeface="+mn-lt"/>
                <a:ea typeface="ＭＳ Ｐゴシック" pitchFamily="34" charset="-128"/>
              </a:rPr>
              <a:t>Set the policy framework and cost out project (CA); decide which costs/effects/benefits to consider</a:t>
            </a:r>
          </a:p>
          <a:p>
            <a:pPr marL="460375" indent="-460375" eaLnBrk="1" hangingPunct="1">
              <a:lnSpc>
                <a:spcPct val="120000"/>
              </a:lnSpc>
              <a:spcBef>
                <a:spcPts val="800"/>
              </a:spcBef>
              <a:buFont typeface="Tahoma" pitchFamily="34" charset="0"/>
              <a:buAutoNum type="arabicPeriod"/>
              <a:defRPr/>
            </a:pPr>
            <a:r>
              <a:rPr lang="en-US" sz="2200" dirty="0" smtClean="0">
                <a:solidFill>
                  <a:srgbClr val="000000"/>
                </a:solidFill>
                <a:latin typeface="+mn-lt"/>
                <a:ea typeface="ＭＳ Ｐゴシック" pitchFamily="34" charset="-128"/>
              </a:rPr>
              <a:t>Identify and categorize effects/impacts; </a:t>
            </a:r>
            <a:r>
              <a:rPr lang="en-US" sz="2200" dirty="0">
                <a:solidFill>
                  <a:srgbClr val="000000"/>
                </a:solidFill>
                <a:latin typeface="+mn-lt"/>
                <a:ea typeface="ＭＳ Ｐゴシック" pitchFamily="34" charset="-128"/>
              </a:rPr>
              <a:t>e</a:t>
            </a:r>
            <a:r>
              <a:rPr lang="en-US" sz="2200" dirty="0" smtClean="0">
                <a:solidFill>
                  <a:srgbClr val="000000"/>
                </a:solidFill>
                <a:latin typeface="+mn-lt"/>
                <a:ea typeface="ＭＳ Ｐゴシック" pitchFamily="34" charset="-128"/>
              </a:rPr>
              <a:t>stimate these over life of the project</a:t>
            </a:r>
          </a:p>
          <a:p>
            <a:pPr marL="460375" indent="-460375" eaLnBrk="1" hangingPunct="1">
              <a:lnSpc>
                <a:spcPct val="120000"/>
              </a:lnSpc>
              <a:spcBef>
                <a:spcPts val="800"/>
              </a:spcBef>
              <a:buFont typeface="Tahoma" pitchFamily="34" charset="0"/>
              <a:buAutoNum type="arabicPeriod"/>
              <a:defRPr/>
            </a:pPr>
            <a:r>
              <a:rPr lang="en-US" sz="2200" b="1" dirty="0" smtClean="0">
                <a:solidFill>
                  <a:schemeClr val="bg2">
                    <a:lumMod val="60000"/>
                    <a:lumOff val="40000"/>
                  </a:schemeClr>
                </a:solidFill>
                <a:latin typeface="+mn-lt"/>
                <a:ea typeface="ＭＳ Ｐゴシック" pitchFamily="34" charset="-128"/>
              </a:rPr>
              <a:t>Monetize benefits (for BCA); put benefits/costs in present values</a:t>
            </a:r>
          </a:p>
          <a:p>
            <a:pPr marL="460375" indent="-460375" eaLnBrk="1" hangingPunct="1">
              <a:lnSpc>
                <a:spcPct val="120000"/>
              </a:lnSpc>
              <a:spcBef>
                <a:spcPts val="800"/>
              </a:spcBef>
              <a:buFont typeface="Tahoma" pitchFamily="34" charset="0"/>
              <a:buAutoNum type="arabicPeriod"/>
              <a:defRPr/>
            </a:pPr>
            <a:r>
              <a:rPr lang="en-US" sz="2200" b="1" dirty="0" smtClean="0">
                <a:solidFill>
                  <a:schemeClr val="bg2">
                    <a:lumMod val="60000"/>
                    <a:lumOff val="40000"/>
                  </a:schemeClr>
                </a:solidFill>
                <a:latin typeface="+mn-lt"/>
                <a:ea typeface="ＭＳ Ｐゴシック" pitchFamily="34" charset="-128"/>
              </a:rPr>
              <a:t>Compute an economic metric; </a:t>
            </a:r>
            <a:r>
              <a:rPr lang="en-US" sz="2200" b="1" dirty="0">
                <a:solidFill>
                  <a:schemeClr val="bg2">
                    <a:lumMod val="60000"/>
                    <a:lumOff val="40000"/>
                  </a:schemeClr>
                </a:solidFill>
                <a:latin typeface="+mn-lt"/>
                <a:ea typeface="ＭＳ Ｐゴシック" pitchFamily="34" charset="-128"/>
              </a:rPr>
              <a:t>p</a:t>
            </a:r>
            <a:r>
              <a:rPr lang="en-US" sz="2200" b="1" dirty="0" smtClean="0">
                <a:solidFill>
                  <a:schemeClr val="bg2">
                    <a:lumMod val="60000"/>
                    <a:lumOff val="40000"/>
                  </a:schemeClr>
                </a:solidFill>
                <a:latin typeface="+mn-lt"/>
                <a:ea typeface="ＭＳ Ｐゴシック" pitchFamily="34" charset="-128"/>
              </a:rPr>
              <a:t>erform sensitivity analysis</a:t>
            </a:r>
          </a:p>
          <a:p>
            <a:pPr marL="460375" indent="-460375" eaLnBrk="1" hangingPunct="1">
              <a:lnSpc>
                <a:spcPct val="120000"/>
              </a:lnSpc>
              <a:spcBef>
                <a:spcPts val="800"/>
              </a:spcBef>
              <a:buFont typeface="Tahoma" pitchFamily="34" charset="0"/>
              <a:buAutoNum type="arabicPeriod"/>
              <a:defRPr/>
            </a:pPr>
            <a:r>
              <a:rPr lang="en-US" sz="2200" dirty="0" smtClean="0">
                <a:solidFill>
                  <a:srgbClr val="000000"/>
                </a:solidFill>
                <a:latin typeface="+mn-lt"/>
                <a:ea typeface="ＭＳ Ｐゴシック" pitchFamily="34" charset="-128"/>
              </a:rPr>
              <a:t>Make a policy decision/recommendation</a:t>
            </a:r>
          </a:p>
        </p:txBody>
      </p:sp>
    </p:spTree>
    <p:extLst>
      <p:ext uri="{BB962C8B-B14F-4D97-AF65-F5344CB8AC3E}">
        <p14:creationId xmlns:p14="http://schemas.microsoft.com/office/powerpoint/2010/main" val="1784208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400" b="1" dirty="0" smtClean="0">
                <a:latin typeface="+mn-lt"/>
                <a:cs typeface="Arial"/>
              </a:rPr>
              <a:t>Defensive Expenditures</a:t>
            </a:r>
          </a:p>
        </p:txBody>
      </p:sp>
      <p:sp>
        <p:nvSpPr>
          <p:cNvPr id="116739" name="Rectangle 3"/>
          <p:cNvSpPr>
            <a:spLocks noGrp="1" noChangeArrowheads="1"/>
          </p:cNvSpPr>
          <p:nvPr>
            <p:ph idx="1"/>
          </p:nvPr>
        </p:nvSpPr>
        <p:spPr>
          <a:xfrm>
            <a:off x="457200" y="1828800"/>
            <a:ext cx="8229600" cy="4236721"/>
          </a:xfrm>
        </p:spPr>
        <p:txBody>
          <a:bodyPr anchor="t">
            <a:noAutofit/>
          </a:bodyPr>
          <a:lstStyle/>
          <a:p>
            <a:pPr marL="0" indent="0">
              <a:lnSpc>
                <a:spcPct val="120000"/>
              </a:lnSpc>
              <a:buClr>
                <a:schemeClr val="bg2">
                  <a:lumMod val="20000"/>
                  <a:lumOff val="80000"/>
                </a:schemeClr>
              </a:buClr>
              <a:buNone/>
            </a:pPr>
            <a:r>
              <a:rPr lang="en-US" dirty="0" smtClean="0">
                <a:cs typeface="Arial"/>
              </a:rPr>
              <a:t>Expenditures </a:t>
            </a:r>
            <a:r>
              <a:rPr lang="en-US" dirty="0">
                <a:cs typeface="Arial"/>
              </a:rPr>
              <a:t>in response to something </a:t>
            </a:r>
            <a:r>
              <a:rPr lang="en-US" dirty="0" smtClean="0">
                <a:cs typeface="Arial"/>
              </a:rPr>
              <a:t>undesirable</a:t>
            </a:r>
            <a:endParaRPr lang="en-US" dirty="0">
              <a:cs typeface="Arial"/>
            </a:endParaRPr>
          </a:p>
          <a:p>
            <a:pPr lvl="1">
              <a:lnSpc>
                <a:spcPct val="120000"/>
              </a:lnSpc>
              <a:buClr>
                <a:schemeClr val="bg2">
                  <a:lumMod val="40000"/>
                  <a:lumOff val="60000"/>
                </a:schemeClr>
              </a:buClr>
              <a:buFont typeface="Wingdings" charset="2"/>
              <a:buChar char="§"/>
            </a:pPr>
            <a:r>
              <a:rPr lang="en-US" sz="2400" dirty="0" smtClean="0">
                <a:cs typeface="Arial"/>
              </a:rPr>
              <a:t>Noise pollution</a:t>
            </a:r>
            <a:r>
              <a:rPr lang="en-US" sz="2400" dirty="0">
                <a:cs typeface="Arial"/>
              </a:rPr>
              <a:t>: </a:t>
            </a:r>
            <a:r>
              <a:rPr lang="en-US" sz="2400" dirty="0" smtClean="0">
                <a:cs typeface="Arial"/>
              </a:rPr>
              <a:t>expenditures </a:t>
            </a:r>
            <a:r>
              <a:rPr lang="en-US" sz="2400" dirty="0">
                <a:cs typeface="Arial"/>
              </a:rPr>
              <a:t>on </a:t>
            </a:r>
            <a:r>
              <a:rPr lang="en-US" sz="2400" dirty="0" smtClean="0">
                <a:cs typeface="Arial"/>
              </a:rPr>
              <a:t>earplugs and muffs</a:t>
            </a:r>
            <a:endParaRPr lang="en-US" sz="2400" dirty="0">
              <a:cs typeface="Arial"/>
            </a:endParaRPr>
          </a:p>
          <a:p>
            <a:pPr lvl="1">
              <a:lnSpc>
                <a:spcPct val="120000"/>
              </a:lnSpc>
              <a:buClr>
                <a:schemeClr val="bg2">
                  <a:lumMod val="40000"/>
                  <a:lumOff val="60000"/>
                </a:schemeClr>
              </a:buClr>
              <a:buFont typeface="Wingdings" charset="2"/>
              <a:buChar char="§"/>
            </a:pPr>
            <a:r>
              <a:rPr lang="en-US" sz="2400" dirty="0">
                <a:cs typeface="Arial"/>
              </a:rPr>
              <a:t>Cybercrime: cost of installing anti-virus </a:t>
            </a:r>
            <a:r>
              <a:rPr lang="en-US" sz="2400" dirty="0" smtClean="0">
                <a:cs typeface="Arial"/>
              </a:rPr>
              <a:t>software</a:t>
            </a:r>
          </a:p>
          <a:p>
            <a:pPr lvl="1">
              <a:lnSpc>
                <a:spcPct val="120000"/>
              </a:lnSpc>
              <a:buClr>
                <a:schemeClr val="bg2">
                  <a:lumMod val="40000"/>
                  <a:lumOff val="60000"/>
                </a:schemeClr>
              </a:buClr>
              <a:buFont typeface="Wingdings" charset="2"/>
              <a:buChar char="§"/>
            </a:pPr>
            <a:r>
              <a:rPr lang="en-US" sz="2400" dirty="0" smtClean="0">
                <a:cs typeface="Arial"/>
              </a:rPr>
              <a:t>School violence: spending on school security</a:t>
            </a:r>
            <a:endParaRPr lang="en-US" sz="2400" dirty="0">
              <a:cs typeface="Arial"/>
            </a:endParaRPr>
          </a:p>
        </p:txBody>
      </p:sp>
    </p:spTree>
    <p:extLst>
      <p:ext uri="{BB962C8B-B14F-4D97-AF65-F5344CB8AC3E}">
        <p14:creationId xmlns:p14="http://schemas.microsoft.com/office/powerpoint/2010/main" val="122308557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400" b="1" dirty="0" smtClean="0">
                <a:latin typeface="+mn-lt"/>
                <a:cs typeface="Arial"/>
              </a:rPr>
              <a:t>Cautions</a:t>
            </a:r>
          </a:p>
        </p:txBody>
      </p:sp>
      <p:sp>
        <p:nvSpPr>
          <p:cNvPr id="116739" name="Rectangle 3"/>
          <p:cNvSpPr>
            <a:spLocks noGrp="1" noChangeArrowheads="1"/>
          </p:cNvSpPr>
          <p:nvPr>
            <p:ph idx="1"/>
          </p:nvPr>
        </p:nvSpPr>
        <p:spPr>
          <a:xfrm>
            <a:off x="457200" y="1828800"/>
            <a:ext cx="8229600" cy="4236721"/>
          </a:xfrm>
        </p:spPr>
        <p:txBody>
          <a:bodyPr anchor="t">
            <a:noAutofit/>
          </a:bodyPr>
          <a:lstStyle/>
          <a:p>
            <a:pPr marL="0" lvl="1" indent="0">
              <a:lnSpc>
                <a:spcPct val="120000"/>
              </a:lnSpc>
              <a:spcBef>
                <a:spcPts val="800"/>
              </a:spcBef>
              <a:buClr>
                <a:schemeClr val="bg2">
                  <a:lumMod val="40000"/>
                  <a:lumOff val="60000"/>
                </a:schemeClr>
              </a:buClr>
              <a:buNone/>
            </a:pPr>
            <a:r>
              <a:rPr lang="en-US" sz="2400" dirty="0" smtClean="0">
                <a:solidFill>
                  <a:srgbClr val="000000"/>
                </a:solidFill>
                <a:cs typeface="Arial"/>
              </a:rPr>
              <a:t>DE </a:t>
            </a:r>
            <a:r>
              <a:rPr lang="en-US" sz="2400" b="1" dirty="0" smtClean="0">
                <a:solidFill>
                  <a:schemeClr val="bg2">
                    <a:lumMod val="60000"/>
                    <a:lumOff val="40000"/>
                  </a:schemeClr>
                </a:solidFill>
                <a:cs typeface="Arial"/>
              </a:rPr>
              <a:t>may not fully remedy damage</a:t>
            </a:r>
            <a:r>
              <a:rPr lang="en-US" sz="2400" dirty="0" smtClean="0">
                <a:solidFill>
                  <a:srgbClr val="000000"/>
                </a:solidFill>
                <a:cs typeface="Arial"/>
              </a:rPr>
              <a:t> (does not eliminate crime) or it may over-compensate (if school security provides other services)</a:t>
            </a:r>
          </a:p>
          <a:p>
            <a:pPr marL="0" lvl="1" indent="0">
              <a:lnSpc>
                <a:spcPct val="120000"/>
              </a:lnSpc>
              <a:spcBef>
                <a:spcPts val="800"/>
              </a:spcBef>
              <a:buClr>
                <a:schemeClr val="bg2">
                  <a:lumMod val="40000"/>
                  <a:lumOff val="60000"/>
                </a:schemeClr>
              </a:buClr>
              <a:buNone/>
            </a:pPr>
            <a:r>
              <a:rPr lang="en-US" sz="2400" dirty="0" smtClean="0">
                <a:solidFill>
                  <a:srgbClr val="000000"/>
                </a:solidFill>
                <a:cs typeface="Arial"/>
              </a:rPr>
              <a:t>Need to </a:t>
            </a:r>
            <a:r>
              <a:rPr lang="en-US" sz="2400" b="1" dirty="0" smtClean="0">
                <a:solidFill>
                  <a:srgbClr val="5737F4"/>
                </a:solidFill>
                <a:cs typeface="Arial"/>
              </a:rPr>
              <a:t>get all DE </a:t>
            </a:r>
            <a:r>
              <a:rPr lang="en-US" sz="2400" dirty="0" smtClean="0">
                <a:solidFill>
                  <a:srgbClr val="000000"/>
                </a:solidFill>
                <a:cs typeface="Arial"/>
              </a:rPr>
              <a:t>(time of principal monitoring school security services)</a:t>
            </a:r>
          </a:p>
          <a:p>
            <a:pPr marL="0" lvl="1" indent="0">
              <a:lnSpc>
                <a:spcPct val="120000"/>
              </a:lnSpc>
              <a:spcBef>
                <a:spcPts val="800"/>
              </a:spcBef>
              <a:buClr>
                <a:schemeClr val="bg2">
                  <a:lumMod val="40000"/>
                  <a:lumOff val="60000"/>
                </a:schemeClr>
              </a:buClr>
              <a:buNone/>
            </a:pPr>
            <a:r>
              <a:rPr lang="en-US" sz="2400" dirty="0" smtClean="0">
                <a:solidFill>
                  <a:srgbClr val="000000"/>
                </a:solidFill>
                <a:cs typeface="Arial"/>
              </a:rPr>
              <a:t>Not all DE are </a:t>
            </a:r>
            <a:r>
              <a:rPr lang="en-US" sz="2400" b="1" dirty="0" smtClean="0">
                <a:solidFill>
                  <a:srgbClr val="5737F4"/>
                </a:solidFill>
                <a:cs typeface="Arial"/>
              </a:rPr>
              <a:t>purchased in markets</a:t>
            </a:r>
            <a:r>
              <a:rPr lang="en-US" sz="2400" dirty="0" smtClean="0">
                <a:solidFill>
                  <a:srgbClr val="000000"/>
                </a:solidFill>
                <a:cs typeface="Arial"/>
              </a:rPr>
              <a:t> (some students avoid school because it is violent)</a:t>
            </a:r>
          </a:p>
          <a:p>
            <a:pPr marL="0" lvl="1" indent="0">
              <a:lnSpc>
                <a:spcPct val="120000"/>
              </a:lnSpc>
              <a:spcBef>
                <a:spcPts val="800"/>
              </a:spcBef>
              <a:buClr>
                <a:schemeClr val="bg2">
                  <a:lumMod val="40000"/>
                  <a:lumOff val="60000"/>
                </a:schemeClr>
              </a:buClr>
              <a:buNone/>
            </a:pPr>
            <a:r>
              <a:rPr lang="en-US" sz="2400" dirty="0" smtClean="0">
                <a:solidFill>
                  <a:srgbClr val="000000"/>
                </a:solidFill>
                <a:cs typeface="Arial"/>
              </a:rPr>
              <a:t>Need to determine how fast people have </a:t>
            </a:r>
            <a:r>
              <a:rPr lang="en-US" sz="2400" b="1" dirty="0" smtClean="0">
                <a:solidFill>
                  <a:srgbClr val="5737F4"/>
                </a:solidFill>
                <a:cs typeface="Arial"/>
              </a:rPr>
              <a:t>adjusted</a:t>
            </a:r>
            <a:r>
              <a:rPr lang="en-US" sz="2400" dirty="0" smtClean="0">
                <a:solidFill>
                  <a:srgbClr val="000000"/>
                </a:solidFill>
                <a:cs typeface="Arial"/>
              </a:rPr>
              <a:t> to new level of violence</a:t>
            </a:r>
          </a:p>
        </p:txBody>
      </p:sp>
    </p:spTree>
    <p:extLst>
      <p:ext uri="{BB962C8B-B14F-4D97-AF65-F5344CB8AC3E}">
        <p14:creationId xmlns:p14="http://schemas.microsoft.com/office/powerpoint/2010/main" val="346942749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r>
              <a:rPr lang="en-US" sz="4400" b="1" dirty="0" smtClean="0">
                <a:latin typeface="+mn-lt"/>
                <a:cs typeface="Arial"/>
              </a:rPr>
              <a:t>‘Cost-of-Illness’ Method</a:t>
            </a:r>
          </a:p>
        </p:txBody>
      </p:sp>
      <p:sp>
        <p:nvSpPr>
          <p:cNvPr id="728067" name="Rectangle 3"/>
          <p:cNvSpPr>
            <a:spLocks noGrp="1" noChangeArrowheads="1"/>
          </p:cNvSpPr>
          <p:nvPr>
            <p:ph idx="1"/>
          </p:nvPr>
        </p:nvSpPr>
        <p:spPr>
          <a:xfrm>
            <a:off x="457200" y="2133601"/>
            <a:ext cx="8229600" cy="3931920"/>
          </a:xfrm>
        </p:spPr>
        <p:txBody>
          <a:bodyPr/>
          <a:lstStyle/>
          <a:p>
            <a:pPr>
              <a:buClr>
                <a:schemeClr val="bg2">
                  <a:lumMod val="20000"/>
                  <a:lumOff val="80000"/>
                </a:schemeClr>
              </a:buClr>
              <a:buFont typeface="Wingdings" charset="2"/>
              <a:buChar char="q"/>
            </a:pPr>
            <a:r>
              <a:rPr lang="en-US" sz="2800" dirty="0" smtClean="0">
                <a:solidFill>
                  <a:schemeClr val="tx1"/>
                </a:solidFill>
                <a:cs typeface="Arial"/>
              </a:rPr>
              <a:t>Add </a:t>
            </a:r>
            <a:r>
              <a:rPr lang="en-US" sz="2800" dirty="0">
                <a:solidFill>
                  <a:schemeClr val="tx1"/>
                </a:solidFill>
                <a:cs typeface="Arial"/>
              </a:rPr>
              <a:t>up all expenditures on health treatments</a:t>
            </a:r>
          </a:p>
          <a:p>
            <a:pPr>
              <a:buClr>
                <a:schemeClr val="bg2">
                  <a:lumMod val="20000"/>
                  <a:lumOff val="80000"/>
                </a:schemeClr>
              </a:buClr>
              <a:buFont typeface="Wingdings" charset="2"/>
              <a:buChar char="q"/>
            </a:pPr>
            <a:r>
              <a:rPr lang="en-US" sz="2800" dirty="0">
                <a:solidFill>
                  <a:schemeClr val="tx1"/>
                </a:solidFill>
                <a:cs typeface="Arial"/>
              </a:rPr>
              <a:t>Medical providers and home care</a:t>
            </a:r>
          </a:p>
          <a:p>
            <a:pPr>
              <a:buClr>
                <a:schemeClr val="bg2">
                  <a:lumMod val="20000"/>
                  <a:lumOff val="80000"/>
                </a:schemeClr>
              </a:buClr>
              <a:buFont typeface="Wingdings" charset="2"/>
              <a:buChar char="q"/>
            </a:pPr>
            <a:r>
              <a:rPr lang="en-US" sz="2800" dirty="0" smtClean="0">
                <a:solidFill>
                  <a:schemeClr val="tx1"/>
                </a:solidFill>
                <a:cs typeface="Arial"/>
              </a:rPr>
              <a:t>These need </a:t>
            </a:r>
            <a:r>
              <a:rPr lang="en-US" sz="2800" dirty="0">
                <a:solidFill>
                  <a:schemeClr val="tx1"/>
                </a:solidFill>
                <a:cs typeface="Arial"/>
              </a:rPr>
              <a:t>to be related to health status</a:t>
            </a:r>
          </a:p>
          <a:p>
            <a:pPr>
              <a:buClr>
                <a:schemeClr val="bg2">
                  <a:lumMod val="20000"/>
                  <a:lumOff val="80000"/>
                </a:schemeClr>
              </a:buClr>
              <a:buFont typeface="Wingdings" charset="2"/>
              <a:buChar char="q"/>
            </a:pPr>
            <a:r>
              <a:rPr lang="en-US" sz="2800" dirty="0">
                <a:solidFill>
                  <a:schemeClr val="tx1"/>
                </a:solidFill>
                <a:cs typeface="Arial"/>
              </a:rPr>
              <a:t>Often use budget statements or Medicare </a:t>
            </a:r>
            <a:r>
              <a:rPr lang="en-US" sz="2800" dirty="0" smtClean="0">
                <a:solidFill>
                  <a:schemeClr val="tx1"/>
                </a:solidFill>
                <a:cs typeface="Arial"/>
              </a:rPr>
              <a:t>Reimbursements</a:t>
            </a:r>
          </a:p>
          <a:p>
            <a:pPr indent="0">
              <a:buClr>
                <a:schemeClr val="bg2">
                  <a:lumMod val="20000"/>
                  <a:lumOff val="80000"/>
                </a:schemeClr>
              </a:buClr>
              <a:buNone/>
            </a:pPr>
            <a:r>
              <a:rPr lang="en-US" sz="2800" dirty="0" smtClean="0">
                <a:solidFill>
                  <a:schemeClr val="bg2">
                    <a:lumMod val="60000"/>
                    <a:lumOff val="40000"/>
                  </a:schemeClr>
                </a:solidFill>
                <a:latin typeface="Courier"/>
                <a:cs typeface="Courier"/>
                <a:hlinkClick r:id="rId3"/>
              </a:rPr>
              <a:t>http</a:t>
            </a:r>
            <a:r>
              <a:rPr lang="en-US" sz="2800" dirty="0">
                <a:solidFill>
                  <a:schemeClr val="bg2">
                    <a:lumMod val="60000"/>
                    <a:lumOff val="40000"/>
                  </a:schemeClr>
                </a:solidFill>
                <a:latin typeface="Courier"/>
                <a:cs typeface="Courier"/>
                <a:hlinkClick r:id="rId3"/>
              </a:rPr>
              <a:t>://meps.ahrq.gov/mepsweb</a:t>
            </a:r>
            <a:r>
              <a:rPr lang="en-US" sz="2800" dirty="0" smtClean="0">
                <a:solidFill>
                  <a:schemeClr val="bg2">
                    <a:lumMod val="60000"/>
                    <a:lumOff val="40000"/>
                  </a:schemeClr>
                </a:solidFill>
                <a:latin typeface="Courier"/>
                <a:cs typeface="Courier"/>
                <a:hlinkClick r:id="rId3"/>
              </a:rPr>
              <a:t>/</a:t>
            </a:r>
            <a:endParaRPr lang="en-US" sz="2800" dirty="0" smtClean="0">
              <a:solidFill>
                <a:schemeClr val="bg2">
                  <a:lumMod val="60000"/>
                  <a:lumOff val="40000"/>
                </a:schemeClr>
              </a:solidFill>
              <a:latin typeface="Courier"/>
              <a:cs typeface="Courier"/>
            </a:endParaRPr>
          </a:p>
          <a:p>
            <a:pPr marL="0" indent="0">
              <a:buNone/>
            </a:pPr>
            <a:endParaRPr lang="en-US" sz="2000" dirty="0">
              <a:latin typeface="Courier"/>
              <a:cs typeface="Courier"/>
            </a:endParaRPr>
          </a:p>
          <a:p>
            <a:endParaRPr lang="en-US" sz="3600" dirty="0" smtClean="0">
              <a:latin typeface="+mn-lt"/>
              <a:cs typeface="Arial"/>
            </a:endParaRPr>
          </a:p>
        </p:txBody>
      </p:sp>
    </p:spTree>
    <p:extLst>
      <p:ext uri="{BB962C8B-B14F-4D97-AF65-F5344CB8AC3E}">
        <p14:creationId xmlns:p14="http://schemas.microsoft.com/office/powerpoint/2010/main" val="3435364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a:xfrm>
            <a:off x="533400" y="244158"/>
            <a:ext cx="7848600" cy="1339850"/>
          </a:xfrm>
          <a:ln>
            <a:noFill/>
          </a:ln>
        </p:spPr>
        <p:style>
          <a:lnRef idx="2">
            <a:schemeClr val="dk1"/>
          </a:lnRef>
          <a:fillRef idx="1">
            <a:schemeClr val="lt1"/>
          </a:fillRef>
          <a:effectRef idx="0">
            <a:schemeClr val="dk1"/>
          </a:effectRef>
          <a:fontRef idx="minor">
            <a:schemeClr val="dk1"/>
          </a:fontRef>
        </p:style>
        <p:txBody>
          <a:bodyPr>
            <a:noAutofit/>
          </a:bodyPr>
          <a:lstStyle/>
          <a:p>
            <a:r>
              <a:rPr lang="en-US" sz="4400" b="1" dirty="0" smtClean="0">
                <a:latin typeface="+mn-lt"/>
                <a:cs typeface="Arial"/>
              </a:rPr>
              <a:t>‘Cost-of-Ignorance’ Method</a:t>
            </a:r>
          </a:p>
        </p:txBody>
      </p:sp>
      <p:sp>
        <p:nvSpPr>
          <p:cNvPr id="728067" name="Rectangle 3"/>
          <p:cNvSpPr>
            <a:spLocks noGrp="1" noChangeArrowheads="1"/>
          </p:cNvSpPr>
          <p:nvPr>
            <p:ph idx="1"/>
          </p:nvPr>
        </p:nvSpPr>
        <p:spPr>
          <a:xfrm>
            <a:off x="457200" y="2133601"/>
            <a:ext cx="8229600" cy="3931920"/>
          </a:xfrm>
        </p:spPr>
        <p:txBody>
          <a:bodyPr>
            <a:normAutofit/>
          </a:bodyPr>
          <a:lstStyle/>
          <a:p>
            <a:pPr>
              <a:buClr>
                <a:schemeClr val="bg2">
                  <a:lumMod val="20000"/>
                  <a:lumOff val="80000"/>
                </a:schemeClr>
              </a:buClr>
              <a:buFont typeface="Wingdings" charset="2"/>
              <a:buChar char="q"/>
            </a:pPr>
            <a:r>
              <a:rPr lang="en-US" sz="2200" dirty="0" smtClean="0">
                <a:cs typeface="Arial"/>
              </a:rPr>
              <a:t>Add </a:t>
            </a:r>
            <a:r>
              <a:rPr lang="en-US" sz="2200" dirty="0">
                <a:cs typeface="Arial"/>
              </a:rPr>
              <a:t>up all </a:t>
            </a:r>
            <a:r>
              <a:rPr lang="en-US" sz="2200" dirty="0" smtClean="0">
                <a:cs typeface="Arial"/>
              </a:rPr>
              <a:t>economic consequences of low education status:</a:t>
            </a:r>
          </a:p>
          <a:p>
            <a:pPr lvl="1">
              <a:buClr>
                <a:schemeClr val="bg2">
                  <a:lumMod val="40000"/>
                  <a:lumOff val="60000"/>
                </a:schemeClr>
              </a:buClr>
              <a:buFont typeface="Wingdings" charset="2"/>
              <a:buChar char="§"/>
            </a:pPr>
            <a:r>
              <a:rPr lang="en-US" sz="1800" dirty="0" smtClean="0">
                <a:cs typeface="Arial"/>
              </a:rPr>
              <a:t>Earnings / tax payments</a:t>
            </a:r>
          </a:p>
          <a:p>
            <a:pPr lvl="1">
              <a:buClr>
                <a:schemeClr val="bg2">
                  <a:lumMod val="40000"/>
                  <a:lumOff val="60000"/>
                </a:schemeClr>
              </a:buClr>
              <a:buFont typeface="Wingdings" charset="2"/>
              <a:buChar char="§"/>
            </a:pPr>
            <a:r>
              <a:rPr lang="en-US" sz="1800" dirty="0" smtClean="0">
                <a:cs typeface="Arial"/>
              </a:rPr>
              <a:t>Health expenditures / health status</a:t>
            </a:r>
          </a:p>
          <a:p>
            <a:pPr lvl="1">
              <a:buClr>
                <a:schemeClr val="bg2">
                  <a:lumMod val="40000"/>
                  <a:lumOff val="60000"/>
                </a:schemeClr>
              </a:buClr>
              <a:buFont typeface="Wingdings" charset="2"/>
              <a:buChar char="§"/>
            </a:pPr>
            <a:r>
              <a:rPr lang="en-US" sz="1800" dirty="0" smtClean="0">
                <a:cs typeface="Arial"/>
              </a:rPr>
              <a:t>Criminal activity</a:t>
            </a:r>
          </a:p>
          <a:p>
            <a:pPr lvl="1">
              <a:buClr>
                <a:schemeClr val="bg2">
                  <a:lumMod val="40000"/>
                  <a:lumOff val="60000"/>
                </a:schemeClr>
              </a:buClr>
              <a:buFont typeface="Wingdings" charset="2"/>
              <a:buChar char="§"/>
            </a:pPr>
            <a:r>
              <a:rPr lang="en-US" sz="1800" dirty="0" smtClean="0">
                <a:cs typeface="Arial"/>
              </a:rPr>
              <a:t>Welfare reliance</a:t>
            </a:r>
          </a:p>
          <a:p>
            <a:pPr>
              <a:buClr>
                <a:schemeClr val="bg2">
                  <a:lumMod val="20000"/>
                  <a:lumOff val="80000"/>
                </a:schemeClr>
              </a:buClr>
              <a:buFont typeface="Wingdings" charset="2"/>
              <a:buChar char="q"/>
            </a:pPr>
            <a:r>
              <a:rPr lang="en-US" sz="2200" dirty="0" smtClean="0">
                <a:cs typeface="Arial"/>
              </a:rPr>
              <a:t>Net of costs of extra education (e.g. induced college)</a:t>
            </a:r>
          </a:p>
          <a:p>
            <a:pPr>
              <a:buClr>
                <a:schemeClr val="bg2">
                  <a:lumMod val="20000"/>
                  <a:lumOff val="80000"/>
                </a:schemeClr>
              </a:buClr>
              <a:buFont typeface="Wingdings" charset="2"/>
              <a:buChar char="q"/>
            </a:pPr>
            <a:r>
              <a:rPr lang="en-US" sz="2200" dirty="0" smtClean="0">
                <a:cs typeface="Arial"/>
              </a:rPr>
              <a:t>Social and taxpayer perspective</a:t>
            </a:r>
          </a:p>
        </p:txBody>
      </p:sp>
      <p:sp>
        <p:nvSpPr>
          <p:cNvPr id="117762" name="Slide Number Placeholder 4"/>
          <p:cNvSpPr>
            <a:spLocks noGrp="1"/>
          </p:cNvSpPr>
          <p:nvPr>
            <p:ph type="sldNum" sz="quarter" idx="12"/>
          </p:nvPr>
        </p:nvSpPr>
        <p:spPr bwMode="auto">
          <a:noFill/>
          <a:ln>
            <a:miter lim="800000"/>
            <a:headEnd/>
            <a:tailEnd/>
          </a:ln>
        </p:spPr>
        <p:txBody>
          <a:bodyPr/>
          <a:lstStyle/>
          <a:p>
            <a:r>
              <a:rPr lang="en-US" dirty="0" smtClean="0">
                <a:solidFill>
                  <a:srgbClr val="5737F4"/>
                </a:solidFill>
                <a:latin typeface="Arial" charset="0"/>
                <a:ea typeface="ＭＳ Ｐゴシック" pitchFamily="34" charset="-128"/>
              </a:rPr>
              <a:t>28</a:t>
            </a:r>
          </a:p>
        </p:txBody>
      </p:sp>
    </p:spTree>
    <p:extLst>
      <p:ext uri="{BB962C8B-B14F-4D97-AF65-F5344CB8AC3E}">
        <p14:creationId xmlns:p14="http://schemas.microsoft.com/office/powerpoint/2010/main" val="8020865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ln>
            <a:noFill/>
          </a:ln>
        </p:spPr>
        <p:style>
          <a:lnRef idx="2">
            <a:schemeClr val="dk1"/>
          </a:lnRef>
          <a:fillRef idx="1">
            <a:schemeClr val="lt1"/>
          </a:fillRef>
          <a:effectRef idx="0">
            <a:schemeClr val="dk1"/>
          </a:effectRef>
          <a:fontRef idx="minor">
            <a:schemeClr val="dk1"/>
          </a:fontRef>
        </p:style>
        <p:txBody>
          <a:bodyPr>
            <a:noAutofit/>
          </a:bodyPr>
          <a:lstStyle/>
          <a:p>
            <a:r>
              <a:rPr lang="en-US" sz="4400" b="1" dirty="0" smtClean="0">
                <a:latin typeface="+mn-lt"/>
                <a:cs typeface="Arial"/>
              </a:rPr>
              <a:t>Recap on Methods 1-4</a:t>
            </a:r>
          </a:p>
        </p:txBody>
      </p:sp>
      <p:sp>
        <p:nvSpPr>
          <p:cNvPr id="118787" name="Content Placeholder 2"/>
          <p:cNvSpPr>
            <a:spLocks noGrp="1"/>
          </p:cNvSpPr>
          <p:nvPr>
            <p:ph idx="1"/>
          </p:nvPr>
        </p:nvSpPr>
        <p:spPr>
          <a:xfrm>
            <a:off x="457200" y="1981200"/>
            <a:ext cx="8229600" cy="4084321"/>
          </a:xfrm>
        </p:spPr>
        <p:txBody>
          <a:bodyPr>
            <a:noAutofit/>
          </a:bodyPr>
          <a:lstStyle/>
          <a:p>
            <a:pPr marL="514350" indent="-514350">
              <a:lnSpc>
                <a:spcPct val="90000"/>
              </a:lnSpc>
              <a:spcBef>
                <a:spcPts val="800"/>
              </a:spcBef>
              <a:buAutoNum type="arabicPeriod"/>
            </a:pPr>
            <a:r>
              <a:rPr lang="en-US" sz="2800" dirty="0" smtClean="0">
                <a:solidFill>
                  <a:schemeClr val="tx1"/>
                </a:solidFill>
                <a:cs typeface="Arial"/>
              </a:rPr>
              <a:t>Market analogy (e.g. for value of time)</a:t>
            </a:r>
          </a:p>
          <a:p>
            <a:pPr marL="514350" indent="-514350">
              <a:lnSpc>
                <a:spcPct val="90000"/>
              </a:lnSpc>
              <a:spcBef>
                <a:spcPts val="800"/>
              </a:spcBef>
              <a:buAutoNum type="arabicPeriod"/>
            </a:pPr>
            <a:r>
              <a:rPr lang="en-US" sz="2800" dirty="0" smtClean="0">
                <a:solidFill>
                  <a:schemeClr val="tx1"/>
                </a:solidFill>
                <a:cs typeface="Arial"/>
              </a:rPr>
              <a:t>Trade-off (e.g. for VMR)</a:t>
            </a:r>
          </a:p>
          <a:p>
            <a:pPr marL="0" indent="0">
              <a:lnSpc>
                <a:spcPct val="90000"/>
              </a:lnSpc>
              <a:spcBef>
                <a:spcPts val="800"/>
              </a:spcBef>
              <a:buNone/>
              <a:tabLst>
                <a:tab pos="508000" algn="l"/>
              </a:tabLst>
            </a:pPr>
            <a:r>
              <a:rPr lang="en-US" sz="2800" dirty="0" smtClean="0">
                <a:solidFill>
                  <a:schemeClr val="tx1"/>
                </a:solidFill>
                <a:cs typeface="Arial"/>
              </a:rPr>
              <a:t>3.  Hedonic pricing (e.g. for school quality)</a:t>
            </a:r>
          </a:p>
          <a:p>
            <a:pPr marL="0" indent="0">
              <a:lnSpc>
                <a:spcPct val="90000"/>
              </a:lnSpc>
              <a:spcBef>
                <a:spcPts val="800"/>
              </a:spcBef>
              <a:buNone/>
            </a:pPr>
            <a:r>
              <a:rPr lang="en-US" sz="2800" dirty="0" smtClean="0">
                <a:solidFill>
                  <a:schemeClr val="tx1"/>
                </a:solidFill>
                <a:cs typeface="Arial"/>
              </a:rPr>
              <a:t>4.  DE / cost-of-ignorance method</a:t>
            </a:r>
            <a:endParaRPr lang="en-US" sz="2800" dirty="0">
              <a:solidFill>
                <a:schemeClr val="tx1"/>
              </a:solidFill>
              <a:cs typeface="Arial"/>
            </a:endParaRPr>
          </a:p>
          <a:p>
            <a:pPr marL="0" indent="0">
              <a:spcBef>
                <a:spcPts val="800"/>
              </a:spcBef>
              <a:buNone/>
            </a:pPr>
            <a:endParaRPr lang="en-US" sz="2800" dirty="0" smtClean="0">
              <a:solidFill>
                <a:schemeClr val="tx1"/>
              </a:solidFill>
              <a:cs typeface="Arial"/>
            </a:endParaRPr>
          </a:p>
          <a:p>
            <a:pPr marL="0" indent="0">
              <a:spcBef>
                <a:spcPts val="800"/>
              </a:spcBef>
              <a:buNone/>
            </a:pPr>
            <a:r>
              <a:rPr lang="en-US" sz="2800" dirty="0" smtClean="0">
                <a:solidFill>
                  <a:schemeClr val="tx1"/>
                </a:solidFill>
                <a:cs typeface="Arial"/>
              </a:rPr>
              <a:t>These methods are based on </a:t>
            </a:r>
            <a:r>
              <a:rPr lang="en-US" sz="2800" b="1" dirty="0" smtClean="0">
                <a:solidFill>
                  <a:srgbClr val="3366FF"/>
                </a:solidFill>
                <a:cs typeface="Arial"/>
              </a:rPr>
              <a:t>behaviors</a:t>
            </a:r>
            <a:r>
              <a:rPr lang="en-US" sz="2800" dirty="0" smtClean="0">
                <a:solidFill>
                  <a:schemeClr val="tx1"/>
                </a:solidFill>
                <a:cs typeface="Arial"/>
              </a:rPr>
              <a:t> (revealed preference)</a:t>
            </a:r>
          </a:p>
          <a:p>
            <a:pPr marL="0" indent="0">
              <a:spcBef>
                <a:spcPts val="800"/>
              </a:spcBef>
              <a:buNone/>
            </a:pPr>
            <a:r>
              <a:rPr lang="en-US" sz="2800" dirty="0" smtClean="0">
                <a:solidFill>
                  <a:schemeClr val="tx1"/>
                </a:solidFill>
                <a:cs typeface="Arial"/>
              </a:rPr>
              <a:t>Other method based on </a:t>
            </a:r>
            <a:r>
              <a:rPr lang="en-US" sz="2800" b="1" dirty="0" smtClean="0">
                <a:solidFill>
                  <a:srgbClr val="3366FF"/>
                </a:solidFill>
                <a:cs typeface="Arial"/>
              </a:rPr>
              <a:t>opinions</a:t>
            </a:r>
          </a:p>
        </p:txBody>
      </p:sp>
    </p:spTree>
    <p:extLst>
      <p:ext uri="{BB962C8B-B14F-4D97-AF65-F5344CB8AC3E}">
        <p14:creationId xmlns:p14="http://schemas.microsoft.com/office/powerpoint/2010/main" val="155033855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244158"/>
            <a:ext cx="8305800" cy="1339850"/>
          </a:xfrm>
          <a:ln>
            <a:noFill/>
          </a:ln>
        </p:spPr>
        <p:style>
          <a:lnRef idx="2">
            <a:schemeClr val="dk1"/>
          </a:lnRef>
          <a:fillRef idx="1">
            <a:schemeClr val="lt1"/>
          </a:fillRef>
          <a:effectRef idx="0">
            <a:schemeClr val="dk1"/>
          </a:effectRef>
          <a:fontRef idx="minor">
            <a:schemeClr val="dk1"/>
          </a:fontRef>
        </p:style>
        <p:txBody>
          <a:bodyPr>
            <a:noAutofit/>
          </a:bodyPr>
          <a:lstStyle/>
          <a:p>
            <a:pPr eaLnBrk="1" hangingPunct="1"/>
            <a:r>
              <a:rPr lang="en-US" sz="4000" b="1" dirty="0" smtClean="0">
                <a:latin typeface="+mn-lt"/>
                <a:cs typeface="Arial"/>
              </a:rPr>
              <a:t>5. Contingent </a:t>
            </a:r>
            <a:r>
              <a:rPr lang="en-US" sz="4000" b="1" dirty="0">
                <a:latin typeface="+mn-lt"/>
                <a:cs typeface="Arial"/>
              </a:rPr>
              <a:t>V</a:t>
            </a:r>
            <a:r>
              <a:rPr lang="en-US" sz="4000" b="1" dirty="0" smtClean="0">
                <a:latin typeface="+mn-lt"/>
                <a:cs typeface="Arial"/>
              </a:rPr>
              <a:t>aluation </a:t>
            </a:r>
            <a:r>
              <a:rPr lang="en-US" sz="4000" b="1" dirty="0">
                <a:latin typeface="+mn-lt"/>
                <a:cs typeface="Arial"/>
              </a:rPr>
              <a:t>M</a:t>
            </a:r>
            <a:r>
              <a:rPr lang="en-US" sz="4000" b="1" dirty="0" smtClean="0">
                <a:latin typeface="+mn-lt"/>
                <a:cs typeface="Arial"/>
              </a:rPr>
              <a:t>ethod</a:t>
            </a:r>
          </a:p>
        </p:txBody>
      </p:sp>
      <p:sp>
        <p:nvSpPr>
          <p:cNvPr id="120835" name="Rectangle 3"/>
          <p:cNvSpPr>
            <a:spLocks noGrp="1" noChangeArrowheads="1"/>
          </p:cNvSpPr>
          <p:nvPr>
            <p:ph idx="1"/>
          </p:nvPr>
        </p:nvSpPr>
        <p:spPr>
          <a:xfrm>
            <a:off x="457200" y="2057400"/>
            <a:ext cx="8229600" cy="4068763"/>
          </a:xfrm>
        </p:spPr>
        <p:txBody>
          <a:bodyPr>
            <a:normAutofit fontScale="25000" lnSpcReduction="20000"/>
          </a:bodyPr>
          <a:lstStyle/>
          <a:p>
            <a:pPr eaLnBrk="1" hangingPunct="1">
              <a:lnSpc>
                <a:spcPct val="120000"/>
              </a:lnSpc>
              <a:spcBef>
                <a:spcPts val="800"/>
              </a:spcBef>
              <a:buClr>
                <a:schemeClr val="bg2">
                  <a:lumMod val="20000"/>
                  <a:lumOff val="80000"/>
                </a:schemeClr>
              </a:buClr>
              <a:buFont typeface="Wingdings" charset="2"/>
              <a:buChar char="q"/>
            </a:pPr>
            <a:r>
              <a:rPr lang="en-US" sz="9600" dirty="0" smtClean="0">
                <a:solidFill>
                  <a:schemeClr val="tx1"/>
                </a:solidFill>
                <a:cs typeface="Arial"/>
              </a:rPr>
              <a:t>For some public goods, no obvious behaviors  </a:t>
            </a:r>
          </a:p>
          <a:p>
            <a:pPr eaLnBrk="1" hangingPunct="1">
              <a:lnSpc>
                <a:spcPct val="120000"/>
              </a:lnSpc>
              <a:spcBef>
                <a:spcPts val="800"/>
              </a:spcBef>
              <a:buClr>
                <a:schemeClr val="bg2">
                  <a:lumMod val="20000"/>
                  <a:lumOff val="80000"/>
                </a:schemeClr>
              </a:buClr>
              <a:buFont typeface="Wingdings" charset="2"/>
              <a:buChar char="q"/>
            </a:pPr>
            <a:r>
              <a:rPr lang="en-US" sz="9600" dirty="0">
                <a:solidFill>
                  <a:schemeClr val="tx1"/>
                </a:solidFill>
                <a:cs typeface="Arial"/>
              </a:rPr>
              <a:t>A</a:t>
            </a:r>
            <a:r>
              <a:rPr lang="en-US" sz="9600" dirty="0" smtClean="0">
                <a:solidFill>
                  <a:schemeClr val="tx1"/>
                </a:solidFill>
                <a:cs typeface="Arial"/>
              </a:rPr>
              <a:t>sk sample of people about their valuations or WTP</a:t>
            </a:r>
          </a:p>
          <a:p>
            <a:pPr eaLnBrk="1" hangingPunct="1">
              <a:lnSpc>
                <a:spcPct val="120000"/>
              </a:lnSpc>
              <a:spcBef>
                <a:spcPts val="800"/>
              </a:spcBef>
              <a:buClr>
                <a:schemeClr val="bg2">
                  <a:lumMod val="20000"/>
                  <a:lumOff val="80000"/>
                </a:schemeClr>
              </a:buClr>
              <a:buFont typeface="Wingdings" charset="2"/>
              <a:buChar char="q"/>
            </a:pPr>
            <a:r>
              <a:rPr lang="en-US" sz="9600" dirty="0" smtClean="0">
                <a:solidFill>
                  <a:schemeClr val="tx1"/>
                </a:solidFill>
                <a:cs typeface="Arial"/>
              </a:rPr>
              <a:t>Only way of getting information on who is WTP most</a:t>
            </a:r>
          </a:p>
          <a:p>
            <a:pPr eaLnBrk="1" hangingPunct="1">
              <a:lnSpc>
                <a:spcPct val="120000"/>
              </a:lnSpc>
              <a:spcBef>
                <a:spcPts val="800"/>
              </a:spcBef>
              <a:buClr>
                <a:schemeClr val="bg2">
                  <a:lumMod val="20000"/>
                  <a:lumOff val="80000"/>
                </a:schemeClr>
              </a:buClr>
              <a:buFont typeface="Wingdings" charset="2"/>
              <a:buChar char="q"/>
            </a:pPr>
            <a:r>
              <a:rPr lang="en-US" sz="9600" dirty="0" smtClean="0">
                <a:solidFill>
                  <a:schemeClr val="tx1"/>
                </a:solidFill>
                <a:cs typeface="Arial"/>
              </a:rPr>
              <a:t>Question forms:</a:t>
            </a:r>
            <a:endParaRPr lang="en-US" sz="9600" dirty="0">
              <a:solidFill>
                <a:schemeClr val="tx1"/>
              </a:solidFill>
              <a:cs typeface="Arial"/>
            </a:endParaRPr>
          </a:p>
          <a:p>
            <a:pPr lvl="1">
              <a:lnSpc>
                <a:spcPct val="120000"/>
              </a:lnSpc>
              <a:spcBef>
                <a:spcPts val="800"/>
              </a:spcBef>
              <a:buClr>
                <a:schemeClr val="bg2">
                  <a:lumMod val="40000"/>
                  <a:lumOff val="60000"/>
                </a:schemeClr>
              </a:buClr>
              <a:buFont typeface="Wingdings" charset="2"/>
              <a:buChar char="§"/>
            </a:pPr>
            <a:r>
              <a:rPr lang="en-US" sz="7200" b="1" dirty="0" smtClean="0">
                <a:solidFill>
                  <a:srgbClr val="5737F4"/>
                </a:solidFill>
                <a:cs typeface="Arial"/>
              </a:rPr>
              <a:t>Contingent </a:t>
            </a:r>
            <a:r>
              <a:rPr lang="en-US" sz="7200" b="1" dirty="0">
                <a:solidFill>
                  <a:srgbClr val="5737F4"/>
                </a:solidFill>
                <a:cs typeface="Arial"/>
              </a:rPr>
              <a:t>Ranking approach</a:t>
            </a:r>
            <a:r>
              <a:rPr lang="en-US" sz="7200" b="1" dirty="0">
                <a:cs typeface="Arial"/>
              </a:rPr>
              <a:t>: </a:t>
            </a:r>
            <a:r>
              <a:rPr lang="en-US" sz="7200" dirty="0" smtClean="0">
                <a:cs typeface="Arial"/>
              </a:rPr>
              <a:t>Respondents </a:t>
            </a:r>
            <a:r>
              <a:rPr lang="en-US" sz="7200" dirty="0">
                <a:cs typeface="Arial"/>
              </a:rPr>
              <a:t>asked to rank specific feasible combinations of the good being valued and monetary </a:t>
            </a:r>
            <a:r>
              <a:rPr lang="en-US" sz="7200" dirty="0" smtClean="0">
                <a:cs typeface="Arial"/>
              </a:rPr>
              <a:t>payments (e.g</a:t>
            </a:r>
            <a:r>
              <a:rPr lang="en-US" sz="7200" dirty="0">
                <a:cs typeface="Arial"/>
              </a:rPr>
              <a:t>. low </a:t>
            </a:r>
            <a:r>
              <a:rPr lang="en-US" sz="7200" dirty="0" smtClean="0">
                <a:cs typeface="Arial"/>
              </a:rPr>
              <a:t>school </a:t>
            </a:r>
            <a:r>
              <a:rPr lang="en-US" sz="7200" dirty="0">
                <a:cs typeface="Arial"/>
              </a:rPr>
              <a:t>quality with low taxes vs. high </a:t>
            </a:r>
            <a:r>
              <a:rPr lang="en-US" sz="7200" dirty="0" smtClean="0">
                <a:cs typeface="Arial"/>
              </a:rPr>
              <a:t>school quality </a:t>
            </a:r>
            <a:r>
              <a:rPr lang="en-US" sz="7200" dirty="0">
                <a:cs typeface="Arial"/>
              </a:rPr>
              <a:t>with high </a:t>
            </a:r>
            <a:r>
              <a:rPr lang="en-US" sz="7200" dirty="0" smtClean="0">
                <a:cs typeface="Arial"/>
              </a:rPr>
              <a:t>taxes)</a:t>
            </a:r>
            <a:endParaRPr lang="en-US" sz="7200" b="1" dirty="0" smtClean="0">
              <a:cs typeface="Arial"/>
            </a:endParaRPr>
          </a:p>
          <a:p>
            <a:pPr lvl="1">
              <a:lnSpc>
                <a:spcPct val="120000"/>
              </a:lnSpc>
              <a:spcBef>
                <a:spcPts val="800"/>
              </a:spcBef>
              <a:buClr>
                <a:schemeClr val="bg2">
                  <a:lumMod val="40000"/>
                  <a:lumOff val="60000"/>
                </a:schemeClr>
              </a:buClr>
              <a:buFont typeface="Wingdings" charset="2"/>
              <a:buChar char="§"/>
            </a:pPr>
            <a:r>
              <a:rPr lang="en-US" sz="7200" b="1" dirty="0" smtClean="0">
                <a:solidFill>
                  <a:schemeClr val="bg2">
                    <a:lumMod val="60000"/>
                    <a:lumOff val="40000"/>
                  </a:schemeClr>
                </a:solidFill>
                <a:cs typeface="Arial"/>
              </a:rPr>
              <a:t>Referendum approach</a:t>
            </a:r>
            <a:r>
              <a:rPr lang="en-US" sz="7200" b="1" dirty="0" smtClean="0">
                <a:cs typeface="Arial"/>
              </a:rPr>
              <a:t>: </a:t>
            </a:r>
            <a:r>
              <a:rPr lang="en-US" sz="7200" dirty="0" smtClean="0">
                <a:cs typeface="Arial"/>
              </a:rPr>
              <a:t>Respondents </a:t>
            </a:r>
            <a:r>
              <a:rPr lang="en-US" sz="7200" dirty="0">
                <a:cs typeface="Arial"/>
              </a:rPr>
              <a:t>asked if they would pay $X for a policy (bid price); calculate accept/reject probabilities per bid price</a:t>
            </a:r>
          </a:p>
          <a:p>
            <a:pPr marL="0" indent="0" eaLnBrk="1" hangingPunct="1">
              <a:buNone/>
            </a:pPr>
            <a:endParaRPr lang="en-US" sz="2800" dirty="0" smtClean="0">
              <a:latin typeface="+mn-lt"/>
              <a:cs typeface="Arial"/>
            </a:endParaRPr>
          </a:p>
        </p:txBody>
      </p:sp>
      <p:sp>
        <p:nvSpPr>
          <p:cNvPr id="4" name="Slide Number Placeholder 3"/>
          <p:cNvSpPr>
            <a:spLocks noGrp="1"/>
          </p:cNvSpPr>
          <p:nvPr>
            <p:ph type="sldNum" sz="quarter" idx="12"/>
          </p:nvPr>
        </p:nvSpPr>
        <p:spPr/>
        <p:txBody>
          <a:bodyPr/>
          <a:lstStyle/>
          <a:p>
            <a:pPr>
              <a:defRPr/>
            </a:pPr>
            <a:r>
              <a:rPr lang="en-US" dirty="0" smtClean="0"/>
              <a:t>31</a:t>
            </a:r>
          </a:p>
        </p:txBody>
      </p:sp>
    </p:spTree>
    <p:extLst>
      <p:ext uri="{BB962C8B-B14F-4D97-AF65-F5344CB8AC3E}">
        <p14:creationId xmlns:p14="http://schemas.microsoft.com/office/powerpoint/2010/main" val="344238125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000000"/>
                </a:solidFill>
                <a:latin typeface="+mn-lt"/>
              </a:rPr>
              <a:t>Referendum Question</a:t>
            </a:r>
            <a:endParaRPr lang="en-US" sz="4400" b="1" dirty="0">
              <a:solidFill>
                <a:srgbClr val="000000"/>
              </a:solidFill>
              <a:latin typeface="+mn-lt"/>
            </a:endParaRPr>
          </a:p>
        </p:txBody>
      </p:sp>
      <p:sp>
        <p:nvSpPr>
          <p:cNvPr id="3" name="Content Placeholder 2"/>
          <p:cNvSpPr>
            <a:spLocks noGrp="1"/>
          </p:cNvSpPr>
          <p:nvPr>
            <p:ph idx="1"/>
          </p:nvPr>
        </p:nvSpPr>
        <p:spPr>
          <a:xfrm>
            <a:off x="457200" y="2133601"/>
            <a:ext cx="8229600" cy="3931920"/>
          </a:xfrm>
        </p:spPr>
        <p:txBody>
          <a:bodyPr>
            <a:normAutofit/>
          </a:bodyPr>
          <a:lstStyle/>
          <a:p>
            <a:pPr>
              <a:buClr>
                <a:schemeClr val="bg2">
                  <a:lumMod val="20000"/>
                  <a:lumOff val="80000"/>
                </a:schemeClr>
              </a:buClr>
              <a:buFont typeface="Wingdings" charset="2"/>
              <a:buChar char="q"/>
            </a:pPr>
            <a:r>
              <a:rPr lang="en-US" sz="2200" dirty="0" smtClean="0"/>
              <a:t>“Would </a:t>
            </a:r>
            <a:r>
              <a:rPr lang="en-US" sz="2200" dirty="0"/>
              <a:t>you vote for the referendum to expand the Kentucky Community and </a:t>
            </a:r>
            <a:r>
              <a:rPr lang="en-US" sz="2200" dirty="0" smtClean="0"/>
              <a:t>Technical College </a:t>
            </a:r>
            <a:r>
              <a:rPr lang="en-US" sz="2200" dirty="0"/>
              <a:t>System by 10% here and now if you were required to pay a one time </a:t>
            </a:r>
            <a:r>
              <a:rPr lang="en-US" sz="2200" dirty="0" smtClean="0"/>
              <a:t>$</a:t>
            </a:r>
            <a:r>
              <a:rPr lang="en-US" sz="2200" i="1" dirty="0" smtClean="0"/>
              <a:t>T</a:t>
            </a:r>
            <a:r>
              <a:rPr lang="en-US" sz="2200" dirty="0" smtClean="0"/>
              <a:t> </a:t>
            </a:r>
            <a:r>
              <a:rPr lang="en-US" sz="2200" dirty="0"/>
              <a:t>out of </a:t>
            </a:r>
            <a:r>
              <a:rPr lang="en-US" sz="2200" dirty="0" smtClean="0"/>
              <a:t>your own </a:t>
            </a:r>
            <a:r>
              <a:rPr lang="en-US" sz="2200" dirty="0"/>
              <a:t>household </a:t>
            </a:r>
            <a:r>
              <a:rPr lang="en-US" sz="2200" dirty="0" smtClean="0"/>
              <a:t>budget?”</a:t>
            </a:r>
            <a:endParaRPr lang="en-US" sz="2200" dirty="0"/>
          </a:p>
          <a:p>
            <a:pPr>
              <a:buClr>
                <a:schemeClr val="bg2">
                  <a:lumMod val="20000"/>
                  <a:lumOff val="80000"/>
                </a:schemeClr>
              </a:buClr>
              <a:buFont typeface="Wingdings" charset="2"/>
              <a:buChar char="q"/>
            </a:pPr>
            <a:endParaRPr lang="en-US" sz="2200" dirty="0" smtClean="0"/>
          </a:p>
          <a:p>
            <a:pPr>
              <a:buClr>
                <a:schemeClr val="bg2">
                  <a:lumMod val="20000"/>
                  <a:lumOff val="80000"/>
                </a:schemeClr>
              </a:buClr>
              <a:buFont typeface="Wingdings" charset="2"/>
              <a:buChar char="q"/>
            </a:pPr>
            <a:r>
              <a:rPr lang="en-US" sz="2200" dirty="0" smtClean="0"/>
              <a:t>Could use this for special education programs?</a:t>
            </a:r>
            <a:endParaRPr lang="en-US" sz="2200" dirty="0"/>
          </a:p>
        </p:txBody>
      </p:sp>
      <p:sp>
        <p:nvSpPr>
          <p:cNvPr id="6" name="Slide Number Placeholder 5"/>
          <p:cNvSpPr>
            <a:spLocks noGrp="1"/>
          </p:cNvSpPr>
          <p:nvPr>
            <p:ph type="sldNum" sz="quarter" idx="12"/>
          </p:nvPr>
        </p:nvSpPr>
        <p:spPr/>
        <p:txBody>
          <a:bodyPr/>
          <a:lstStyle/>
          <a:p>
            <a:pPr>
              <a:defRPr/>
            </a:pPr>
            <a:r>
              <a:rPr lang="en-US" dirty="0" smtClean="0"/>
              <a:t>32</a:t>
            </a:r>
            <a:endParaRPr lang="en-US" dirty="0"/>
          </a:p>
        </p:txBody>
      </p:sp>
    </p:spTree>
    <p:extLst>
      <p:ext uri="{BB962C8B-B14F-4D97-AF65-F5344CB8AC3E}">
        <p14:creationId xmlns:p14="http://schemas.microsoft.com/office/powerpoint/2010/main" val="307003728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914399" y="457200"/>
            <a:ext cx="7331075" cy="1126808"/>
          </a:xfrm>
          <a:ln>
            <a:solidFill>
              <a:srgbClr val="FFFFFF"/>
            </a:solid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400" b="1" dirty="0" smtClean="0">
                <a:latin typeface="+mn-lt"/>
                <a:cs typeface="Arial"/>
              </a:rPr>
              <a:t>Actual Shadow Price</a:t>
            </a:r>
          </a:p>
        </p:txBody>
      </p:sp>
      <p:sp>
        <p:nvSpPr>
          <p:cNvPr id="158723" name="Rectangle 3"/>
          <p:cNvSpPr>
            <a:spLocks noGrp="1" noChangeArrowheads="1"/>
          </p:cNvSpPr>
          <p:nvPr>
            <p:ph idx="1"/>
          </p:nvPr>
        </p:nvSpPr>
        <p:spPr>
          <a:xfrm>
            <a:off x="457200" y="2057400"/>
            <a:ext cx="8229600" cy="4068763"/>
          </a:xfrm>
        </p:spPr>
        <p:txBody>
          <a:bodyPr>
            <a:normAutofit/>
          </a:bodyPr>
          <a:lstStyle/>
          <a:p>
            <a:pPr>
              <a:lnSpc>
                <a:spcPct val="90000"/>
              </a:lnSpc>
              <a:buClr>
                <a:schemeClr val="bg2">
                  <a:lumMod val="20000"/>
                  <a:lumOff val="80000"/>
                </a:schemeClr>
              </a:buClr>
              <a:buFont typeface="Wingdings" charset="2"/>
              <a:buChar char="q"/>
            </a:pPr>
            <a:r>
              <a:rPr lang="en-US" sz="2200" dirty="0" smtClean="0">
                <a:solidFill>
                  <a:schemeClr val="tx1"/>
                </a:solidFill>
                <a:latin typeface="+mn-lt"/>
                <a:cs typeface="Arial"/>
              </a:rPr>
              <a:t>Quality-adjusted life years (QALYs)</a:t>
            </a:r>
          </a:p>
          <a:p>
            <a:pPr marL="0" indent="0">
              <a:lnSpc>
                <a:spcPct val="90000"/>
              </a:lnSpc>
              <a:buClr>
                <a:schemeClr val="bg2">
                  <a:lumMod val="20000"/>
                  <a:lumOff val="80000"/>
                </a:schemeClr>
              </a:buClr>
              <a:buNone/>
            </a:pPr>
            <a:r>
              <a:rPr lang="en-US" sz="2100" dirty="0" smtClean="0">
                <a:solidFill>
                  <a:schemeClr val="bg2">
                    <a:lumMod val="60000"/>
                    <a:lumOff val="40000"/>
                  </a:schemeClr>
                </a:solidFill>
                <a:cs typeface="Arial"/>
              </a:rPr>
              <a:t>	</a:t>
            </a:r>
            <a:r>
              <a:rPr lang="en-US" sz="1800" dirty="0" smtClean="0">
                <a:solidFill>
                  <a:schemeClr val="bg2">
                    <a:lumMod val="60000"/>
                    <a:lumOff val="40000"/>
                  </a:schemeClr>
                </a:solidFill>
                <a:cs typeface="Arial"/>
              </a:rPr>
              <a:t>1 </a:t>
            </a:r>
            <a:r>
              <a:rPr lang="en-US" sz="1800" dirty="0">
                <a:solidFill>
                  <a:schemeClr val="bg2">
                    <a:lumMod val="60000"/>
                    <a:lumOff val="40000"/>
                  </a:schemeClr>
                </a:solidFill>
                <a:cs typeface="Arial"/>
              </a:rPr>
              <a:t>= perfect health, 0 = </a:t>
            </a:r>
            <a:r>
              <a:rPr lang="en-US" sz="1800" dirty="0" smtClean="0">
                <a:solidFill>
                  <a:schemeClr val="bg2">
                    <a:lumMod val="60000"/>
                    <a:lumOff val="40000"/>
                  </a:schemeClr>
                </a:solidFill>
                <a:cs typeface="Arial"/>
              </a:rPr>
              <a:t>death</a:t>
            </a:r>
          </a:p>
          <a:p>
            <a:pPr marL="0" indent="0">
              <a:lnSpc>
                <a:spcPct val="90000"/>
              </a:lnSpc>
              <a:buClr>
                <a:schemeClr val="bg2">
                  <a:lumMod val="20000"/>
                  <a:lumOff val="80000"/>
                </a:schemeClr>
              </a:buClr>
              <a:buNone/>
            </a:pPr>
            <a:r>
              <a:rPr lang="en-US" sz="1800" dirty="0" smtClean="0">
                <a:solidFill>
                  <a:schemeClr val="bg2">
                    <a:lumMod val="60000"/>
                    <a:lumOff val="40000"/>
                  </a:schemeClr>
                </a:solidFill>
                <a:cs typeface="Arial"/>
              </a:rPr>
              <a:t>	Between 0-1 health condition</a:t>
            </a:r>
          </a:p>
          <a:p>
            <a:pPr>
              <a:lnSpc>
                <a:spcPct val="110000"/>
              </a:lnSpc>
              <a:buClr>
                <a:schemeClr val="bg2">
                  <a:lumMod val="20000"/>
                  <a:lumOff val="80000"/>
                </a:schemeClr>
              </a:buClr>
              <a:buFont typeface="Wingdings" charset="2"/>
              <a:buChar char="q"/>
            </a:pPr>
            <a:r>
              <a:rPr lang="en-US" sz="2200" dirty="0">
                <a:solidFill>
                  <a:srgbClr val="000000"/>
                </a:solidFill>
                <a:cs typeface="Arial"/>
              </a:rPr>
              <a:t>1 QALY is </a:t>
            </a:r>
            <a:r>
              <a:rPr lang="en-US" sz="2200" dirty="0" smtClean="0">
                <a:solidFill>
                  <a:srgbClr val="000000"/>
                </a:solidFill>
                <a:cs typeface="Arial"/>
              </a:rPr>
              <a:t>valued at </a:t>
            </a:r>
            <a:r>
              <a:rPr lang="en-US" sz="2200" dirty="0">
                <a:solidFill>
                  <a:srgbClr val="000000"/>
                </a:solidFill>
                <a:cs typeface="Arial"/>
              </a:rPr>
              <a:t>$</a:t>
            </a:r>
            <a:r>
              <a:rPr lang="en-US" sz="2200" dirty="0" smtClean="0">
                <a:solidFill>
                  <a:srgbClr val="000000"/>
                </a:solidFill>
                <a:cs typeface="Arial"/>
              </a:rPr>
              <a:t>50,000 or $100,000</a:t>
            </a:r>
            <a:endParaRPr lang="en-US" sz="2200" dirty="0">
              <a:solidFill>
                <a:srgbClr val="000000"/>
              </a:solidFill>
              <a:cs typeface="Arial"/>
            </a:endParaRPr>
          </a:p>
          <a:p>
            <a:pPr>
              <a:lnSpc>
                <a:spcPct val="110000"/>
              </a:lnSpc>
              <a:buClr>
                <a:schemeClr val="bg2">
                  <a:lumMod val="20000"/>
                  <a:lumOff val="80000"/>
                </a:schemeClr>
              </a:buClr>
              <a:buFont typeface="Wingdings" charset="2"/>
              <a:buChar char="q"/>
            </a:pPr>
            <a:r>
              <a:rPr lang="en-US" sz="2200" dirty="0">
                <a:solidFill>
                  <a:srgbClr val="000000"/>
                </a:solidFill>
                <a:cs typeface="Arial"/>
              </a:rPr>
              <a:t>“Arbitrary but convenient round number</a:t>
            </a:r>
            <a:r>
              <a:rPr lang="en-US" sz="2200" dirty="0" smtClean="0">
                <a:solidFill>
                  <a:srgbClr val="000000"/>
                </a:solidFill>
                <a:cs typeface="Arial"/>
              </a:rPr>
              <a:t>” (with wiggle room)</a:t>
            </a:r>
          </a:p>
          <a:p>
            <a:pPr>
              <a:lnSpc>
                <a:spcPct val="110000"/>
              </a:lnSpc>
              <a:buClr>
                <a:schemeClr val="bg2">
                  <a:lumMod val="20000"/>
                  <a:lumOff val="80000"/>
                </a:schemeClr>
              </a:buClr>
              <a:buFont typeface="Wingdings" charset="2"/>
              <a:buChar char="q"/>
            </a:pPr>
            <a:r>
              <a:rPr lang="en-US" sz="2200" dirty="0" smtClean="0">
                <a:solidFill>
                  <a:srgbClr val="000000"/>
                </a:solidFill>
                <a:cs typeface="Arial"/>
              </a:rPr>
              <a:t>Education strongly related to health (Cutler and </a:t>
            </a:r>
            <a:r>
              <a:rPr lang="en-US" sz="2200" dirty="0" err="1" smtClean="0">
                <a:solidFill>
                  <a:srgbClr val="000000"/>
                </a:solidFill>
                <a:cs typeface="Arial"/>
              </a:rPr>
              <a:t>Lleras-Muney</a:t>
            </a:r>
            <a:r>
              <a:rPr lang="en-US" sz="2200" dirty="0" smtClean="0">
                <a:solidFill>
                  <a:srgbClr val="000000"/>
                </a:solidFill>
                <a:cs typeface="Arial"/>
              </a:rPr>
              <a:t>, </a:t>
            </a:r>
            <a:r>
              <a:rPr lang="en-US" sz="2200" i="1" dirty="0" smtClean="0">
                <a:solidFill>
                  <a:srgbClr val="000000"/>
                </a:solidFill>
                <a:cs typeface="Arial"/>
              </a:rPr>
              <a:t>EER</a:t>
            </a:r>
            <a:r>
              <a:rPr lang="en-US" sz="2200" dirty="0" smtClean="0">
                <a:solidFill>
                  <a:srgbClr val="000000"/>
                </a:solidFill>
                <a:cs typeface="Arial"/>
              </a:rPr>
              <a:t>2009; </a:t>
            </a:r>
            <a:r>
              <a:rPr lang="en-US" sz="2200" dirty="0" err="1" smtClean="0">
                <a:solidFill>
                  <a:srgbClr val="000000"/>
                </a:solidFill>
                <a:cs typeface="Arial"/>
              </a:rPr>
              <a:t>Rosenblum</a:t>
            </a:r>
            <a:r>
              <a:rPr lang="en-US" sz="2200" dirty="0" smtClean="0">
                <a:solidFill>
                  <a:srgbClr val="000000"/>
                </a:solidFill>
                <a:cs typeface="Arial"/>
              </a:rPr>
              <a:t>, </a:t>
            </a:r>
            <a:r>
              <a:rPr lang="en-US" sz="2200" i="1" dirty="0" smtClean="0">
                <a:solidFill>
                  <a:srgbClr val="000000"/>
                </a:solidFill>
                <a:cs typeface="Arial"/>
              </a:rPr>
              <a:t>HSRM</a:t>
            </a:r>
            <a:r>
              <a:rPr lang="en-US" sz="2200" dirty="0" smtClean="0">
                <a:solidFill>
                  <a:srgbClr val="000000"/>
                </a:solidFill>
                <a:cs typeface="Arial"/>
              </a:rPr>
              <a:t>2012)</a:t>
            </a:r>
            <a:endParaRPr lang="en-US" sz="2200" dirty="0">
              <a:solidFill>
                <a:srgbClr val="000000"/>
              </a:solidFill>
              <a:cs typeface="Arial"/>
            </a:endParaRPr>
          </a:p>
          <a:p>
            <a:pPr marL="0" indent="0">
              <a:lnSpc>
                <a:spcPct val="90000"/>
              </a:lnSpc>
              <a:buNone/>
            </a:pPr>
            <a:endParaRPr lang="en-US" sz="2600" dirty="0" smtClean="0">
              <a:latin typeface="+mn-lt"/>
              <a:cs typeface="Arial"/>
            </a:endParaRPr>
          </a:p>
        </p:txBody>
      </p:sp>
      <p:sp>
        <p:nvSpPr>
          <p:cNvPr id="4" name="Slide Number Placeholder 3"/>
          <p:cNvSpPr>
            <a:spLocks noGrp="1"/>
          </p:cNvSpPr>
          <p:nvPr>
            <p:ph type="sldNum" sz="quarter" idx="12"/>
          </p:nvPr>
        </p:nvSpPr>
        <p:spPr/>
        <p:txBody>
          <a:bodyPr/>
          <a:lstStyle/>
          <a:p>
            <a:pPr>
              <a:defRPr/>
            </a:pPr>
            <a:r>
              <a:rPr lang="en-US" dirty="0" smtClean="0"/>
              <a:t>33</a:t>
            </a:r>
            <a:endParaRPr lang="en-US" dirty="0"/>
          </a:p>
        </p:txBody>
      </p:sp>
    </p:spTree>
    <p:extLst>
      <p:ext uri="{BB962C8B-B14F-4D97-AF65-F5344CB8AC3E}">
        <p14:creationId xmlns:p14="http://schemas.microsoft.com/office/powerpoint/2010/main" val="122146804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304800"/>
            <a:ext cx="8229600" cy="1143000"/>
          </a:xfrm>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400" b="1" dirty="0" smtClean="0">
                <a:latin typeface="+mn-lt"/>
                <a:cs typeface="Arial"/>
              </a:rPr>
              <a:t>CVM Mostly Used for Wildlife</a:t>
            </a:r>
          </a:p>
        </p:txBody>
      </p:sp>
      <p:sp>
        <p:nvSpPr>
          <p:cNvPr id="128003" name="Rectangle 3"/>
          <p:cNvSpPr>
            <a:spLocks noGrp="1" noChangeArrowheads="1"/>
          </p:cNvSpPr>
          <p:nvPr>
            <p:ph idx="1"/>
          </p:nvPr>
        </p:nvSpPr>
        <p:spPr>
          <a:xfrm>
            <a:off x="457200" y="2057400"/>
            <a:ext cx="8305800" cy="4068763"/>
          </a:xfrm>
        </p:spPr>
        <p:txBody>
          <a:bodyPr/>
          <a:lstStyle/>
          <a:p>
            <a:pPr eaLnBrk="1" hangingPunct="1">
              <a:buFontTx/>
              <a:buNone/>
            </a:pPr>
            <a:r>
              <a:rPr lang="en-US" sz="2200" dirty="0" smtClean="0">
                <a:solidFill>
                  <a:srgbClr val="000000"/>
                </a:solidFill>
                <a:latin typeface="+mn-lt"/>
                <a:cs typeface="Arial"/>
              </a:rPr>
              <a:t>Potential sources of variation in value:</a:t>
            </a:r>
          </a:p>
          <a:p>
            <a:pPr eaLnBrk="1" hangingPunct="1">
              <a:buFontTx/>
              <a:buNone/>
            </a:pPr>
            <a:r>
              <a:rPr lang="en-US" sz="2200" dirty="0" smtClean="0">
                <a:solidFill>
                  <a:srgbClr val="000000"/>
                </a:solidFill>
                <a:latin typeface="+mn-lt"/>
                <a:cs typeface="Arial"/>
              </a:rPr>
              <a:t>	1. Payment vehicle (income tax, grant fund, direct, park memberships) </a:t>
            </a:r>
          </a:p>
          <a:p>
            <a:pPr eaLnBrk="1" hangingPunct="1">
              <a:buFontTx/>
              <a:buNone/>
            </a:pPr>
            <a:r>
              <a:rPr lang="en-US" sz="2200" dirty="0" smtClean="0">
                <a:solidFill>
                  <a:srgbClr val="000000"/>
                </a:solidFill>
                <a:latin typeface="+mn-lt"/>
                <a:cs typeface="Arial"/>
              </a:rPr>
              <a:t>	2. Current stock of animal (avoid extinction, avoid loss, reintroduction, gain) </a:t>
            </a:r>
          </a:p>
          <a:p>
            <a:pPr eaLnBrk="1" hangingPunct="1">
              <a:buFontTx/>
              <a:buNone/>
            </a:pPr>
            <a:r>
              <a:rPr lang="en-US" sz="2200" dirty="0" smtClean="0">
                <a:solidFill>
                  <a:srgbClr val="000000"/>
                </a:solidFill>
                <a:latin typeface="+mn-lt"/>
                <a:cs typeface="Arial"/>
              </a:rPr>
              <a:t>	3. Perspective (residents, visitors, society)</a:t>
            </a:r>
          </a:p>
          <a:p>
            <a:pPr eaLnBrk="1" hangingPunct="1">
              <a:buFontTx/>
              <a:buNone/>
            </a:pPr>
            <a:r>
              <a:rPr lang="en-US" sz="2200" dirty="0" smtClean="0">
                <a:solidFill>
                  <a:srgbClr val="000000"/>
                </a:solidFill>
                <a:latin typeface="+mn-lt"/>
                <a:cs typeface="Arial"/>
              </a:rPr>
              <a:t>	4. Quality of life</a:t>
            </a:r>
          </a:p>
          <a:p>
            <a:pPr eaLnBrk="1" hangingPunct="1">
              <a:buFontTx/>
              <a:buNone/>
            </a:pPr>
            <a:r>
              <a:rPr lang="en-US" sz="2200" b="1" dirty="0" smtClean="0">
                <a:solidFill>
                  <a:srgbClr val="008000"/>
                </a:solidFill>
                <a:cs typeface="Arial"/>
              </a:rPr>
              <a:t>Apply to students?</a:t>
            </a:r>
          </a:p>
          <a:p>
            <a:pPr marL="0" indent="0" eaLnBrk="1" hangingPunct="1">
              <a:buNone/>
            </a:pPr>
            <a:endParaRPr lang="en-US" dirty="0" smtClean="0">
              <a:latin typeface="+mn-lt"/>
              <a:cs typeface="Arial"/>
            </a:endParaRPr>
          </a:p>
          <a:p>
            <a:pPr eaLnBrk="1" hangingPunct="1"/>
            <a:endParaRPr lang="en-US" dirty="0" smtClean="0">
              <a:latin typeface="+mn-lt"/>
              <a:cs typeface="Arial"/>
            </a:endParaRPr>
          </a:p>
          <a:p>
            <a:pPr eaLnBrk="1" hangingPunct="1"/>
            <a:endParaRPr lang="en-US" dirty="0" smtClean="0">
              <a:latin typeface="+mn-lt"/>
              <a:cs typeface="Arial"/>
            </a:endParaRPr>
          </a:p>
        </p:txBody>
      </p:sp>
      <p:sp>
        <p:nvSpPr>
          <p:cNvPr id="4" name="Slide Number Placeholder 3"/>
          <p:cNvSpPr>
            <a:spLocks noGrp="1"/>
          </p:cNvSpPr>
          <p:nvPr>
            <p:ph type="sldNum" sz="quarter" idx="12"/>
          </p:nvPr>
        </p:nvSpPr>
        <p:spPr/>
        <p:txBody>
          <a:bodyPr/>
          <a:lstStyle/>
          <a:p>
            <a:pPr>
              <a:defRPr/>
            </a:pPr>
            <a:r>
              <a:rPr lang="en-US" dirty="0" smtClean="0"/>
              <a:t>36</a:t>
            </a:r>
            <a:endParaRPr lang="en-US" dirty="0"/>
          </a:p>
        </p:txBody>
      </p:sp>
    </p:spTree>
    <p:extLst>
      <p:ext uri="{BB962C8B-B14F-4D97-AF65-F5344CB8AC3E}">
        <p14:creationId xmlns:p14="http://schemas.microsoft.com/office/powerpoint/2010/main" val="188445918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381000" y="244158"/>
            <a:ext cx="8229599" cy="1339850"/>
          </a:xfrm>
          <a:ln>
            <a:noFill/>
          </a:ln>
        </p:spPr>
        <p:style>
          <a:lnRef idx="2">
            <a:schemeClr val="dk1"/>
          </a:lnRef>
          <a:fillRef idx="1">
            <a:schemeClr val="lt1"/>
          </a:fillRef>
          <a:effectRef idx="0">
            <a:schemeClr val="dk1"/>
          </a:effectRef>
          <a:fontRef idx="minor">
            <a:schemeClr val="dk1"/>
          </a:fontRef>
        </p:style>
        <p:txBody>
          <a:bodyPr>
            <a:noAutofit/>
          </a:bodyPr>
          <a:lstStyle/>
          <a:p>
            <a:pPr eaLnBrk="1" hangingPunct="1"/>
            <a:r>
              <a:rPr lang="en-US" sz="4400" b="1" dirty="0" smtClean="0">
                <a:latin typeface="+mn-lt"/>
                <a:cs typeface="Arial"/>
              </a:rPr>
              <a:t>General Problems with CVM</a:t>
            </a:r>
          </a:p>
        </p:txBody>
      </p:sp>
      <p:sp>
        <p:nvSpPr>
          <p:cNvPr id="137219" name="Rectangle 3"/>
          <p:cNvSpPr>
            <a:spLocks noGrp="1" noChangeArrowheads="1"/>
          </p:cNvSpPr>
          <p:nvPr>
            <p:ph idx="1"/>
          </p:nvPr>
        </p:nvSpPr>
        <p:spPr>
          <a:xfrm>
            <a:off x="457200" y="2057400"/>
            <a:ext cx="8305800" cy="4068763"/>
          </a:xfrm>
        </p:spPr>
        <p:txBody>
          <a:bodyPr>
            <a:noAutofit/>
          </a:bodyPr>
          <a:lstStyle/>
          <a:p>
            <a:pPr eaLnBrk="1" hangingPunct="1">
              <a:spcBef>
                <a:spcPts val="800"/>
              </a:spcBef>
              <a:buClr>
                <a:schemeClr val="bg2">
                  <a:lumMod val="20000"/>
                  <a:lumOff val="80000"/>
                </a:schemeClr>
              </a:buClr>
              <a:buFont typeface="Wingdings" charset="2"/>
              <a:buChar char="q"/>
            </a:pPr>
            <a:r>
              <a:rPr lang="en-US" sz="2000" i="1" dirty="0" smtClean="0">
                <a:solidFill>
                  <a:srgbClr val="000000"/>
                </a:solidFill>
                <a:cs typeface="Helvetica Neue"/>
              </a:rPr>
              <a:t>Ignorance: </a:t>
            </a:r>
            <a:r>
              <a:rPr lang="en-US" sz="2000" dirty="0" smtClean="0">
                <a:solidFill>
                  <a:srgbClr val="000000"/>
                </a:solidFill>
                <a:cs typeface="Helvetica Neue"/>
              </a:rPr>
              <a:t>Do people really know their WTP if they have never used it?</a:t>
            </a:r>
            <a:r>
              <a:rPr lang="en-US" sz="2000" i="1" dirty="0" smtClean="0">
                <a:solidFill>
                  <a:srgbClr val="000000"/>
                </a:solidFill>
                <a:cs typeface="Helvetica Neue"/>
              </a:rPr>
              <a:t> </a:t>
            </a:r>
          </a:p>
          <a:p>
            <a:pPr eaLnBrk="1" hangingPunct="1">
              <a:spcBef>
                <a:spcPts val="800"/>
              </a:spcBef>
              <a:buClr>
                <a:schemeClr val="bg2">
                  <a:lumMod val="20000"/>
                  <a:lumOff val="80000"/>
                </a:schemeClr>
              </a:buClr>
              <a:buFont typeface="Wingdings" charset="2"/>
              <a:buChar char="q"/>
            </a:pPr>
            <a:r>
              <a:rPr lang="en-US" sz="2000" i="1" dirty="0" smtClean="0">
                <a:solidFill>
                  <a:srgbClr val="000000"/>
                </a:solidFill>
                <a:cs typeface="Helvetica Neue"/>
              </a:rPr>
              <a:t>Embedding bias: </a:t>
            </a:r>
            <a:r>
              <a:rPr lang="en-US" sz="2000" dirty="0" smtClean="0">
                <a:solidFill>
                  <a:srgbClr val="000000"/>
                </a:solidFill>
                <a:cs typeface="Helvetica Neue"/>
              </a:rPr>
              <a:t>WTP expresses a broader social viewpoint</a:t>
            </a:r>
            <a:endParaRPr lang="en-US" sz="2000" i="1" dirty="0" smtClean="0">
              <a:solidFill>
                <a:srgbClr val="000000"/>
              </a:solidFill>
              <a:cs typeface="Helvetica Neue"/>
            </a:endParaRPr>
          </a:p>
          <a:p>
            <a:pPr eaLnBrk="1" hangingPunct="1">
              <a:spcBef>
                <a:spcPts val="800"/>
              </a:spcBef>
              <a:buClr>
                <a:schemeClr val="bg2">
                  <a:lumMod val="20000"/>
                  <a:lumOff val="80000"/>
                </a:schemeClr>
              </a:buClr>
              <a:buFont typeface="Wingdings" charset="2"/>
              <a:buChar char="q"/>
            </a:pPr>
            <a:r>
              <a:rPr lang="en-US" sz="2000" i="1" dirty="0" smtClean="0">
                <a:solidFill>
                  <a:srgbClr val="000000"/>
                </a:solidFill>
                <a:cs typeface="Helvetica Neue"/>
              </a:rPr>
              <a:t>WTP and WTA: </a:t>
            </a:r>
            <a:r>
              <a:rPr lang="en-US" sz="2000" dirty="0" smtClean="0">
                <a:solidFill>
                  <a:srgbClr val="000000"/>
                </a:solidFill>
                <a:cs typeface="Helvetica Neue"/>
              </a:rPr>
              <a:t>Need people to understand if they are losing something or gaining something</a:t>
            </a:r>
          </a:p>
          <a:p>
            <a:pPr>
              <a:spcBef>
                <a:spcPts val="800"/>
              </a:spcBef>
              <a:buClr>
                <a:schemeClr val="bg2">
                  <a:lumMod val="20000"/>
                  <a:lumOff val="80000"/>
                </a:schemeClr>
              </a:buClr>
              <a:buFont typeface="Wingdings" charset="2"/>
              <a:buChar char="q"/>
            </a:pPr>
            <a:r>
              <a:rPr lang="en-US" sz="2000" i="1" dirty="0">
                <a:solidFill>
                  <a:srgbClr val="000000"/>
                </a:solidFill>
                <a:cs typeface="Helvetica Neue"/>
              </a:rPr>
              <a:t>Hypothetical bias</a:t>
            </a:r>
            <a:r>
              <a:rPr lang="en-US" sz="2000" dirty="0">
                <a:solidFill>
                  <a:srgbClr val="000000"/>
                </a:solidFill>
                <a:cs typeface="Helvetica Neue"/>
              </a:rPr>
              <a:t>: Would people really act like they say they would act</a:t>
            </a:r>
            <a:r>
              <a:rPr lang="en-US" sz="2000" dirty="0" smtClean="0">
                <a:solidFill>
                  <a:srgbClr val="000000"/>
                </a:solidFill>
                <a:cs typeface="Helvetica Neue"/>
              </a:rPr>
              <a:t>?</a:t>
            </a:r>
            <a:endParaRPr lang="en-US" sz="2000" i="1" dirty="0">
              <a:solidFill>
                <a:srgbClr val="000000"/>
              </a:solidFill>
              <a:cs typeface="Helvetica Neue"/>
            </a:endParaRPr>
          </a:p>
          <a:p>
            <a:pPr>
              <a:spcBef>
                <a:spcPts val="800"/>
              </a:spcBef>
              <a:buClr>
                <a:schemeClr val="bg2">
                  <a:lumMod val="20000"/>
                  <a:lumOff val="80000"/>
                </a:schemeClr>
              </a:buClr>
              <a:buFont typeface="Wingdings" charset="2"/>
              <a:buChar char="q"/>
            </a:pPr>
            <a:r>
              <a:rPr lang="en-US" sz="2000" i="1" dirty="0">
                <a:solidFill>
                  <a:srgbClr val="000000"/>
                </a:solidFill>
                <a:cs typeface="Helvetica Neue"/>
              </a:rPr>
              <a:t>Non-commitment bias: </a:t>
            </a:r>
            <a:r>
              <a:rPr lang="en-US" sz="2000" dirty="0">
                <a:solidFill>
                  <a:srgbClr val="000000"/>
                </a:solidFill>
                <a:cs typeface="Helvetica Neue"/>
              </a:rPr>
              <a:t>Forcing people to commit to an </a:t>
            </a:r>
            <a:r>
              <a:rPr lang="en-US" sz="2000" dirty="0" smtClean="0">
                <a:solidFill>
                  <a:srgbClr val="000000"/>
                </a:solidFill>
                <a:cs typeface="Helvetica Neue"/>
              </a:rPr>
              <a:t>expenditure</a:t>
            </a:r>
          </a:p>
          <a:p>
            <a:pPr>
              <a:spcBef>
                <a:spcPts val="800"/>
              </a:spcBef>
              <a:buClr>
                <a:schemeClr val="bg2">
                  <a:lumMod val="20000"/>
                  <a:lumOff val="80000"/>
                </a:schemeClr>
              </a:buClr>
              <a:buFont typeface="Wingdings" charset="2"/>
              <a:buChar char="q"/>
            </a:pPr>
            <a:r>
              <a:rPr lang="en-US" sz="2000" b="1" dirty="0" smtClean="0">
                <a:solidFill>
                  <a:srgbClr val="000000"/>
                </a:solidFill>
                <a:cs typeface="Helvetica Neue"/>
              </a:rPr>
              <a:t>Solutions: Make it seem real; “focus”</a:t>
            </a:r>
          </a:p>
          <a:p>
            <a:pPr>
              <a:spcBef>
                <a:spcPts val="800"/>
              </a:spcBef>
              <a:buClr>
                <a:schemeClr val="bg2">
                  <a:lumMod val="20000"/>
                  <a:lumOff val="80000"/>
                </a:schemeClr>
              </a:buClr>
              <a:buFont typeface="Wingdings" charset="2"/>
              <a:buChar char="q"/>
            </a:pPr>
            <a:r>
              <a:rPr lang="en-US" sz="2000" b="1" dirty="0" smtClean="0">
                <a:solidFill>
                  <a:srgbClr val="000000"/>
                </a:solidFill>
                <a:cs typeface="Helvetica Neue"/>
              </a:rPr>
              <a:t>What are the alternatives?</a:t>
            </a:r>
            <a:endParaRPr lang="en-US" sz="2000" b="1" dirty="0">
              <a:solidFill>
                <a:srgbClr val="000000"/>
              </a:solidFill>
              <a:cs typeface="Helvetica Neue"/>
            </a:endParaRPr>
          </a:p>
        </p:txBody>
      </p:sp>
      <p:sp>
        <p:nvSpPr>
          <p:cNvPr id="4" name="Slide Number Placeholder 3"/>
          <p:cNvSpPr>
            <a:spLocks noGrp="1"/>
          </p:cNvSpPr>
          <p:nvPr>
            <p:ph type="sldNum" sz="quarter" idx="12"/>
          </p:nvPr>
        </p:nvSpPr>
        <p:spPr/>
        <p:txBody>
          <a:bodyPr/>
          <a:lstStyle/>
          <a:p>
            <a:pPr>
              <a:defRPr/>
            </a:pPr>
            <a:r>
              <a:rPr lang="en-US" dirty="0" smtClean="0"/>
              <a:t>35</a:t>
            </a:r>
            <a:endParaRPr lang="en-US" dirty="0"/>
          </a:p>
        </p:txBody>
      </p:sp>
    </p:spTree>
    <p:extLst>
      <p:ext uri="{BB962C8B-B14F-4D97-AF65-F5344CB8AC3E}">
        <p14:creationId xmlns:p14="http://schemas.microsoft.com/office/powerpoint/2010/main" val="35693147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hangingPunct="1"/>
            <a:r>
              <a:rPr lang="en-US" sz="4400" b="1" dirty="0" smtClean="0">
                <a:solidFill>
                  <a:srgbClr val="000000"/>
                </a:solidFill>
                <a:latin typeface="+mn-lt"/>
                <a:ea typeface="ＭＳ Ｐゴシック" pitchFamily="34" charset="-128"/>
              </a:rPr>
              <a:t>Outline</a:t>
            </a:r>
          </a:p>
        </p:txBody>
      </p:sp>
      <p:sp>
        <p:nvSpPr>
          <p:cNvPr id="3075" name="Rectangle 3"/>
          <p:cNvSpPr>
            <a:spLocks noGrp="1" noChangeArrowheads="1"/>
          </p:cNvSpPr>
          <p:nvPr>
            <p:ph idx="1"/>
          </p:nvPr>
        </p:nvSpPr>
        <p:spPr>
          <a:xfrm>
            <a:off x="533400" y="2133600"/>
            <a:ext cx="8229600" cy="4008121"/>
          </a:xfrm>
        </p:spPr>
        <p:txBody>
          <a:bodyPr>
            <a:noAutofit/>
          </a:bodyPr>
          <a:lstStyle/>
          <a:p>
            <a:pPr marL="0" indent="0">
              <a:lnSpc>
                <a:spcPct val="120000"/>
              </a:lnSpc>
              <a:spcBef>
                <a:spcPts val="200"/>
              </a:spcBef>
              <a:buNone/>
            </a:pPr>
            <a:r>
              <a:rPr lang="en-US" sz="2200" dirty="0" smtClean="0">
                <a:ea typeface="ＭＳ Ｐゴシック" pitchFamily="34" charset="-128"/>
              </a:rPr>
              <a:t>Steps 3-5:</a:t>
            </a:r>
          </a:p>
          <a:p>
            <a:pPr marL="460375" indent="-460375">
              <a:lnSpc>
                <a:spcPct val="120000"/>
              </a:lnSpc>
              <a:spcBef>
                <a:spcPts val="200"/>
              </a:spcBef>
              <a:buFont typeface="+mj-lt"/>
              <a:buAutoNum type="arabicPeriod"/>
            </a:pPr>
            <a:r>
              <a:rPr lang="en-US" sz="2200" dirty="0" smtClean="0">
                <a:ea typeface="ＭＳ Ｐゴシック" pitchFamily="34" charset="-128"/>
              </a:rPr>
              <a:t>Monetizing benefits (shadow pricing)</a:t>
            </a:r>
          </a:p>
          <a:p>
            <a:pPr marL="460375" indent="-460375">
              <a:lnSpc>
                <a:spcPct val="120000"/>
              </a:lnSpc>
              <a:spcBef>
                <a:spcPts val="200"/>
              </a:spcBef>
              <a:buFont typeface="+mj-lt"/>
              <a:buAutoNum type="arabicPeriod"/>
            </a:pPr>
            <a:r>
              <a:rPr lang="en-US" sz="2200" dirty="0" smtClean="0">
                <a:ea typeface="ＭＳ Ｐゴシック" pitchFamily="34" charset="-128"/>
              </a:rPr>
              <a:t>Discounting</a:t>
            </a:r>
          </a:p>
          <a:p>
            <a:pPr marL="460375" indent="-460375">
              <a:lnSpc>
                <a:spcPct val="120000"/>
              </a:lnSpc>
              <a:spcBef>
                <a:spcPts val="200"/>
              </a:spcBef>
              <a:buFont typeface="+mj-lt"/>
              <a:buAutoNum type="arabicPeriod"/>
            </a:pPr>
            <a:r>
              <a:rPr lang="en-US" sz="2200" dirty="0" smtClean="0">
                <a:ea typeface="ＭＳ Ｐゴシック" pitchFamily="34" charset="-128"/>
              </a:rPr>
              <a:t>Economic metrics</a:t>
            </a:r>
          </a:p>
          <a:p>
            <a:pPr marL="460375" indent="-460375">
              <a:lnSpc>
                <a:spcPct val="120000"/>
              </a:lnSpc>
              <a:spcBef>
                <a:spcPts val="200"/>
              </a:spcBef>
              <a:buFont typeface="+mj-lt"/>
              <a:buAutoNum type="arabicPeriod"/>
            </a:pPr>
            <a:r>
              <a:rPr lang="en-US" sz="2200" dirty="0" smtClean="0">
                <a:ea typeface="ＭＳ Ｐゴシック" pitchFamily="34" charset="-128"/>
              </a:rPr>
              <a:t>Sensitivity testing</a:t>
            </a:r>
          </a:p>
          <a:p>
            <a:pPr marL="460375" indent="-460375">
              <a:lnSpc>
                <a:spcPct val="120000"/>
              </a:lnSpc>
              <a:spcBef>
                <a:spcPts val="200"/>
              </a:spcBef>
              <a:buFont typeface="+mj-lt"/>
              <a:buAutoNum type="arabicPeriod"/>
            </a:pPr>
            <a:r>
              <a:rPr lang="en-US" sz="2200" dirty="0" smtClean="0">
                <a:ea typeface="ＭＳ Ｐゴシック" pitchFamily="34" charset="-128"/>
              </a:rPr>
              <a:t>Recommendation</a:t>
            </a:r>
          </a:p>
          <a:p>
            <a:pPr>
              <a:lnSpc>
                <a:spcPct val="120000"/>
              </a:lnSpc>
              <a:spcBef>
                <a:spcPts val="200"/>
              </a:spcBef>
              <a:buClr>
                <a:schemeClr val="bg2">
                  <a:lumMod val="20000"/>
                  <a:lumOff val="80000"/>
                </a:schemeClr>
              </a:buClr>
              <a:buFont typeface="Wingdings" charset="2"/>
              <a:buChar char="q"/>
            </a:pPr>
            <a:r>
              <a:rPr lang="en-US" sz="2200" dirty="0" smtClean="0">
                <a:ea typeface="ＭＳ Ｐゴシック" pitchFamily="34" charset="-128"/>
              </a:rPr>
              <a:t>BCA examples</a:t>
            </a:r>
          </a:p>
          <a:p>
            <a:pPr marL="460375" indent="-460375">
              <a:lnSpc>
                <a:spcPct val="120000"/>
              </a:lnSpc>
              <a:spcBef>
                <a:spcPts val="200"/>
              </a:spcBef>
              <a:buFont typeface="+mj-lt"/>
              <a:buAutoNum type="arabicPeriod"/>
            </a:pPr>
            <a:endParaRPr lang="en-US" sz="2200" dirty="0" smtClean="0">
              <a:ea typeface="ＭＳ Ｐゴシック" pitchFamily="34" charset="-128"/>
            </a:endParaRPr>
          </a:p>
          <a:p>
            <a:pPr>
              <a:lnSpc>
                <a:spcPct val="120000"/>
              </a:lnSpc>
              <a:spcBef>
                <a:spcPts val="0"/>
              </a:spcBef>
              <a:buClr>
                <a:schemeClr val="bg2">
                  <a:lumMod val="20000"/>
                  <a:lumOff val="80000"/>
                </a:schemeClr>
              </a:buClr>
              <a:buFont typeface="Wingdings" charset="2"/>
              <a:buChar char="q"/>
            </a:pPr>
            <a:r>
              <a:rPr lang="en-US" sz="2200" b="1" dirty="0" smtClean="0">
                <a:solidFill>
                  <a:srgbClr val="5737F4"/>
                </a:solidFill>
                <a:ea typeface="ＭＳ Ｐゴシック" pitchFamily="34" charset="-128"/>
              </a:rPr>
              <a:t>Can do this independently of any evaluation (before?)</a:t>
            </a:r>
            <a:endParaRPr lang="en-US" sz="2200" b="1" i="1" dirty="0" smtClean="0">
              <a:solidFill>
                <a:srgbClr val="5737F4"/>
              </a:solidFill>
              <a:ea typeface="ＭＳ Ｐゴシック" pitchFamily="34" charset="-128"/>
            </a:endParaRPr>
          </a:p>
        </p:txBody>
      </p:sp>
      <p:sp>
        <p:nvSpPr>
          <p:cNvPr id="4" name="Slide Number Placeholder 3"/>
          <p:cNvSpPr>
            <a:spLocks noGrp="1"/>
          </p:cNvSpPr>
          <p:nvPr>
            <p:ph type="sldNum" sz="quarter" idx="12"/>
          </p:nvPr>
        </p:nvSpPr>
        <p:spPr/>
        <p:txBody>
          <a:bodyPr/>
          <a:lstStyle/>
          <a:p>
            <a:pPr>
              <a:defRPr/>
            </a:pPr>
            <a:fld id="{09E9B0E6-B83D-45D0-9C6E-C619BD9A699C}" type="slidenum">
              <a:rPr lang="en-US" smtClean="0"/>
              <a:pPr>
                <a:defRPr/>
              </a:pPr>
              <a:t>4</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400" b="1" dirty="0" smtClean="0">
                <a:latin typeface="+mn-lt"/>
                <a:cs typeface="Arial"/>
              </a:rPr>
              <a:t>Benefit Transfer</a:t>
            </a:r>
          </a:p>
        </p:txBody>
      </p:sp>
      <p:sp>
        <p:nvSpPr>
          <p:cNvPr id="154627" name="Rectangle 3"/>
          <p:cNvSpPr>
            <a:spLocks noGrp="1" noChangeArrowheads="1"/>
          </p:cNvSpPr>
          <p:nvPr>
            <p:ph idx="1"/>
          </p:nvPr>
        </p:nvSpPr>
        <p:spPr>
          <a:xfrm>
            <a:off x="457200" y="2133601"/>
            <a:ext cx="8229600" cy="3931920"/>
          </a:xfrm>
        </p:spPr>
        <p:txBody>
          <a:bodyPr>
            <a:normAutofit/>
          </a:bodyPr>
          <a:lstStyle/>
          <a:p>
            <a:pPr eaLnBrk="1" hangingPunct="1">
              <a:buClr>
                <a:schemeClr val="bg2">
                  <a:lumMod val="20000"/>
                  <a:lumOff val="80000"/>
                </a:schemeClr>
              </a:buClr>
              <a:buFont typeface="Wingdings" charset="2"/>
              <a:buChar char="q"/>
            </a:pPr>
            <a:r>
              <a:rPr lang="en-US" sz="2200" dirty="0" smtClean="0">
                <a:solidFill>
                  <a:srgbClr val="000000"/>
                </a:solidFill>
                <a:latin typeface="+mn-lt"/>
                <a:cs typeface="Arial"/>
              </a:rPr>
              <a:t>Shadow prices for various goods are scattered throughout the academic literature, usually in topic-specific journals  </a:t>
            </a:r>
          </a:p>
          <a:p>
            <a:pPr eaLnBrk="1" hangingPunct="1">
              <a:buClr>
                <a:schemeClr val="bg2">
                  <a:lumMod val="20000"/>
                  <a:lumOff val="80000"/>
                </a:schemeClr>
              </a:buClr>
              <a:buFont typeface="Wingdings" charset="2"/>
              <a:buChar char="q"/>
            </a:pPr>
            <a:r>
              <a:rPr lang="en-US" sz="2200" dirty="0" smtClean="0">
                <a:solidFill>
                  <a:srgbClr val="000000"/>
                </a:solidFill>
                <a:latin typeface="+mn-lt"/>
                <a:cs typeface="Arial"/>
              </a:rPr>
              <a:t>Many important shadow prices already available (</a:t>
            </a:r>
            <a:r>
              <a:rPr lang="en-US" sz="2200" dirty="0">
                <a:solidFill>
                  <a:srgbClr val="000000"/>
                </a:solidFill>
                <a:latin typeface="+mn-lt"/>
                <a:cs typeface="Arial"/>
              </a:rPr>
              <a:t>VSL / </a:t>
            </a:r>
            <a:r>
              <a:rPr lang="en-US" sz="2200" dirty="0" smtClean="0">
                <a:solidFill>
                  <a:srgbClr val="000000"/>
                </a:solidFill>
                <a:latin typeface="+mn-lt"/>
                <a:cs typeface="Arial"/>
              </a:rPr>
              <a:t>VMR; QALY; health </a:t>
            </a:r>
            <a:r>
              <a:rPr lang="en-US" sz="2200" dirty="0">
                <a:solidFill>
                  <a:srgbClr val="000000"/>
                </a:solidFill>
                <a:latin typeface="+mn-lt"/>
                <a:cs typeface="Arial"/>
              </a:rPr>
              <a:t>status / </a:t>
            </a:r>
            <a:r>
              <a:rPr lang="en-US" sz="2200" dirty="0" smtClean="0">
                <a:solidFill>
                  <a:srgbClr val="000000"/>
                </a:solidFill>
                <a:latin typeface="+mn-lt"/>
                <a:cs typeface="Arial"/>
              </a:rPr>
              <a:t>injuries; crime; time</a:t>
            </a:r>
            <a:r>
              <a:rPr lang="en-US" sz="2200" dirty="0">
                <a:solidFill>
                  <a:srgbClr val="000000"/>
                </a:solidFill>
                <a:latin typeface="+mn-lt"/>
                <a:cs typeface="Arial"/>
              </a:rPr>
              <a:t>; noise; METB; </a:t>
            </a:r>
            <a:r>
              <a:rPr lang="en-US" sz="2200" dirty="0" smtClean="0">
                <a:solidFill>
                  <a:srgbClr val="000000"/>
                </a:solidFill>
                <a:latin typeface="+mn-lt"/>
                <a:cs typeface="Arial"/>
              </a:rPr>
              <a:t>leisure)</a:t>
            </a:r>
          </a:p>
          <a:p>
            <a:pPr eaLnBrk="1" hangingPunct="1">
              <a:buClr>
                <a:schemeClr val="bg2">
                  <a:lumMod val="20000"/>
                  <a:lumOff val="80000"/>
                </a:schemeClr>
              </a:buClr>
              <a:buFont typeface="Wingdings" charset="2"/>
              <a:buChar char="q"/>
            </a:pPr>
            <a:r>
              <a:rPr lang="en-US" sz="2200" dirty="0" smtClean="0">
                <a:solidFill>
                  <a:srgbClr val="000000"/>
                </a:solidFill>
                <a:latin typeface="+mn-lt"/>
                <a:cs typeface="Arial"/>
              </a:rPr>
              <a:t>Use these “plug-in” prices; adds credibility via independence</a:t>
            </a:r>
          </a:p>
          <a:p>
            <a:pPr eaLnBrk="1" hangingPunct="1">
              <a:buClr>
                <a:schemeClr val="bg2">
                  <a:lumMod val="20000"/>
                  <a:lumOff val="80000"/>
                </a:schemeClr>
              </a:buClr>
              <a:buFont typeface="Wingdings" charset="2"/>
              <a:buChar char="q"/>
            </a:pPr>
            <a:r>
              <a:rPr lang="en-US" sz="2200" dirty="0" smtClean="0">
                <a:solidFill>
                  <a:srgbClr val="000000"/>
                </a:solidFill>
                <a:latin typeface="+mn-lt"/>
                <a:cs typeface="Arial"/>
              </a:rPr>
              <a:t>Now called benefit-transfer</a:t>
            </a:r>
          </a:p>
        </p:txBody>
      </p:sp>
      <p:sp>
        <p:nvSpPr>
          <p:cNvPr id="4" name="Slide Number Placeholder 3"/>
          <p:cNvSpPr>
            <a:spLocks noGrp="1"/>
          </p:cNvSpPr>
          <p:nvPr>
            <p:ph type="sldNum" sz="quarter" idx="12"/>
          </p:nvPr>
        </p:nvSpPr>
        <p:spPr/>
        <p:txBody>
          <a:bodyPr/>
          <a:lstStyle/>
          <a:p>
            <a:pPr>
              <a:defRPr/>
            </a:pPr>
            <a:r>
              <a:rPr lang="en-US" dirty="0" smtClean="0"/>
              <a:t>38</a:t>
            </a:r>
            <a:endParaRPr lang="en-US" dirty="0"/>
          </a:p>
        </p:txBody>
      </p:sp>
    </p:spTree>
    <p:extLst>
      <p:ext uri="{BB962C8B-B14F-4D97-AF65-F5344CB8AC3E}">
        <p14:creationId xmlns:p14="http://schemas.microsoft.com/office/powerpoint/2010/main" val="168511272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r>
              <a:rPr lang="en-US" sz="4400" b="1" dirty="0" smtClean="0">
                <a:latin typeface="+mn-lt"/>
                <a:cs typeface="Arial"/>
              </a:rPr>
              <a:t>From One Study to Next</a:t>
            </a:r>
          </a:p>
        </p:txBody>
      </p:sp>
      <p:sp>
        <p:nvSpPr>
          <p:cNvPr id="3" name="Content Placeholder 2"/>
          <p:cNvSpPr>
            <a:spLocks noGrp="1"/>
          </p:cNvSpPr>
          <p:nvPr>
            <p:ph idx="1"/>
          </p:nvPr>
        </p:nvSpPr>
        <p:spPr>
          <a:xfrm>
            <a:off x="457200" y="2057400"/>
            <a:ext cx="8229600" cy="4068763"/>
          </a:xfrm>
        </p:spPr>
        <p:txBody>
          <a:bodyPr>
            <a:normAutofit fontScale="40000" lnSpcReduction="20000"/>
          </a:bodyPr>
          <a:lstStyle/>
          <a:p>
            <a:pPr>
              <a:buClr>
                <a:schemeClr val="bg2">
                  <a:lumMod val="20000"/>
                  <a:lumOff val="80000"/>
                </a:schemeClr>
              </a:buClr>
              <a:buFont typeface="Wingdings" charset="2"/>
              <a:buChar char="q"/>
            </a:pPr>
            <a:r>
              <a:rPr lang="en-US" sz="5500" dirty="0">
                <a:cs typeface="Arial"/>
              </a:rPr>
              <a:t>“</a:t>
            </a:r>
            <a:r>
              <a:rPr lang="en-US" sz="5500" dirty="0">
                <a:solidFill>
                  <a:srgbClr val="000000"/>
                </a:solidFill>
                <a:cs typeface="Arial"/>
              </a:rPr>
              <a:t>Plug-ins” are averages, based mostly on US data </a:t>
            </a:r>
          </a:p>
          <a:p>
            <a:pPr>
              <a:buClr>
                <a:schemeClr val="bg2">
                  <a:lumMod val="20000"/>
                  <a:lumOff val="80000"/>
                </a:schemeClr>
              </a:buClr>
              <a:buFont typeface="Wingdings" charset="2"/>
              <a:buChar char="q"/>
            </a:pPr>
            <a:r>
              <a:rPr lang="en-US" sz="5500" dirty="0">
                <a:solidFill>
                  <a:srgbClr val="000000"/>
                </a:solidFill>
                <a:cs typeface="Arial"/>
              </a:rPr>
              <a:t>“Plug-ins” cannot be plugged in – they have to be </a:t>
            </a:r>
            <a:r>
              <a:rPr lang="en-US" sz="5500" dirty="0" smtClean="0">
                <a:solidFill>
                  <a:srgbClr val="000000"/>
                </a:solidFill>
                <a:cs typeface="Arial"/>
              </a:rPr>
              <a:t>re-wired</a:t>
            </a:r>
          </a:p>
          <a:p>
            <a:pPr>
              <a:lnSpc>
                <a:spcPct val="120000"/>
              </a:lnSpc>
              <a:buClr>
                <a:schemeClr val="bg2">
                  <a:lumMod val="20000"/>
                  <a:lumOff val="80000"/>
                </a:schemeClr>
              </a:buClr>
              <a:buFont typeface="Wingdings" charset="2"/>
              <a:buChar char="q"/>
            </a:pPr>
            <a:r>
              <a:rPr lang="en-US" sz="5500" dirty="0" smtClean="0">
                <a:solidFill>
                  <a:srgbClr val="000000"/>
                </a:solidFill>
                <a:ea typeface="MS PGothic" pitchFamily="34" charset="-128"/>
                <a:cs typeface="Arial"/>
              </a:rPr>
              <a:t>Main benefit transfer method is judgment: Think for yourself about how plug-in needs to be adjusted for local context</a:t>
            </a:r>
          </a:p>
          <a:p>
            <a:pPr marL="1252538" indent="-514350" eaLnBrk="1" hangingPunct="1">
              <a:lnSpc>
                <a:spcPct val="80000"/>
              </a:lnSpc>
              <a:buFontTx/>
              <a:buAutoNum type="alphaLcParenBoth"/>
              <a:defRPr/>
            </a:pPr>
            <a:r>
              <a:rPr lang="en-US" sz="4500" dirty="0" smtClean="0">
                <a:solidFill>
                  <a:schemeClr val="tx1"/>
                </a:solidFill>
                <a:latin typeface="+mn-lt"/>
                <a:ea typeface="MS PGothic" pitchFamily="34" charset="-128"/>
                <a:cs typeface="Arial"/>
              </a:rPr>
              <a:t>Scale of policies (will marginal values be same?) </a:t>
            </a:r>
          </a:p>
          <a:p>
            <a:pPr marL="1252538" indent="-514350" eaLnBrk="1" hangingPunct="1">
              <a:lnSpc>
                <a:spcPct val="80000"/>
              </a:lnSpc>
              <a:buFontTx/>
              <a:buAutoNum type="alphaLcParenBoth"/>
              <a:defRPr/>
            </a:pPr>
            <a:r>
              <a:rPr lang="en-US" sz="4500" dirty="0" smtClean="0">
                <a:solidFill>
                  <a:schemeClr val="tx1"/>
                </a:solidFill>
                <a:latin typeface="+mn-lt"/>
                <a:ea typeface="MS PGothic" pitchFamily="34" charset="-128"/>
                <a:cs typeface="Arial"/>
              </a:rPr>
              <a:t>Income and socioeconomic factors</a:t>
            </a:r>
          </a:p>
          <a:p>
            <a:pPr marL="1252538" indent="-514350" eaLnBrk="1" hangingPunct="1">
              <a:lnSpc>
                <a:spcPct val="80000"/>
              </a:lnSpc>
              <a:buFontTx/>
              <a:buAutoNum type="alphaLcParenBoth"/>
              <a:defRPr/>
            </a:pPr>
            <a:r>
              <a:rPr lang="en-US" sz="4500" dirty="0" smtClean="0">
                <a:solidFill>
                  <a:schemeClr val="tx1"/>
                </a:solidFill>
                <a:latin typeface="+mn-lt"/>
                <a:ea typeface="MS PGothic" pitchFamily="34" charset="-128"/>
                <a:cs typeface="Arial"/>
              </a:rPr>
              <a:t>Changes in technology</a:t>
            </a:r>
          </a:p>
          <a:p>
            <a:pPr marL="1252538" indent="-514350" eaLnBrk="1" hangingPunct="1">
              <a:lnSpc>
                <a:spcPct val="80000"/>
              </a:lnSpc>
              <a:buFontTx/>
              <a:buAutoNum type="alphaLcParenBoth"/>
              <a:defRPr/>
            </a:pPr>
            <a:r>
              <a:rPr lang="en-US" sz="4500" dirty="0" smtClean="0">
                <a:solidFill>
                  <a:schemeClr val="tx1"/>
                </a:solidFill>
                <a:ea typeface="MS PGothic" pitchFamily="34" charset="-128"/>
                <a:cs typeface="Arial"/>
              </a:rPr>
              <a:t>Changes in students?</a:t>
            </a:r>
            <a:endParaRPr lang="en-US" sz="4500" dirty="0" smtClean="0">
              <a:solidFill>
                <a:schemeClr val="tx1"/>
              </a:solidFill>
              <a:latin typeface="+mn-lt"/>
              <a:ea typeface="MS PGothic" pitchFamily="34" charset="-128"/>
              <a:cs typeface="Arial"/>
            </a:endParaRPr>
          </a:p>
        </p:txBody>
      </p:sp>
      <p:sp>
        <p:nvSpPr>
          <p:cNvPr id="5" name="Slide Number Placeholder 4"/>
          <p:cNvSpPr>
            <a:spLocks noGrp="1"/>
          </p:cNvSpPr>
          <p:nvPr>
            <p:ph type="sldNum" sz="quarter" idx="12"/>
          </p:nvPr>
        </p:nvSpPr>
        <p:spPr/>
        <p:txBody>
          <a:bodyPr/>
          <a:lstStyle/>
          <a:p>
            <a:pPr>
              <a:defRPr/>
            </a:pPr>
            <a:r>
              <a:rPr lang="en-US" dirty="0" smtClean="0"/>
              <a:t>39</a:t>
            </a:r>
            <a:endParaRPr lang="en-US" dirty="0"/>
          </a:p>
        </p:txBody>
      </p:sp>
    </p:spTree>
    <p:extLst>
      <p:ext uri="{BB962C8B-B14F-4D97-AF65-F5344CB8AC3E}">
        <p14:creationId xmlns:p14="http://schemas.microsoft.com/office/powerpoint/2010/main" val="258562930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fontScale="90000"/>
          </a:bodyPr>
          <a:lstStyle/>
          <a:p>
            <a:r>
              <a:rPr lang="en-US" b="1" dirty="0" smtClean="0">
                <a:cs typeface="Arial"/>
              </a:rPr>
              <a:t>Benefit Transfer Principles</a:t>
            </a:r>
            <a:endParaRPr lang="en-US" dirty="0" smtClean="0">
              <a:latin typeface="+mn-lt"/>
              <a:cs typeface="Arial"/>
            </a:endParaRPr>
          </a:p>
        </p:txBody>
      </p:sp>
      <p:sp>
        <p:nvSpPr>
          <p:cNvPr id="178179" name="Content Placeholder 2"/>
          <p:cNvSpPr>
            <a:spLocks noGrp="1"/>
          </p:cNvSpPr>
          <p:nvPr>
            <p:ph idx="1"/>
          </p:nvPr>
        </p:nvSpPr>
        <p:spPr>
          <a:xfrm>
            <a:off x="457200" y="2057400"/>
            <a:ext cx="8229600" cy="4068763"/>
          </a:xfrm>
        </p:spPr>
        <p:txBody>
          <a:bodyPr>
            <a:normAutofit/>
          </a:bodyPr>
          <a:lstStyle/>
          <a:p>
            <a:pPr>
              <a:buClr>
                <a:schemeClr val="bg2">
                  <a:lumMod val="20000"/>
                  <a:lumOff val="80000"/>
                </a:schemeClr>
              </a:buClr>
              <a:buFont typeface="Wingdings" charset="2"/>
              <a:buChar char="q"/>
            </a:pPr>
            <a:r>
              <a:rPr lang="en-US" sz="2200" dirty="0">
                <a:solidFill>
                  <a:srgbClr val="000000"/>
                </a:solidFill>
                <a:latin typeface="+mn-lt"/>
                <a:cs typeface="Arial"/>
              </a:rPr>
              <a:t>Site similarity is critical for benefit transfer but no agreement on which attributes need to be similar or the extent to which methodological research quality can be traded off against site similarity</a:t>
            </a:r>
          </a:p>
          <a:p>
            <a:pPr>
              <a:buClr>
                <a:schemeClr val="bg2">
                  <a:lumMod val="20000"/>
                  <a:lumOff val="80000"/>
                </a:schemeClr>
              </a:buClr>
              <a:buFont typeface="Wingdings" charset="2"/>
              <a:buChar char="q"/>
            </a:pPr>
            <a:r>
              <a:rPr lang="en-US" sz="2200" dirty="0" smtClean="0">
                <a:solidFill>
                  <a:srgbClr val="000000"/>
                </a:solidFill>
                <a:latin typeface="+mn-lt"/>
                <a:cs typeface="Arial"/>
              </a:rPr>
              <a:t>Other methods besides judgment:</a:t>
            </a:r>
            <a:endParaRPr lang="en-US" sz="2200" dirty="0">
              <a:solidFill>
                <a:srgbClr val="000000"/>
              </a:solidFill>
              <a:latin typeface="+mn-lt"/>
              <a:cs typeface="Arial"/>
            </a:endParaRPr>
          </a:p>
          <a:p>
            <a:pPr lvl="1">
              <a:buClr>
                <a:schemeClr val="bg2">
                  <a:lumMod val="40000"/>
                  <a:lumOff val="60000"/>
                </a:schemeClr>
              </a:buClr>
              <a:buFont typeface="Wingdings" charset="2"/>
              <a:buChar char="§"/>
            </a:pPr>
            <a:r>
              <a:rPr lang="en-US" sz="1800" dirty="0" smtClean="0">
                <a:solidFill>
                  <a:srgbClr val="000000"/>
                </a:solidFill>
                <a:latin typeface="+mn-lt"/>
                <a:cs typeface="Arial"/>
              </a:rPr>
              <a:t>Meta-analysis</a:t>
            </a:r>
          </a:p>
          <a:p>
            <a:pPr lvl="1">
              <a:buClr>
                <a:schemeClr val="bg2">
                  <a:lumMod val="40000"/>
                  <a:lumOff val="60000"/>
                </a:schemeClr>
              </a:buClr>
              <a:buFont typeface="Wingdings" charset="2"/>
              <a:buChar char="§"/>
            </a:pPr>
            <a:r>
              <a:rPr lang="en-US" sz="1800" dirty="0" smtClean="0">
                <a:solidFill>
                  <a:srgbClr val="000000"/>
                </a:solidFill>
                <a:latin typeface="+mn-lt"/>
                <a:cs typeface="Arial"/>
              </a:rPr>
              <a:t>Structural benefit transfer (specify utility function; </a:t>
            </a:r>
            <a:r>
              <a:rPr lang="en-US" sz="1800" dirty="0">
                <a:solidFill>
                  <a:srgbClr val="000000"/>
                </a:solidFill>
                <a:latin typeface="+mn-lt"/>
                <a:cs typeface="Arial"/>
              </a:rPr>
              <a:t>c</a:t>
            </a:r>
            <a:r>
              <a:rPr lang="en-US" sz="1800" dirty="0" smtClean="0">
                <a:solidFill>
                  <a:srgbClr val="000000"/>
                </a:solidFill>
                <a:latin typeface="+mn-lt"/>
                <a:cs typeface="Arial"/>
              </a:rPr>
              <a:t>alibrate using data; predict WTP using own data)</a:t>
            </a:r>
          </a:p>
          <a:p>
            <a:pPr lvl="1">
              <a:buClr>
                <a:schemeClr val="bg2">
                  <a:lumMod val="40000"/>
                  <a:lumOff val="60000"/>
                </a:schemeClr>
              </a:buClr>
              <a:buFont typeface="Wingdings" charset="2"/>
              <a:buChar char="§"/>
            </a:pPr>
            <a:r>
              <a:rPr lang="en-US" sz="1800" dirty="0" smtClean="0">
                <a:solidFill>
                  <a:srgbClr val="000000"/>
                </a:solidFill>
                <a:latin typeface="+mn-lt"/>
                <a:cs typeface="Arial"/>
              </a:rPr>
              <a:t>These methods have </a:t>
            </a:r>
            <a:r>
              <a:rPr lang="en-US" sz="1800" dirty="0">
                <a:solidFill>
                  <a:srgbClr val="000000"/>
                </a:solidFill>
                <a:latin typeface="+mn-lt"/>
                <a:cs typeface="Arial"/>
              </a:rPr>
              <a:t>a</a:t>
            </a:r>
            <a:r>
              <a:rPr lang="en-US" sz="1800" dirty="0" smtClean="0">
                <a:solidFill>
                  <a:srgbClr val="000000"/>
                </a:solidFill>
                <a:latin typeface="+mn-lt"/>
                <a:cs typeface="Arial"/>
              </a:rPr>
              <a:t>dvantages: more formal, can predict further away, can perform scope test, WTP&lt;income</a:t>
            </a:r>
            <a:endParaRPr lang="en-US" sz="1800" dirty="0">
              <a:solidFill>
                <a:srgbClr val="000000"/>
              </a:solidFill>
              <a:latin typeface="+mn-lt"/>
              <a:cs typeface="Arial"/>
            </a:endParaRPr>
          </a:p>
          <a:p>
            <a:pPr marL="914400" lvl="1" indent="-514350">
              <a:buFontTx/>
              <a:buNone/>
            </a:pPr>
            <a:endParaRPr lang="en-US" dirty="0" smtClean="0">
              <a:latin typeface="+mn-lt"/>
              <a:cs typeface="Arial"/>
            </a:endParaRPr>
          </a:p>
        </p:txBody>
      </p:sp>
      <p:sp>
        <p:nvSpPr>
          <p:cNvPr id="4" name="Slide Number Placeholder 3"/>
          <p:cNvSpPr>
            <a:spLocks noGrp="1"/>
          </p:cNvSpPr>
          <p:nvPr>
            <p:ph type="sldNum" sz="quarter" idx="12"/>
          </p:nvPr>
        </p:nvSpPr>
        <p:spPr/>
        <p:txBody>
          <a:bodyPr/>
          <a:lstStyle/>
          <a:p>
            <a:pPr>
              <a:defRPr/>
            </a:pPr>
            <a:r>
              <a:rPr lang="en-US" dirty="0" smtClean="0"/>
              <a:t>40</a:t>
            </a:r>
            <a:endParaRPr lang="en-US" dirty="0"/>
          </a:p>
        </p:txBody>
      </p:sp>
    </p:spTree>
    <p:extLst>
      <p:ext uri="{BB962C8B-B14F-4D97-AF65-F5344CB8AC3E}">
        <p14:creationId xmlns:p14="http://schemas.microsoft.com/office/powerpoint/2010/main" val="416096806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400" b="1" dirty="0" smtClean="0">
                <a:latin typeface="+mn-lt"/>
                <a:cs typeface="Arial"/>
              </a:rPr>
              <a:t>Discounting</a:t>
            </a:r>
          </a:p>
        </p:txBody>
      </p:sp>
      <p:sp>
        <p:nvSpPr>
          <p:cNvPr id="182275" name="Rectangle 3"/>
          <p:cNvSpPr>
            <a:spLocks noGrp="1" noChangeArrowheads="1"/>
          </p:cNvSpPr>
          <p:nvPr>
            <p:ph idx="1"/>
          </p:nvPr>
        </p:nvSpPr>
        <p:spPr>
          <a:xfrm>
            <a:off x="457200" y="2133601"/>
            <a:ext cx="8229600" cy="3931920"/>
          </a:xfrm>
        </p:spPr>
        <p:txBody>
          <a:bodyPr>
            <a:normAutofit/>
          </a:bodyPr>
          <a:lstStyle/>
          <a:p>
            <a:pPr eaLnBrk="1" hangingPunct="1">
              <a:lnSpc>
                <a:spcPct val="110000"/>
              </a:lnSpc>
              <a:buClr>
                <a:schemeClr val="bg2">
                  <a:lumMod val="20000"/>
                  <a:lumOff val="80000"/>
                </a:schemeClr>
              </a:buClr>
              <a:buFont typeface="Wingdings" charset="2"/>
              <a:buChar char="q"/>
            </a:pPr>
            <a:r>
              <a:rPr lang="en-US" sz="2200" dirty="0">
                <a:solidFill>
                  <a:srgbClr val="000000"/>
                </a:solidFill>
                <a:latin typeface="+mn-lt"/>
                <a:cs typeface="Arial"/>
              </a:rPr>
              <a:t>T</a:t>
            </a:r>
            <a:r>
              <a:rPr lang="en-US" sz="2200" dirty="0" smtClean="0">
                <a:solidFill>
                  <a:srgbClr val="000000"/>
                </a:solidFill>
                <a:latin typeface="+mn-lt"/>
                <a:cs typeface="Arial"/>
              </a:rPr>
              <a:t>iming of costs and benefits matters because of time value of money</a:t>
            </a:r>
            <a:endParaRPr lang="en-US" sz="2200" dirty="0">
              <a:solidFill>
                <a:srgbClr val="000000"/>
              </a:solidFill>
              <a:latin typeface="+mn-lt"/>
              <a:cs typeface="Arial"/>
            </a:endParaRPr>
          </a:p>
          <a:p>
            <a:pPr eaLnBrk="1" hangingPunct="1">
              <a:lnSpc>
                <a:spcPct val="110000"/>
              </a:lnSpc>
              <a:buClr>
                <a:schemeClr val="bg2">
                  <a:lumMod val="20000"/>
                  <a:lumOff val="80000"/>
                </a:schemeClr>
              </a:buClr>
              <a:buFont typeface="Wingdings" charset="2"/>
              <a:buChar char="q"/>
            </a:pPr>
            <a:r>
              <a:rPr lang="en-US" sz="2200" dirty="0" smtClean="0">
                <a:solidFill>
                  <a:srgbClr val="000000"/>
                </a:solidFill>
                <a:latin typeface="+mn-lt"/>
                <a:cs typeface="Arial"/>
              </a:rPr>
              <a:t>$1 received one year from now is worth less than $1 received today:</a:t>
            </a:r>
          </a:p>
          <a:p>
            <a:pPr lvl="1">
              <a:lnSpc>
                <a:spcPct val="110000"/>
              </a:lnSpc>
              <a:buClr>
                <a:schemeClr val="bg2">
                  <a:lumMod val="40000"/>
                  <a:lumOff val="60000"/>
                </a:schemeClr>
              </a:buClr>
              <a:buFont typeface="Wingdings" charset="2"/>
              <a:buChar char="§"/>
            </a:pPr>
            <a:r>
              <a:rPr lang="en-US" sz="1800" dirty="0" smtClean="0">
                <a:solidFill>
                  <a:srgbClr val="000000"/>
                </a:solidFill>
                <a:latin typeface="+mn-lt"/>
                <a:cs typeface="Arial"/>
              </a:rPr>
              <a:t>The present $1 is available for investment for one year</a:t>
            </a:r>
          </a:p>
          <a:p>
            <a:pPr lvl="1">
              <a:lnSpc>
                <a:spcPct val="110000"/>
              </a:lnSpc>
              <a:buClr>
                <a:schemeClr val="bg2">
                  <a:lumMod val="40000"/>
                  <a:lumOff val="60000"/>
                </a:schemeClr>
              </a:buClr>
              <a:buFont typeface="Wingdings" charset="2"/>
              <a:buChar char="§"/>
            </a:pPr>
            <a:r>
              <a:rPr lang="en-US" sz="1800" dirty="0" smtClean="0">
                <a:solidFill>
                  <a:srgbClr val="000000"/>
                </a:solidFill>
                <a:latin typeface="+mn-lt"/>
                <a:cs typeface="Arial"/>
              </a:rPr>
              <a:t>The future $1 requires patience until I can use</a:t>
            </a:r>
          </a:p>
          <a:p>
            <a:pPr eaLnBrk="1" hangingPunct="1">
              <a:lnSpc>
                <a:spcPct val="110000"/>
              </a:lnSpc>
              <a:buClr>
                <a:schemeClr val="bg2">
                  <a:lumMod val="20000"/>
                  <a:lumOff val="80000"/>
                </a:schemeClr>
              </a:buClr>
              <a:buFont typeface="Wingdings" charset="2"/>
              <a:buChar char="q"/>
            </a:pPr>
            <a:r>
              <a:rPr lang="en-US" sz="2200" dirty="0" smtClean="0">
                <a:solidFill>
                  <a:srgbClr val="000000"/>
                </a:solidFill>
                <a:latin typeface="+mn-lt"/>
                <a:cs typeface="Arial"/>
              </a:rPr>
              <a:t>Discounting: Process of converting a stream of benefits or costs (in the future) to a single present value</a:t>
            </a:r>
          </a:p>
        </p:txBody>
      </p:sp>
      <p:sp>
        <p:nvSpPr>
          <p:cNvPr id="4" name="Slide Number Placeholder 3"/>
          <p:cNvSpPr>
            <a:spLocks noGrp="1"/>
          </p:cNvSpPr>
          <p:nvPr>
            <p:ph type="sldNum" sz="quarter" idx="12"/>
          </p:nvPr>
        </p:nvSpPr>
        <p:spPr/>
        <p:txBody>
          <a:bodyPr/>
          <a:lstStyle/>
          <a:p>
            <a:pPr>
              <a:defRPr/>
            </a:pPr>
            <a:r>
              <a:rPr lang="en-US" dirty="0" smtClean="0"/>
              <a:t>41</a:t>
            </a:r>
            <a:endParaRPr lang="en-US" dirty="0"/>
          </a:p>
        </p:txBody>
      </p:sp>
    </p:spTree>
    <p:extLst>
      <p:ext uri="{BB962C8B-B14F-4D97-AF65-F5344CB8AC3E}">
        <p14:creationId xmlns:p14="http://schemas.microsoft.com/office/powerpoint/2010/main" val="292735515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533400" y="244158"/>
            <a:ext cx="8077199" cy="1339850"/>
          </a:xfrm>
          <a:ln>
            <a:noFill/>
          </a:ln>
        </p:spPr>
        <p:style>
          <a:lnRef idx="2">
            <a:schemeClr val="dk1"/>
          </a:lnRef>
          <a:fillRef idx="1">
            <a:schemeClr val="lt1"/>
          </a:fillRef>
          <a:effectRef idx="0">
            <a:schemeClr val="dk1"/>
          </a:effectRef>
          <a:fontRef idx="minor">
            <a:schemeClr val="dk1"/>
          </a:fontRef>
        </p:style>
        <p:txBody>
          <a:bodyPr>
            <a:noAutofit/>
          </a:bodyPr>
          <a:lstStyle/>
          <a:p>
            <a:pPr eaLnBrk="1" hangingPunct="1"/>
            <a:r>
              <a:rPr lang="en-US" sz="4400" b="1" dirty="0" smtClean="0">
                <a:latin typeface="News Gothic MT"/>
                <a:cs typeface="News Gothic MT"/>
              </a:rPr>
              <a:t>Determining a Time </a:t>
            </a:r>
            <a:r>
              <a:rPr lang="en-US" sz="4400" b="1" dirty="0">
                <a:latin typeface="News Gothic MT"/>
                <a:cs typeface="News Gothic MT"/>
              </a:rPr>
              <a:t>F</a:t>
            </a:r>
            <a:r>
              <a:rPr lang="en-US" sz="4400" b="1" dirty="0" smtClean="0">
                <a:latin typeface="News Gothic MT"/>
                <a:cs typeface="News Gothic MT"/>
              </a:rPr>
              <a:t>rame</a:t>
            </a:r>
          </a:p>
        </p:txBody>
      </p:sp>
      <p:sp>
        <p:nvSpPr>
          <p:cNvPr id="71683" name="Content Placeholder 2"/>
          <p:cNvSpPr>
            <a:spLocks noGrp="1"/>
          </p:cNvSpPr>
          <p:nvPr>
            <p:ph idx="1"/>
          </p:nvPr>
        </p:nvSpPr>
        <p:spPr>
          <a:xfrm>
            <a:off x="457200" y="2057400"/>
            <a:ext cx="8229600" cy="4008121"/>
          </a:xfrm>
        </p:spPr>
        <p:txBody>
          <a:bodyPr>
            <a:normAutofit/>
          </a:bodyPr>
          <a:lstStyle/>
          <a:p>
            <a:pPr eaLnBrk="1" hangingPunct="1">
              <a:buClr>
                <a:schemeClr val="bg2">
                  <a:lumMod val="20000"/>
                  <a:lumOff val="80000"/>
                </a:schemeClr>
              </a:buClr>
              <a:buFont typeface="Wingdings" charset="2"/>
              <a:buChar char="q"/>
            </a:pPr>
            <a:r>
              <a:rPr lang="en-US" sz="2200" dirty="0" smtClean="0">
                <a:latin typeface="News Gothic MT"/>
                <a:cs typeface="News Gothic MT"/>
              </a:rPr>
              <a:t>“Useful life” of project (</a:t>
            </a:r>
            <a:r>
              <a:rPr lang="en-US" sz="2200" dirty="0">
                <a:latin typeface="News Gothic MT"/>
                <a:cs typeface="News Gothic MT"/>
              </a:rPr>
              <a:t>u</a:t>
            </a:r>
            <a:r>
              <a:rPr lang="en-US" sz="2200" dirty="0" smtClean="0">
                <a:latin typeface="News Gothic MT"/>
                <a:cs typeface="News Gothic MT"/>
              </a:rPr>
              <a:t>ntil substantial reauthorization, repair, change)</a:t>
            </a:r>
          </a:p>
          <a:p>
            <a:pPr eaLnBrk="1" hangingPunct="1">
              <a:buClr>
                <a:schemeClr val="bg2">
                  <a:lumMod val="20000"/>
                  <a:lumOff val="80000"/>
                </a:schemeClr>
              </a:buClr>
              <a:buFont typeface="Wingdings" charset="2"/>
              <a:buChar char="q"/>
            </a:pPr>
            <a:r>
              <a:rPr lang="en-US" sz="2200" dirty="0" smtClean="0">
                <a:latin typeface="News Gothic MT"/>
                <a:cs typeface="News Gothic MT"/>
              </a:rPr>
              <a:t>Amount of time that will capture most costs and benefits</a:t>
            </a:r>
          </a:p>
          <a:p>
            <a:pPr eaLnBrk="1" hangingPunct="1">
              <a:buClr>
                <a:schemeClr val="bg2">
                  <a:lumMod val="20000"/>
                  <a:lumOff val="80000"/>
                </a:schemeClr>
              </a:buClr>
              <a:buFont typeface="Wingdings" charset="2"/>
              <a:buChar char="q"/>
            </a:pPr>
            <a:r>
              <a:rPr lang="en-US" sz="2200" dirty="0" smtClean="0">
                <a:latin typeface="News Gothic MT"/>
                <a:cs typeface="News Gothic MT"/>
              </a:rPr>
              <a:t>Consider which costs and benefits are:</a:t>
            </a:r>
          </a:p>
          <a:p>
            <a:pPr lvl="1" eaLnBrk="1" hangingPunct="1">
              <a:buClr>
                <a:schemeClr val="bg2">
                  <a:lumMod val="40000"/>
                  <a:lumOff val="60000"/>
                </a:schemeClr>
              </a:buClr>
              <a:buFont typeface="Wingdings" charset="2"/>
              <a:buChar char="§"/>
            </a:pPr>
            <a:r>
              <a:rPr lang="en-US" sz="1800" dirty="0" smtClean="0">
                <a:latin typeface="News Gothic MT"/>
                <a:cs typeface="News Gothic MT"/>
              </a:rPr>
              <a:t>One-time or Up-front</a:t>
            </a:r>
          </a:p>
          <a:p>
            <a:pPr lvl="1" eaLnBrk="1" hangingPunct="1">
              <a:buClr>
                <a:schemeClr val="bg2">
                  <a:lumMod val="40000"/>
                  <a:lumOff val="60000"/>
                </a:schemeClr>
              </a:buClr>
              <a:buFont typeface="Wingdings" charset="2"/>
              <a:buChar char="§"/>
            </a:pPr>
            <a:r>
              <a:rPr lang="en-US" sz="1800" dirty="0" smtClean="0">
                <a:latin typeface="News Gothic MT"/>
                <a:cs typeface="News Gothic MT"/>
              </a:rPr>
              <a:t>Ongoing investment costs</a:t>
            </a:r>
          </a:p>
          <a:p>
            <a:pPr lvl="1" eaLnBrk="1" hangingPunct="1">
              <a:buClr>
                <a:schemeClr val="bg2">
                  <a:lumMod val="40000"/>
                  <a:lumOff val="60000"/>
                </a:schemeClr>
              </a:buClr>
              <a:buFont typeface="Wingdings" charset="2"/>
              <a:buChar char="§"/>
            </a:pPr>
            <a:r>
              <a:rPr lang="en-US" sz="1800" dirty="0" smtClean="0">
                <a:latin typeface="News Gothic MT"/>
                <a:cs typeface="News Gothic MT"/>
              </a:rPr>
              <a:t>Recurring costs</a:t>
            </a:r>
          </a:p>
        </p:txBody>
      </p:sp>
      <p:sp>
        <p:nvSpPr>
          <p:cNvPr id="4" name="Slide Number Placeholder 3"/>
          <p:cNvSpPr>
            <a:spLocks noGrp="1"/>
          </p:cNvSpPr>
          <p:nvPr>
            <p:ph type="sldNum" sz="quarter" idx="12"/>
          </p:nvPr>
        </p:nvSpPr>
        <p:spPr/>
        <p:txBody>
          <a:bodyPr/>
          <a:lstStyle/>
          <a:p>
            <a:pPr>
              <a:defRPr/>
            </a:pPr>
            <a:r>
              <a:rPr lang="en-US" dirty="0" smtClean="0"/>
              <a:t>42</a:t>
            </a:r>
            <a:endParaRPr lang="en-US" dirty="0"/>
          </a:p>
        </p:txBody>
      </p:sp>
    </p:spTree>
    <p:extLst>
      <p:ext uri="{BB962C8B-B14F-4D97-AF65-F5344CB8AC3E}">
        <p14:creationId xmlns:p14="http://schemas.microsoft.com/office/powerpoint/2010/main" val="355905695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000" b="1" dirty="0" smtClean="0">
                <a:latin typeface="+mn-lt"/>
                <a:cs typeface="Arial"/>
              </a:rPr>
              <a:t>Present Value</a:t>
            </a:r>
          </a:p>
        </p:txBody>
      </p:sp>
      <p:sp>
        <p:nvSpPr>
          <p:cNvPr id="184323" name="Rectangle 3"/>
          <p:cNvSpPr>
            <a:spLocks noGrp="1" noChangeArrowheads="1"/>
          </p:cNvSpPr>
          <p:nvPr>
            <p:ph idx="1"/>
          </p:nvPr>
        </p:nvSpPr>
        <p:spPr>
          <a:xfrm>
            <a:off x="457200" y="2133601"/>
            <a:ext cx="8229600" cy="3931920"/>
          </a:xfrm>
        </p:spPr>
        <p:txBody>
          <a:bodyPr>
            <a:normAutofit fontScale="62500" lnSpcReduction="20000"/>
          </a:bodyPr>
          <a:lstStyle/>
          <a:p>
            <a:pPr eaLnBrk="1" hangingPunct="1">
              <a:lnSpc>
                <a:spcPct val="110000"/>
              </a:lnSpc>
              <a:buClr>
                <a:schemeClr val="bg2">
                  <a:lumMod val="20000"/>
                  <a:lumOff val="80000"/>
                </a:schemeClr>
              </a:buClr>
              <a:buFont typeface="Wingdings" charset="2"/>
              <a:buChar char="q"/>
            </a:pPr>
            <a:r>
              <a:rPr lang="en-US" sz="3500" dirty="0" smtClean="0">
                <a:latin typeface="+mn-lt"/>
                <a:cs typeface="Arial"/>
              </a:rPr>
              <a:t>What is the present value of $1,000 received one year from now if interest rate is 10%?</a:t>
            </a:r>
          </a:p>
          <a:p>
            <a:pPr marL="350838" lvl="1" indent="0">
              <a:lnSpc>
                <a:spcPct val="110000"/>
              </a:lnSpc>
              <a:buClr>
                <a:schemeClr val="bg2">
                  <a:lumMod val="20000"/>
                  <a:lumOff val="80000"/>
                </a:schemeClr>
              </a:buClr>
              <a:buNone/>
            </a:pPr>
            <a:r>
              <a:rPr lang="en-US" sz="2400" dirty="0" smtClean="0">
                <a:latin typeface="+mn-lt"/>
                <a:cs typeface="Arial"/>
              </a:rPr>
              <a:t>	</a:t>
            </a:r>
            <a:r>
              <a:rPr lang="en-US" sz="2400" dirty="0" smtClean="0">
                <a:solidFill>
                  <a:schemeClr val="bg2">
                    <a:lumMod val="60000"/>
                    <a:lumOff val="40000"/>
                  </a:schemeClr>
                </a:solidFill>
                <a:latin typeface="+mn-lt"/>
                <a:cs typeface="Arial"/>
              </a:rPr>
              <a:t>PV=FV/(1+r)</a:t>
            </a:r>
            <a:r>
              <a:rPr lang="en-US" sz="2400" baseline="30000" dirty="0" smtClean="0">
                <a:solidFill>
                  <a:schemeClr val="bg2">
                    <a:lumMod val="60000"/>
                    <a:lumOff val="40000"/>
                  </a:schemeClr>
                </a:solidFill>
                <a:latin typeface="+mn-lt"/>
                <a:cs typeface="Arial"/>
              </a:rPr>
              <a:t>1</a:t>
            </a:r>
            <a:endParaRPr lang="en-US" sz="2400" dirty="0" smtClean="0">
              <a:solidFill>
                <a:schemeClr val="bg2">
                  <a:lumMod val="60000"/>
                  <a:lumOff val="40000"/>
                </a:schemeClr>
              </a:solidFill>
              <a:latin typeface="+mn-lt"/>
              <a:cs typeface="Arial"/>
            </a:endParaRPr>
          </a:p>
          <a:p>
            <a:pPr marL="350838" lvl="1" indent="0">
              <a:lnSpc>
                <a:spcPct val="110000"/>
              </a:lnSpc>
              <a:buClr>
                <a:schemeClr val="bg2">
                  <a:lumMod val="20000"/>
                  <a:lumOff val="80000"/>
                </a:schemeClr>
              </a:buClr>
              <a:buNone/>
            </a:pPr>
            <a:r>
              <a:rPr lang="en-US" sz="2400" dirty="0" smtClean="0">
                <a:solidFill>
                  <a:schemeClr val="bg2">
                    <a:lumMod val="60000"/>
                    <a:lumOff val="40000"/>
                  </a:schemeClr>
                </a:solidFill>
                <a:latin typeface="+mn-lt"/>
                <a:cs typeface="Arial"/>
              </a:rPr>
              <a:t>	PV=$1,000/(1.1)=$909</a:t>
            </a:r>
            <a:endParaRPr lang="en-US" dirty="0" smtClean="0">
              <a:solidFill>
                <a:schemeClr val="bg2">
                  <a:lumMod val="60000"/>
                  <a:lumOff val="40000"/>
                </a:schemeClr>
              </a:solidFill>
              <a:latin typeface="+mn-lt"/>
              <a:cs typeface="Arial"/>
            </a:endParaRPr>
          </a:p>
          <a:p>
            <a:pPr eaLnBrk="1" hangingPunct="1">
              <a:lnSpc>
                <a:spcPct val="110000"/>
              </a:lnSpc>
              <a:buClr>
                <a:schemeClr val="bg2">
                  <a:lumMod val="20000"/>
                  <a:lumOff val="80000"/>
                </a:schemeClr>
              </a:buClr>
              <a:buFont typeface="Wingdings" charset="2"/>
              <a:buChar char="q"/>
            </a:pPr>
            <a:r>
              <a:rPr lang="en-US" sz="3500" dirty="0" smtClean="0">
                <a:latin typeface="+mn-lt"/>
                <a:cs typeface="Arial"/>
              </a:rPr>
              <a:t>What is the present value of $1,000 received 5 years from now if interest rate is 10%?</a:t>
            </a:r>
          </a:p>
          <a:p>
            <a:pPr marL="350838" lvl="1" indent="0" eaLnBrk="1" hangingPunct="1">
              <a:lnSpc>
                <a:spcPct val="110000"/>
              </a:lnSpc>
              <a:buClr>
                <a:schemeClr val="bg2">
                  <a:lumMod val="20000"/>
                  <a:lumOff val="80000"/>
                </a:schemeClr>
              </a:buClr>
              <a:buNone/>
            </a:pPr>
            <a:r>
              <a:rPr lang="en-US" sz="2400" dirty="0" smtClean="0">
                <a:latin typeface="+mn-lt"/>
                <a:cs typeface="Arial"/>
              </a:rPr>
              <a:t>	</a:t>
            </a:r>
            <a:r>
              <a:rPr lang="en-US" sz="2400" dirty="0" smtClean="0">
                <a:solidFill>
                  <a:srgbClr val="5737F4"/>
                </a:solidFill>
                <a:latin typeface="+mn-lt"/>
                <a:cs typeface="Arial"/>
              </a:rPr>
              <a:t>PV=FV/(1+r)</a:t>
            </a:r>
            <a:r>
              <a:rPr lang="en-US" sz="2400" baseline="30000" dirty="0" smtClean="0">
                <a:solidFill>
                  <a:srgbClr val="5737F4"/>
                </a:solidFill>
                <a:latin typeface="+mn-lt"/>
                <a:cs typeface="Arial"/>
              </a:rPr>
              <a:t>5</a:t>
            </a:r>
          </a:p>
          <a:p>
            <a:pPr marL="350838" lvl="1" indent="0" eaLnBrk="1" hangingPunct="1">
              <a:lnSpc>
                <a:spcPct val="110000"/>
              </a:lnSpc>
              <a:buClr>
                <a:schemeClr val="bg2">
                  <a:lumMod val="20000"/>
                  <a:lumOff val="80000"/>
                </a:schemeClr>
              </a:buClr>
              <a:buNone/>
            </a:pPr>
            <a:r>
              <a:rPr lang="en-US" sz="2400" dirty="0" smtClean="0">
                <a:solidFill>
                  <a:srgbClr val="5737F4"/>
                </a:solidFill>
                <a:latin typeface="+mn-lt"/>
                <a:cs typeface="Arial"/>
              </a:rPr>
              <a:t>	PV=$1,000/(1.1)</a:t>
            </a:r>
            <a:r>
              <a:rPr lang="en-US" sz="2400" baseline="30000" dirty="0" smtClean="0">
                <a:solidFill>
                  <a:srgbClr val="5737F4"/>
                </a:solidFill>
                <a:latin typeface="+mn-lt"/>
                <a:cs typeface="Arial"/>
              </a:rPr>
              <a:t>5</a:t>
            </a:r>
            <a:r>
              <a:rPr lang="en-US" sz="2400" dirty="0" smtClean="0">
                <a:solidFill>
                  <a:srgbClr val="5737F4"/>
                </a:solidFill>
                <a:latin typeface="+mn-lt"/>
                <a:cs typeface="Arial"/>
              </a:rPr>
              <a:t>=$621</a:t>
            </a:r>
          </a:p>
          <a:p>
            <a:pPr>
              <a:buClr>
                <a:schemeClr val="bg2">
                  <a:lumMod val="20000"/>
                  <a:lumOff val="80000"/>
                </a:schemeClr>
              </a:buClr>
              <a:buFont typeface="Wingdings" charset="2"/>
              <a:buChar char="q"/>
            </a:pPr>
            <a:r>
              <a:rPr lang="en-US" sz="3500" dirty="0" smtClean="0">
                <a:solidFill>
                  <a:schemeClr val="tx1"/>
                </a:solidFill>
                <a:latin typeface="+mn-lt"/>
                <a:cs typeface="Arial"/>
              </a:rPr>
              <a:t>The present value, </a:t>
            </a:r>
            <a:r>
              <a:rPr lang="en-US" sz="3500" i="1" dirty="0" smtClean="0">
                <a:solidFill>
                  <a:schemeClr val="tx1"/>
                </a:solidFill>
                <a:latin typeface="+mn-lt"/>
                <a:cs typeface="Arial"/>
              </a:rPr>
              <a:t>PV,</a:t>
            </a:r>
            <a:r>
              <a:rPr lang="en-US" sz="3500" dirty="0" smtClean="0">
                <a:solidFill>
                  <a:schemeClr val="tx1"/>
                </a:solidFill>
                <a:latin typeface="+mn-lt"/>
                <a:cs typeface="Arial"/>
              </a:rPr>
              <a:t> of an amount </a:t>
            </a:r>
            <a:r>
              <a:rPr lang="en-US" sz="3500" i="1" dirty="0" smtClean="0">
                <a:solidFill>
                  <a:schemeClr val="tx1"/>
                </a:solidFill>
                <a:latin typeface="+mn-lt"/>
                <a:cs typeface="Arial"/>
              </a:rPr>
              <a:t>FV</a:t>
            </a:r>
            <a:r>
              <a:rPr lang="en-US" sz="3500" dirty="0" smtClean="0">
                <a:solidFill>
                  <a:schemeClr val="tx1"/>
                </a:solidFill>
                <a:latin typeface="+mn-lt"/>
                <a:cs typeface="Arial"/>
              </a:rPr>
              <a:t> received in </a:t>
            </a:r>
            <a:r>
              <a:rPr lang="en-US" sz="3500" i="1" dirty="0" smtClean="0">
                <a:solidFill>
                  <a:schemeClr val="tx1"/>
                </a:solidFill>
                <a:latin typeface="+mn-lt"/>
                <a:cs typeface="Arial"/>
              </a:rPr>
              <a:t>n</a:t>
            </a:r>
            <a:r>
              <a:rPr lang="en-US" sz="3500" dirty="0" smtClean="0">
                <a:solidFill>
                  <a:schemeClr val="tx1"/>
                </a:solidFill>
                <a:latin typeface="+mn-lt"/>
                <a:cs typeface="Arial"/>
              </a:rPr>
              <a:t> years, with interest compounded annually at rate</a:t>
            </a:r>
            <a:r>
              <a:rPr lang="en-US" sz="3500" i="1" dirty="0" smtClean="0">
                <a:solidFill>
                  <a:schemeClr val="tx1"/>
                </a:solidFill>
                <a:latin typeface="+mn-lt"/>
                <a:cs typeface="Arial"/>
              </a:rPr>
              <a:t> </a:t>
            </a:r>
            <a:r>
              <a:rPr lang="en-US" sz="3500" i="1" dirty="0" err="1" smtClean="0">
                <a:solidFill>
                  <a:schemeClr val="tx1"/>
                </a:solidFill>
                <a:latin typeface="+mn-lt"/>
                <a:cs typeface="Arial"/>
              </a:rPr>
              <a:t>i</a:t>
            </a:r>
            <a:r>
              <a:rPr lang="en-US" sz="3500" dirty="0" smtClean="0">
                <a:solidFill>
                  <a:schemeClr val="tx1"/>
                </a:solidFill>
                <a:latin typeface="+mn-lt"/>
                <a:cs typeface="Arial"/>
              </a:rPr>
              <a:t> is:</a:t>
            </a:r>
          </a:p>
          <a:p>
            <a:pPr marL="350838" lvl="1" indent="0">
              <a:buNone/>
            </a:pPr>
            <a:r>
              <a:rPr lang="en-US" sz="2700" dirty="0">
                <a:solidFill>
                  <a:schemeClr val="tx1"/>
                </a:solidFill>
                <a:cs typeface="Arial"/>
              </a:rPr>
              <a:t>	</a:t>
            </a:r>
            <a:r>
              <a:rPr lang="en-US" sz="2700" dirty="0" smtClean="0">
                <a:solidFill>
                  <a:schemeClr val="bg2">
                    <a:lumMod val="60000"/>
                    <a:lumOff val="40000"/>
                  </a:schemeClr>
                </a:solidFill>
                <a:cs typeface="Arial"/>
              </a:rPr>
              <a:t>PV</a:t>
            </a:r>
            <a:r>
              <a:rPr lang="en-US" sz="2700" baseline="-25000" dirty="0" smtClean="0">
                <a:solidFill>
                  <a:schemeClr val="bg2">
                    <a:lumMod val="60000"/>
                    <a:lumOff val="40000"/>
                  </a:schemeClr>
                </a:solidFill>
                <a:cs typeface="Arial"/>
              </a:rPr>
              <a:t> </a:t>
            </a:r>
            <a:r>
              <a:rPr lang="en-US" sz="2700" dirty="0">
                <a:solidFill>
                  <a:schemeClr val="bg2">
                    <a:lumMod val="60000"/>
                    <a:lumOff val="40000"/>
                  </a:schemeClr>
                </a:solidFill>
                <a:cs typeface="Arial"/>
              </a:rPr>
              <a:t>= FV/(1+i)</a:t>
            </a:r>
            <a:r>
              <a:rPr lang="en-US" sz="2700" baseline="30000" dirty="0">
                <a:solidFill>
                  <a:schemeClr val="bg2">
                    <a:lumMod val="60000"/>
                    <a:lumOff val="40000"/>
                  </a:schemeClr>
                </a:solidFill>
                <a:cs typeface="Arial"/>
              </a:rPr>
              <a:t>n</a:t>
            </a:r>
          </a:p>
          <a:p>
            <a:pPr marL="350838" lvl="1" indent="0" eaLnBrk="1" hangingPunct="1">
              <a:lnSpc>
                <a:spcPct val="110000"/>
              </a:lnSpc>
              <a:buNone/>
            </a:pPr>
            <a:endParaRPr lang="en-US" sz="2400" dirty="0" smtClean="0">
              <a:latin typeface="+mn-lt"/>
              <a:cs typeface="Arial"/>
            </a:endParaRPr>
          </a:p>
          <a:p>
            <a:pPr eaLnBrk="1" hangingPunct="1">
              <a:lnSpc>
                <a:spcPct val="80000"/>
              </a:lnSpc>
            </a:pPr>
            <a:endParaRPr lang="en-US" dirty="0" smtClean="0">
              <a:latin typeface="+mn-lt"/>
              <a:cs typeface="Arial"/>
            </a:endParaRPr>
          </a:p>
        </p:txBody>
      </p:sp>
      <p:sp>
        <p:nvSpPr>
          <p:cNvPr id="4" name="Slide Number Placeholder 3"/>
          <p:cNvSpPr>
            <a:spLocks noGrp="1"/>
          </p:cNvSpPr>
          <p:nvPr>
            <p:ph type="sldNum" sz="quarter" idx="12"/>
          </p:nvPr>
        </p:nvSpPr>
        <p:spPr/>
        <p:txBody>
          <a:bodyPr/>
          <a:lstStyle/>
          <a:p>
            <a:pPr>
              <a:defRPr/>
            </a:pPr>
            <a:r>
              <a:rPr lang="en-US" dirty="0" smtClean="0"/>
              <a:t>43</a:t>
            </a:r>
            <a:endParaRPr lang="en-US" dirty="0"/>
          </a:p>
        </p:txBody>
      </p:sp>
    </p:spTree>
    <p:extLst>
      <p:ext uri="{BB962C8B-B14F-4D97-AF65-F5344CB8AC3E}">
        <p14:creationId xmlns:p14="http://schemas.microsoft.com/office/powerpoint/2010/main" val="192070100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pPr>
              <a:defRPr/>
            </a:pPr>
            <a:r>
              <a:rPr lang="en-US" sz="4400" b="1" dirty="0" smtClean="0">
                <a:latin typeface="+mn-lt"/>
                <a:cs typeface="Arial"/>
              </a:rPr>
              <a:t>Net Present Value</a:t>
            </a:r>
            <a:endParaRPr lang="en-US" sz="4400" b="1" dirty="0">
              <a:latin typeface="+mn-lt"/>
              <a:cs typeface="Arial"/>
            </a:endParaRPr>
          </a:p>
        </p:txBody>
      </p:sp>
      <p:sp>
        <p:nvSpPr>
          <p:cNvPr id="192515" name="Content Placeholder 2"/>
          <p:cNvSpPr>
            <a:spLocks noGrp="1"/>
          </p:cNvSpPr>
          <p:nvPr>
            <p:ph idx="1"/>
          </p:nvPr>
        </p:nvSpPr>
        <p:spPr>
          <a:xfrm>
            <a:off x="457200" y="2057400"/>
            <a:ext cx="8305800" cy="4008121"/>
          </a:xfrm>
        </p:spPr>
        <p:txBody>
          <a:bodyPr/>
          <a:lstStyle/>
          <a:p>
            <a:pPr>
              <a:buClr>
                <a:schemeClr val="bg2">
                  <a:lumMod val="20000"/>
                  <a:lumOff val="80000"/>
                </a:schemeClr>
              </a:buClr>
              <a:buFont typeface="Wingdings" charset="2"/>
              <a:buChar char="q"/>
            </a:pPr>
            <a:r>
              <a:rPr lang="en-US" sz="2200" dirty="0">
                <a:latin typeface="+mn-lt"/>
                <a:cs typeface="Arial"/>
              </a:rPr>
              <a:t>The same formula is used for dollar values of costs and benefits:</a:t>
            </a:r>
          </a:p>
          <a:p>
            <a:pPr>
              <a:buClr>
                <a:schemeClr val="bg2">
                  <a:lumMod val="20000"/>
                  <a:lumOff val="80000"/>
                </a:schemeClr>
              </a:buClr>
              <a:buFont typeface="Arial" charset="0"/>
              <a:buNone/>
            </a:pPr>
            <a:r>
              <a:rPr lang="en-US" sz="1800" dirty="0">
                <a:solidFill>
                  <a:srgbClr val="5737F4"/>
                </a:solidFill>
                <a:latin typeface="+mn-lt"/>
                <a:cs typeface="Arial"/>
              </a:rPr>
              <a:t>		C</a:t>
            </a:r>
            <a:r>
              <a:rPr lang="en-US" sz="1800" baseline="-25000" dirty="0">
                <a:solidFill>
                  <a:srgbClr val="5737F4"/>
                </a:solidFill>
                <a:latin typeface="+mn-lt"/>
                <a:cs typeface="Arial"/>
              </a:rPr>
              <a:t>PV</a:t>
            </a:r>
            <a:r>
              <a:rPr lang="en-US" sz="1800" dirty="0">
                <a:solidFill>
                  <a:srgbClr val="5737F4"/>
                </a:solidFill>
                <a:latin typeface="+mn-lt"/>
                <a:cs typeface="Arial"/>
              </a:rPr>
              <a:t> = C/(1+i)</a:t>
            </a:r>
            <a:r>
              <a:rPr lang="en-US" sz="1800" baseline="30000" dirty="0">
                <a:solidFill>
                  <a:srgbClr val="5737F4"/>
                </a:solidFill>
                <a:latin typeface="+mn-lt"/>
                <a:cs typeface="Arial"/>
              </a:rPr>
              <a:t>n 	</a:t>
            </a:r>
            <a:r>
              <a:rPr lang="en-US" sz="1800" dirty="0">
                <a:solidFill>
                  <a:srgbClr val="5737F4"/>
                </a:solidFill>
                <a:latin typeface="+mn-lt"/>
                <a:cs typeface="Arial"/>
              </a:rPr>
              <a:t>B</a:t>
            </a:r>
            <a:r>
              <a:rPr lang="en-US" sz="1800" baseline="-25000" dirty="0">
                <a:solidFill>
                  <a:srgbClr val="5737F4"/>
                </a:solidFill>
                <a:latin typeface="+mn-lt"/>
                <a:cs typeface="Arial"/>
              </a:rPr>
              <a:t>PV</a:t>
            </a:r>
            <a:r>
              <a:rPr lang="en-US" sz="1800" dirty="0">
                <a:solidFill>
                  <a:srgbClr val="5737F4"/>
                </a:solidFill>
                <a:latin typeface="+mn-lt"/>
                <a:cs typeface="Arial"/>
              </a:rPr>
              <a:t> = B/(1+i)</a:t>
            </a:r>
            <a:r>
              <a:rPr lang="en-US" sz="1800" baseline="30000" dirty="0">
                <a:solidFill>
                  <a:srgbClr val="5737F4"/>
                </a:solidFill>
                <a:latin typeface="+mn-lt"/>
                <a:cs typeface="Arial"/>
              </a:rPr>
              <a:t>n</a:t>
            </a:r>
            <a:endParaRPr lang="en-US" sz="1800" dirty="0">
              <a:solidFill>
                <a:srgbClr val="5737F4"/>
              </a:solidFill>
              <a:latin typeface="+mn-lt"/>
              <a:cs typeface="Arial"/>
            </a:endParaRPr>
          </a:p>
          <a:p>
            <a:pPr>
              <a:buClr>
                <a:schemeClr val="bg2">
                  <a:lumMod val="20000"/>
                  <a:lumOff val="80000"/>
                </a:schemeClr>
              </a:buClr>
              <a:buFont typeface="Wingdings" charset="2"/>
              <a:buChar char="q"/>
            </a:pPr>
            <a:r>
              <a:rPr lang="en-US" sz="2200" dirty="0" smtClean="0">
                <a:latin typeface="+mn-lt"/>
                <a:cs typeface="Arial"/>
              </a:rPr>
              <a:t>Difference between PV of benefits and PV of costs:</a:t>
            </a:r>
            <a:r>
              <a:rPr lang="en-US" dirty="0" smtClean="0">
                <a:solidFill>
                  <a:srgbClr val="5737F4"/>
                </a:solidFill>
                <a:latin typeface="+mn-lt"/>
                <a:cs typeface="Arial"/>
              </a:rPr>
              <a:t>	</a:t>
            </a:r>
          </a:p>
          <a:p>
            <a:pPr marL="0" indent="0">
              <a:buNone/>
            </a:pPr>
            <a:r>
              <a:rPr lang="en-US" dirty="0" smtClean="0">
                <a:solidFill>
                  <a:srgbClr val="5737F4"/>
                </a:solidFill>
                <a:latin typeface="+mn-lt"/>
                <a:cs typeface="Arial"/>
              </a:rPr>
              <a:t>	</a:t>
            </a:r>
            <a:r>
              <a:rPr lang="en-US" sz="1800" dirty="0" smtClean="0">
                <a:solidFill>
                  <a:srgbClr val="5737F4"/>
                </a:solidFill>
                <a:latin typeface="+mn-lt"/>
                <a:cs typeface="Arial"/>
              </a:rPr>
              <a:t>NPV = B</a:t>
            </a:r>
            <a:r>
              <a:rPr lang="en-US" sz="1800" baseline="-25000" dirty="0" smtClean="0">
                <a:solidFill>
                  <a:srgbClr val="5737F4"/>
                </a:solidFill>
                <a:latin typeface="+mn-lt"/>
                <a:cs typeface="Arial"/>
              </a:rPr>
              <a:t>PV</a:t>
            </a:r>
            <a:r>
              <a:rPr lang="en-US" sz="1800" dirty="0" smtClean="0">
                <a:solidFill>
                  <a:srgbClr val="5737F4"/>
                </a:solidFill>
                <a:latin typeface="+mn-lt"/>
                <a:cs typeface="Arial"/>
              </a:rPr>
              <a:t> – C</a:t>
            </a:r>
            <a:r>
              <a:rPr lang="en-US" sz="1800" baseline="-25000" dirty="0" smtClean="0">
                <a:solidFill>
                  <a:srgbClr val="5737F4"/>
                </a:solidFill>
                <a:latin typeface="+mn-lt"/>
                <a:cs typeface="Arial"/>
              </a:rPr>
              <a:t>PV</a:t>
            </a:r>
          </a:p>
        </p:txBody>
      </p:sp>
      <p:sp>
        <p:nvSpPr>
          <p:cNvPr id="5" name="Slide Number Placeholder 4"/>
          <p:cNvSpPr>
            <a:spLocks noGrp="1"/>
          </p:cNvSpPr>
          <p:nvPr>
            <p:ph type="sldNum" sz="quarter" idx="12"/>
          </p:nvPr>
        </p:nvSpPr>
        <p:spPr/>
        <p:txBody>
          <a:bodyPr/>
          <a:lstStyle/>
          <a:p>
            <a:pPr>
              <a:defRPr/>
            </a:pPr>
            <a:r>
              <a:rPr lang="en-US" dirty="0" smtClean="0"/>
              <a:t>44</a:t>
            </a:r>
            <a:endParaRPr lang="en-US" dirty="0"/>
          </a:p>
        </p:txBody>
      </p:sp>
    </p:spTree>
    <p:extLst>
      <p:ext uri="{BB962C8B-B14F-4D97-AF65-F5344CB8AC3E}">
        <p14:creationId xmlns:p14="http://schemas.microsoft.com/office/powerpoint/2010/main" val="324727547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n-US" sz="4400" b="1" dirty="0" smtClean="0">
                <a:solidFill>
                  <a:schemeClr val="tx1"/>
                </a:solidFill>
                <a:latin typeface="+mn-lt"/>
                <a:ea typeface="ＭＳ Ｐゴシック" pitchFamily="34" charset="-128"/>
              </a:rPr>
              <a:t>Discounting Example</a:t>
            </a:r>
          </a:p>
        </p:txBody>
      </p:sp>
      <p:sp>
        <p:nvSpPr>
          <p:cNvPr id="6147" name="Rectangle 3"/>
          <p:cNvSpPr>
            <a:spLocks noGrp="1" noChangeArrowheads="1"/>
          </p:cNvSpPr>
          <p:nvPr>
            <p:ph sz="half" idx="1"/>
          </p:nvPr>
        </p:nvSpPr>
        <p:spPr>
          <a:xfrm>
            <a:off x="457201" y="2057400"/>
            <a:ext cx="3124200" cy="4017963"/>
          </a:xfrm>
        </p:spPr>
        <p:txBody>
          <a:bodyPr>
            <a:normAutofit/>
          </a:bodyPr>
          <a:lstStyle/>
          <a:p>
            <a:pPr marL="0" indent="0">
              <a:buNone/>
            </a:pPr>
            <a:r>
              <a:rPr lang="en-US" sz="1800" dirty="0" smtClean="0">
                <a:solidFill>
                  <a:srgbClr val="000000"/>
                </a:solidFill>
                <a:ea typeface="ＭＳ Ｐゴシック" pitchFamily="34" charset="-128"/>
              </a:rPr>
              <a:t>1-year mentoring </a:t>
            </a:r>
            <a:r>
              <a:rPr lang="en-US" sz="1800" dirty="0">
                <a:solidFill>
                  <a:srgbClr val="000000"/>
                </a:solidFill>
                <a:ea typeface="ＭＳ Ｐゴシック" pitchFamily="34" charset="-128"/>
              </a:rPr>
              <a:t>program </a:t>
            </a:r>
            <a:r>
              <a:rPr lang="en-US" sz="1800" dirty="0" smtClean="0">
                <a:solidFill>
                  <a:srgbClr val="000000"/>
                </a:solidFill>
                <a:ea typeface="ＭＳ Ｐゴシック" pitchFamily="34" charset="-128"/>
              </a:rPr>
              <a:t>costs $2,000 </a:t>
            </a:r>
          </a:p>
          <a:p>
            <a:pPr marL="0" indent="0">
              <a:buNone/>
            </a:pPr>
            <a:r>
              <a:rPr lang="en-US" sz="1800" dirty="0" smtClean="0">
                <a:solidFill>
                  <a:srgbClr val="000000"/>
                </a:solidFill>
                <a:ea typeface="ＭＳ Ｐゴシック" pitchFamily="34" charset="-128"/>
              </a:rPr>
              <a:t>Yields $1,000 in benefits per mentee for next 3 years</a:t>
            </a: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2744369494"/>
              </p:ext>
            </p:extLst>
          </p:nvPr>
        </p:nvGraphicFramePr>
        <p:xfrm>
          <a:off x="3886200" y="2147888"/>
          <a:ext cx="4724400" cy="3981068"/>
        </p:xfrm>
        <a:graphic>
          <a:graphicData uri="http://schemas.openxmlformats.org/drawingml/2006/table">
            <a:tbl>
              <a:tblPr firstRow="1" bandRow="1">
                <a:tableStyleId>{2D5ABB26-0587-4C30-8999-92F81FD0307C}</a:tableStyleId>
              </a:tblPr>
              <a:tblGrid>
                <a:gridCol w="1219200"/>
                <a:gridCol w="1168400"/>
                <a:gridCol w="1168400"/>
                <a:gridCol w="1168400"/>
              </a:tblGrid>
              <a:tr h="822198">
                <a:tc>
                  <a:txBody>
                    <a:bodyPr/>
                    <a:lstStyle/>
                    <a:p>
                      <a:r>
                        <a:rPr lang="en-US" sz="1600" dirty="0" smtClean="0"/>
                        <a:t>Year</a:t>
                      </a:r>
                      <a:endParaRPr lang="en-US" sz="1600" dirty="0"/>
                    </a:p>
                  </a:txBody>
                  <a:tcPr marL="50936" marR="50936">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tcPr>
                </a:tc>
                <a:tc>
                  <a:txBody>
                    <a:bodyPr/>
                    <a:lstStyle/>
                    <a:p>
                      <a:pPr algn="ctr"/>
                      <a:r>
                        <a:rPr lang="en-US" sz="1600" dirty="0" smtClean="0"/>
                        <a:t>No</a:t>
                      </a:r>
                      <a:r>
                        <a:rPr lang="en-US" sz="1600" baseline="0" dirty="0" smtClean="0"/>
                        <a:t> </a:t>
                      </a:r>
                      <a:r>
                        <a:rPr lang="en-US" sz="1600" dirty="0" smtClean="0"/>
                        <a:t>discount</a:t>
                      </a:r>
                      <a:endParaRPr lang="en-US" sz="1600" dirty="0"/>
                    </a:p>
                  </a:txBody>
                  <a:tcPr marL="50936" marR="50936">
                    <a:lnT w="12700" cap="flat" cmpd="sng" algn="ctr">
                      <a:solidFill>
                        <a:srgbClr val="FF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sz="1600" baseline="0" dirty="0" smtClean="0"/>
                        <a:t>10%</a:t>
                      </a:r>
                    </a:p>
                    <a:p>
                      <a:pPr algn="ctr"/>
                      <a:r>
                        <a:rPr lang="en-US" sz="1600" baseline="0" dirty="0" smtClean="0"/>
                        <a:t>discount rate</a:t>
                      </a:r>
                      <a:endParaRPr lang="en-US" sz="1600" dirty="0"/>
                    </a:p>
                  </a:txBody>
                  <a:tcPr marL="50936" marR="50936">
                    <a:lnT w="12700" cap="flat" cmpd="sng" algn="ctr">
                      <a:solidFill>
                        <a:srgbClr val="FF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r>
                        <a:rPr lang="en-US" sz="1600" baseline="0" dirty="0" smtClean="0"/>
                        <a:t>20% discount rate</a:t>
                      </a:r>
                      <a:endParaRPr lang="en-US" sz="1600" dirty="0"/>
                    </a:p>
                  </a:txBody>
                  <a:tcPr marL="50936" marR="50936">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499967">
                <a:tc>
                  <a:txBody>
                    <a:bodyPr/>
                    <a:lstStyle/>
                    <a:p>
                      <a:r>
                        <a:rPr lang="en-US" sz="1600" baseline="0" dirty="0" smtClean="0"/>
                        <a:t>C1</a:t>
                      </a:r>
                      <a:endParaRPr lang="en-US" sz="1600" dirty="0"/>
                    </a:p>
                  </a:txBody>
                  <a:tcPr marL="50936" marR="50936" anchor="ctr">
                    <a:lnL w="12700" cap="flat" cmpd="sng" algn="ctr">
                      <a:solidFill>
                        <a:srgbClr val="FF0000"/>
                      </a:solidFill>
                      <a:prstDash val="solid"/>
                      <a:round/>
                      <a:headEnd type="none" w="med" len="med"/>
                      <a:tailEnd type="none" w="med" len="med"/>
                    </a:lnL>
                  </a:tcPr>
                </a:tc>
                <a:tc>
                  <a:txBody>
                    <a:bodyPr/>
                    <a:lstStyle/>
                    <a:p>
                      <a:pPr algn="r"/>
                      <a:r>
                        <a:rPr lang="en-US" sz="1600" dirty="0" smtClean="0"/>
                        <a:t>−$2,000</a:t>
                      </a:r>
                      <a:endParaRPr lang="en-US" sz="1600" dirty="0"/>
                    </a:p>
                  </a:txBody>
                  <a:tcPr marL="50936" marR="50936" anchor="ctr">
                    <a:lnT w="38100" cap="flat" cmpd="sng" algn="ctr">
                      <a:solidFill>
                        <a:srgbClr val="000000"/>
                      </a:solidFill>
                      <a:prstDash val="solid"/>
                      <a:round/>
                      <a:headEnd type="none" w="med" len="med"/>
                      <a:tailEnd type="none" w="med" len="med"/>
                    </a:lnT>
                  </a:tcPr>
                </a:tc>
                <a:tc>
                  <a:txBody>
                    <a:bodyPr/>
                    <a:lstStyle/>
                    <a:p>
                      <a:pPr algn="r" fontAlgn="b"/>
                      <a:r>
                        <a:rPr lang="en-US" sz="1600" dirty="0" smtClean="0"/>
                        <a:t>−</a:t>
                      </a:r>
                      <a:r>
                        <a:rPr lang="en-US" sz="1600" b="0" i="0" u="none" strike="noStrike" dirty="0" smtClean="0">
                          <a:solidFill>
                            <a:srgbClr val="000000"/>
                          </a:solidFill>
                          <a:effectLst/>
                          <a:latin typeface="+mn-lt"/>
                        </a:rPr>
                        <a:t>$1,820</a:t>
                      </a:r>
                      <a:endParaRPr lang="en-US" sz="1600" b="0" i="0" u="none" strike="noStrike" dirty="0">
                        <a:solidFill>
                          <a:srgbClr val="000000"/>
                        </a:solidFill>
                        <a:effectLst/>
                        <a:latin typeface="+mn-lt"/>
                      </a:endParaRPr>
                    </a:p>
                  </a:txBody>
                  <a:tcPr marL="12700" marR="12700" marT="12700" marB="0" anchor="ctr">
                    <a:lnT w="38100" cap="flat" cmpd="sng" algn="ctr">
                      <a:solidFill>
                        <a:srgbClr val="000000"/>
                      </a:solidFill>
                      <a:prstDash val="solid"/>
                      <a:round/>
                      <a:headEnd type="none" w="med" len="med"/>
                      <a:tailEnd type="none" w="med" len="med"/>
                    </a:lnT>
                  </a:tcPr>
                </a:tc>
                <a:tc>
                  <a:txBody>
                    <a:bodyPr/>
                    <a:lstStyle/>
                    <a:p>
                      <a:pPr algn="r"/>
                      <a:r>
                        <a:rPr lang="en-US" sz="1600" dirty="0" smtClean="0"/>
                        <a:t>−$1,670</a:t>
                      </a:r>
                      <a:endParaRPr lang="en-US" sz="1600" dirty="0"/>
                    </a:p>
                  </a:txBody>
                  <a:tcPr marL="50936" marR="50936" anchor="ctr">
                    <a:lnR w="12700" cap="flat" cmpd="sng" algn="ctr">
                      <a:solidFill>
                        <a:srgbClr val="FF0000"/>
                      </a:solidFill>
                      <a:prstDash val="solid"/>
                      <a:round/>
                      <a:headEnd type="none" w="med" len="med"/>
                      <a:tailEnd type="none" w="med" len="med"/>
                    </a:lnR>
                    <a:lnT w="38100" cap="flat" cmpd="sng" algn="ctr">
                      <a:solidFill>
                        <a:srgbClr val="000000"/>
                      </a:solidFill>
                      <a:prstDash val="solid"/>
                      <a:round/>
                      <a:headEnd type="none" w="med" len="med"/>
                      <a:tailEnd type="none" w="med" len="med"/>
                    </a:lnT>
                  </a:tcPr>
                </a:tc>
              </a:tr>
              <a:tr h="499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B2</a:t>
                      </a:r>
                    </a:p>
                  </a:txBody>
                  <a:tcPr marL="50936" marR="50936" anchor="ctr">
                    <a:lnL w="12700" cap="flat" cmpd="sng" algn="ctr">
                      <a:solidFill>
                        <a:srgbClr val="FF0000"/>
                      </a:solidFill>
                      <a:prstDash val="solid"/>
                      <a:round/>
                      <a:headEnd type="none" w="med" len="med"/>
                      <a:tailEnd type="none" w="med" len="med"/>
                    </a:ln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i="0" dirty="0" smtClean="0">
                          <a:latin typeface="ＭＳ ゴシック"/>
                          <a:ea typeface="ＭＳ ゴシック"/>
                          <a:cs typeface="ＭＳ ゴシック"/>
                        </a:rPr>
                        <a:t>+</a:t>
                      </a:r>
                      <a:r>
                        <a:rPr lang="en-US" sz="1600" dirty="0" smtClean="0"/>
                        <a:t>$1,000</a:t>
                      </a:r>
                    </a:p>
                  </a:txBody>
                  <a:tcPr marL="50936" marR="50936" anchor="ctr"/>
                </a:tc>
                <a:tc>
                  <a:txBody>
                    <a:bodyPr/>
                    <a:lstStyle/>
                    <a:p>
                      <a:pPr algn="r" fontAlgn="b"/>
                      <a:r>
                        <a:rPr lang="en-US" sz="1600" b="0" i="0" u="none" strike="noStrike" dirty="0" smtClean="0">
                          <a:solidFill>
                            <a:srgbClr val="000000"/>
                          </a:solidFill>
                          <a:effectLst/>
                          <a:latin typeface="+mn-lt"/>
                        </a:rPr>
                        <a:t>   +$830</a:t>
                      </a:r>
                      <a:endParaRPr lang="en-US" sz="1600" b="0" i="0" u="none" strike="noStrike" dirty="0">
                        <a:solidFill>
                          <a:srgbClr val="000000"/>
                        </a:solidFill>
                        <a:effectLst/>
                        <a:latin typeface="+mn-lt"/>
                      </a:endParaRPr>
                    </a:p>
                  </a:txBody>
                  <a:tcPr marL="12700" marR="12700" marT="1270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i="0" dirty="0" smtClean="0">
                          <a:latin typeface="ＭＳ ゴシック"/>
                          <a:ea typeface="ＭＳ ゴシック"/>
                          <a:cs typeface="ＭＳ ゴシック"/>
                        </a:rPr>
                        <a:t>+</a:t>
                      </a:r>
                      <a:r>
                        <a:rPr lang="en-US" sz="1600" dirty="0" smtClean="0"/>
                        <a:t>$690</a:t>
                      </a:r>
                    </a:p>
                  </a:txBody>
                  <a:tcPr marL="50936" marR="50936" anchor="ctr">
                    <a:lnR w="12700" cap="flat" cmpd="sng" algn="ctr">
                      <a:solidFill>
                        <a:srgbClr val="FF0000"/>
                      </a:solidFill>
                      <a:prstDash val="solid"/>
                      <a:round/>
                      <a:headEnd type="none" w="med" len="med"/>
                      <a:tailEnd type="none" w="med" len="med"/>
                    </a:lnR>
                  </a:tcPr>
                </a:tc>
              </a:tr>
              <a:tr h="499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B3</a:t>
                      </a:r>
                    </a:p>
                  </a:txBody>
                  <a:tcPr marL="50936" marR="50936" anchor="ctr">
                    <a:lnL w="12700" cap="flat" cmpd="sng" algn="ctr">
                      <a:solidFill>
                        <a:srgbClr val="FF0000"/>
                      </a:solidFill>
                      <a:prstDash val="solid"/>
                      <a:round/>
                      <a:headEnd type="none" w="med" len="med"/>
                      <a:tailEnd type="none" w="med" len="med"/>
                    </a:ln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i="0" dirty="0" smtClean="0">
                          <a:latin typeface="ＭＳ ゴシック"/>
                          <a:ea typeface="ＭＳ ゴシック"/>
                          <a:cs typeface="ＭＳ ゴシック"/>
                        </a:rPr>
                        <a:t>+</a:t>
                      </a:r>
                      <a:r>
                        <a:rPr lang="en-US" sz="1600" dirty="0" smtClean="0"/>
                        <a:t>$1,000</a:t>
                      </a:r>
                    </a:p>
                  </a:txBody>
                  <a:tcPr marL="50936" marR="50936" anchor="ctr"/>
                </a:tc>
                <a:tc>
                  <a:txBody>
                    <a:bodyPr/>
                    <a:lstStyle/>
                    <a:p>
                      <a:pPr algn="r" fontAlgn="b"/>
                      <a:r>
                        <a:rPr lang="en-US" sz="1600" b="0" i="0" u="none" strike="noStrike" dirty="0" smtClean="0">
                          <a:solidFill>
                            <a:srgbClr val="000000"/>
                          </a:solidFill>
                          <a:effectLst/>
                          <a:latin typeface="+mn-lt"/>
                        </a:rPr>
                        <a:t>   +$750</a:t>
                      </a:r>
                      <a:endParaRPr lang="en-US" sz="1600" b="0" i="0" u="none" strike="noStrike" dirty="0">
                        <a:solidFill>
                          <a:srgbClr val="000000"/>
                        </a:solidFill>
                        <a:effectLst/>
                        <a:latin typeface="+mn-lt"/>
                      </a:endParaRPr>
                    </a:p>
                  </a:txBody>
                  <a:tcPr marL="12700" marR="12700" marT="1270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i="0" dirty="0" smtClean="0">
                          <a:latin typeface="ＭＳ ゴシック"/>
                          <a:ea typeface="ＭＳ ゴシック"/>
                          <a:cs typeface="ＭＳ ゴシック"/>
                        </a:rPr>
                        <a:t>+</a:t>
                      </a:r>
                      <a:r>
                        <a:rPr lang="en-US" sz="1600" dirty="0" smtClean="0"/>
                        <a:t>$580</a:t>
                      </a:r>
                    </a:p>
                  </a:txBody>
                  <a:tcPr marL="50936" marR="50936" anchor="ctr">
                    <a:lnR w="12700" cap="flat" cmpd="sng" algn="ctr">
                      <a:solidFill>
                        <a:srgbClr val="FF0000"/>
                      </a:solidFill>
                      <a:prstDash val="solid"/>
                      <a:round/>
                      <a:headEnd type="none" w="med" len="med"/>
                      <a:tailEnd type="none" w="med" len="med"/>
                    </a:lnR>
                  </a:tcPr>
                </a:tc>
              </a:tr>
              <a:tr h="499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B4</a:t>
                      </a:r>
                    </a:p>
                  </a:txBody>
                  <a:tcPr marL="50936" marR="50936" anchor="ctr">
                    <a:lnL w="12700" cap="flat" cmpd="sng" algn="ctr">
                      <a:solidFill>
                        <a:srgbClr val="FF0000"/>
                      </a:solidFill>
                      <a:prstDash val="solid"/>
                      <a:round/>
                      <a:headEnd type="none" w="med" len="med"/>
                      <a:tailEnd type="none" w="med" len="med"/>
                    </a:ln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i="0" dirty="0" smtClean="0">
                          <a:latin typeface="ＭＳ ゴシック"/>
                          <a:ea typeface="ＭＳ ゴシック"/>
                          <a:cs typeface="ＭＳ ゴシック"/>
                        </a:rPr>
                        <a:t>+</a:t>
                      </a:r>
                      <a:r>
                        <a:rPr lang="en-US" sz="1600" dirty="0" smtClean="0"/>
                        <a:t>$1,000</a:t>
                      </a:r>
                    </a:p>
                  </a:txBody>
                  <a:tcPr marL="50936" marR="50936" anchor="ctr"/>
                </a:tc>
                <a:tc>
                  <a:txBody>
                    <a:bodyPr/>
                    <a:lstStyle/>
                    <a:p>
                      <a:pPr algn="r" fontAlgn="b"/>
                      <a:r>
                        <a:rPr lang="en-US" sz="1600" b="0" i="0" u="none" strike="noStrike" dirty="0" smtClean="0">
                          <a:solidFill>
                            <a:srgbClr val="000000"/>
                          </a:solidFill>
                          <a:effectLst/>
                          <a:latin typeface="+mn-lt"/>
                        </a:rPr>
                        <a:t>  +$680</a:t>
                      </a:r>
                      <a:endParaRPr lang="en-US" sz="1600" b="0" i="0" u="none" strike="noStrike" dirty="0">
                        <a:solidFill>
                          <a:srgbClr val="000000"/>
                        </a:solidFill>
                        <a:effectLst/>
                        <a:latin typeface="+mn-lt"/>
                      </a:endParaRPr>
                    </a:p>
                  </a:txBody>
                  <a:tcPr marL="12700" marR="12700" marT="1270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i="0" dirty="0" smtClean="0">
                          <a:latin typeface="ＭＳ ゴシック"/>
                          <a:ea typeface="ＭＳ ゴシック"/>
                          <a:cs typeface="ＭＳ ゴシック"/>
                        </a:rPr>
                        <a:t>+</a:t>
                      </a:r>
                      <a:r>
                        <a:rPr lang="en-US" sz="1600" dirty="0" smtClean="0"/>
                        <a:t>$480</a:t>
                      </a:r>
                    </a:p>
                  </a:txBody>
                  <a:tcPr marL="50936" marR="50936" anchor="ctr">
                    <a:lnR w="12700" cap="flat" cmpd="sng" algn="ctr">
                      <a:solidFill>
                        <a:srgbClr val="FF0000"/>
                      </a:solidFill>
                      <a:prstDash val="solid"/>
                      <a:round/>
                      <a:headEnd type="none" w="med" len="med"/>
                      <a:tailEnd type="none" w="med" len="med"/>
                    </a:lnR>
                  </a:tcPr>
                </a:tc>
              </a:tr>
              <a:tr h="579120">
                <a:tc>
                  <a:txBody>
                    <a:bodyPr/>
                    <a:lstStyle/>
                    <a:p>
                      <a:r>
                        <a:rPr lang="en-US" sz="1600" dirty="0" smtClean="0">
                          <a:solidFill>
                            <a:schemeClr val="accent4">
                              <a:lumMod val="50000"/>
                            </a:schemeClr>
                          </a:solidFill>
                        </a:rPr>
                        <a:t>Net</a:t>
                      </a:r>
                      <a:r>
                        <a:rPr lang="en-US" sz="1600" baseline="0" dirty="0" smtClean="0">
                          <a:solidFill>
                            <a:schemeClr val="accent4">
                              <a:lumMod val="50000"/>
                            </a:schemeClr>
                          </a:solidFill>
                        </a:rPr>
                        <a:t> </a:t>
                      </a:r>
                      <a:r>
                        <a:rPr lang="en-US" sz="1600" dirty="0" smtClean="0">
                          <a:solidFill>
                            <a:schemeClr val="accent4">
                              <a:lumMod val="50000"/>
                            </a:schemeClr>
                          </a:solidFill>
                        </a:rPr>
                        <a:t>Benefit (B-C)</a:t>
                      </a:r>
                    </a:p>
                  </a:txBody>
                  <a:tcPr marL="50936" marR="50936">
                    <a:lnL w="12700" cap="flat" cmpd="sng" algn="ctr">
                      <a:solidFill>
                        <a:srgbClr val="FF0000"/>
                      </a:solidFill>
                      <a:prstDash val="solid"/>
                      <a:round/>
                      <a:headEnd type="none" w="med" len="med"/>
                      <a:tailEnd type="none" w="med" len="med"/>
                    </a:lnL>
                  </a:tcPr>
                </a:tc>
                <a:tc>
                  <a:txBody>
                    <a:bodyPr/>
                    <a:lstStyle/>
                    <a:p>
                      <a:pPr algn="r"/>
                      <a:r>
                        <a:rPr lang="en-US" sz="1600" dirty="0" smtClean="0">
                          <a:solidFill>
                            <a:schemeClr val="accent4">
                              <a:lumMod val="50000"/>
                            </a:schemeClr>
                          </a:solidFill>
                        </a:rPr>
                        <a:t>+$1,000</a:t>
                      </a:r>
                    </a:p>
                  </a:txBody>
                  <a:tcPr marL="50936" marR="50936" anchor="b"/>
                </a:tc>
                <a:tc>
                  <a:txBody>
                    <a:bodyPr/>
                    <a:lstStyle/>
                    <a:p>
                      <a:pPr algn="r"/>
                      <a:r>
                        <a:rPr lang="en-US" sz="1600" dirty="0" smtClean="0">
                          <a:solidFill>
                            <a:schemeClr val="accent4">
                              <a:lumMod val="50000"/>
                            </a:schemeClr>
                          </a:solidFill>
                        </a:rPr>
                        <a:t>  +$440</a:t>
                      </a:r>
                    </a:p>
                  </a:txBody>
                  <a:tcPr marL="50936" marR="50936" anchor="b"/>
                </a:tc>
                <a:tc>
                  <a:txBody>
                    <a:bodyPr/>
                    <a:lstStyle/>
                    <a:p>
                      <a:pPr algn="r"/>
                      <a:r>
                        <a:rPr lang="en-US" sz="1600" dirty="0" smtClean="0">
                          <a:solidFill>
                            <a:schemeClr val="accent4">
                              <a:lumMod val="50000"/>
                            </a:schemeClr>
                          </a:solidFill>
                        </a:rPr>
                        <a:t>+$90</a:t>
                      </a:r>
                    </a:p>
                  </a:txBody>
                  <a:tcPr marL="50936" marR="50936" anchor="b">
                    <a:lnR w="12700" cap="flat" cmpd="sng" algn="ctr">
                      <a:solidFill>
                        <a:srgbClr val="FF0000"/>
                      </a:solidFill>
                      <a:prstDash val="solid"/>
                      <a:round/>
                      <a:headEnd type="none" w="med" len="med"/>
                      <a:tailEnd type="none" w="med" len="med"/>
                    </a:lnR>
                  </a:tcPr>
                </a:tc>
              </a:tr>
              <a:tr h="579120">
                <a:tc>
                  <a:txBody>
                    <a:bodyPr/>
                    <a:lstStyle/>
                    <a:p>
                      <a:r>
                        <a:rPr lang="en-US" sz="1600" dirty="0" smtClean="0">
                          <a:solidFill>
                            <a:schemeClr val="accent4">
                              <a:lumMod val="50000"/>
                            </a:schemeClr>
                          </a:solidFill>
                        </a:rPr>
                        <a:t>B-C ratio</a:t>
                      </a:r>
                    </a:p>
                  </a:txBody>
                  <a:tcPr marL="50936" marR="50936" anchor="b">
                    <a:lnL w="12700" cap="flat" cmpd="sng" algn="ctr">
                      <a:solidFill>
                        <a:srgbClr val="FF0000"/>
                      </a:solidFill>
                      <a:prstDash val="solid"/>
                      <a:round/>
                      <a:headEnd type="none" w="med" len="med"/>
                      <a:tailEnd type="none" w="med" len="med"/>
                    </a:lnL>
                    <a:lnB w="12700" cap="flat" cmpd="sng" algn="ctr">
                      <a:solidFill>
                        <a:srgbClr val="FF0000"/>
                      </a:solidFill>
                      <a:prstDash val="solid"/>
                      <a:round/>
                      <a:headEnd type="none" w="med" len="med"/>
                      <a:tailEnd type="none" w="med" len="med"/>
                    </a:lnB>
                  </a:tcPr>
                </a:tc>
                <a:tc>
                  <a:txBody>
                    <a:bodyPr/>
                    <a:lstStyle/>
                    <a:p>
                      <a:pPr algn="r"/>
                      <a:r>
                        <a:rPr lang="en-US" sz="1600" dirty="0" smtClean="0">
                          <a:solidFill>
                            <a:schemeClr val="accent4">
                              <a:lumMod val="50000"/>
                            </a:schemeClr>
                          </a:solidFill>
                        </a:rPr>
                        <a:t>1.50</a:t>
                      </a:r>
                    </a:p>
                  </a:txBody>
                  <a:tcPr marL="50936" marR="50936" anchor="b">
                    <a:lnB w="12700" cap="flat" cmpd="sng" algn="ctr">
                      <a:solidFill>
                        <a:srgbClr val="FF0000"/>
                      </a:solidFill>
                      <a:prstDash val="solid"/>
                      <a:round/>
                      <a:headEnd type="none" w="med" len="med"/>
                      <a:tailEnd type="none" w="med" len="med"/>
                    </a:lnB>
                  </a:tcPr>
                </a:tc>
                <a:tc>
                  <a:txBody>
                    <a:bodyPr/>
                    <a:lstStyle/>
                    <a:p>
                      <a:pPr algn="r"/>
                      <a:r>
                        <a:rPr lang="en-US" sz="1600" dirty="0" smtClean="0">
                          <a:solidFill>
                            <a:schemeClr val="accent4">
                              <a:lumMod val="50000"/>
                            </a:schemeClr>
                          </a:solidFill>
                        </a:rPr>
                        <a:t>1.24</a:t>
                      </a:r>
                    </a:p>
                  </a:txBody>
                  <a:tcPr marL="50936" marR="50936" anchor="b">
                    <a:lnB w="12700" cap="flat" cmpd="sng" algn="ctr">
                      <a:solidFill>
                        <a:srgbClr val="FF0000"/>
                      </a:solidFill>
                      <a:prstDash val="solid"/>
                      <a:round/>
                      <a:headEnd type="none" w="med" len="med"/>
                      <a:tailEnd type="none" w="med" len="med"/>
                    </a:lnB>
                  </a:tcPr>
                </a:tc>
                <a:tc>
                  <a:txBody>
                    <a:bodyPr/>
                    <a:lstStyle/>
                    <a:p>
                      <a:pPr algn="r"/>
                      <a:r>
                        <a:rPr lang="en-US" sz="1600" dirty="0" smtClean="0">
                          <a:solidFill>
                            <a:schemeClr val="accent4">
                              <a:lumMod val="50000"/>
                            </a:schemeClr>
                          </a:solidFill>
                        </a:rPr>
                        <a:t>1.04</a:t>
                      </a:r>
                    </a:p>
                  </a:txBody>
                  <a:tcPr marL="50936" marR="50936" anchor="b">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pPr>
              <a:defRPr/>
            </a:pPr>
            <a:r>
              <a:rPr lang="en-US" dirty="0" smtClean="0"/>
              <a:t>45</a:t>
            </a:r>
            <a:endParaRPr lang="en-US" dirty="0"/>
          </a:p>
        </p:txBody>
      </p:sp>
    </p:spTree>
    <p:extLst>
      <p:ext uri="{BB962C8B-B14F-4D97-AF65-F5344CB8AC3E}">
        <p14:creationId xmlns:p14="http://schemas.microsoft.com/office/powerpoint/2010/main" val="1801067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noFill/>
          </a:ln>
        </p:spPr>
        <p:style>
          <a:lnRef idx="2">
            <a:schemeClr val="dk1"/>
          </a:lnRef>
          <a:fillRef idx="1">
            <a:schemeClr val="lt1"/>
          </a:fillRef>
          <a:effectRef idx="0">
            <a:schemeClr val="dk1"/>
          </a:effectRef>
          <a:fontRef idx="minor">
            <a:schemeClr val="dk1"/>
          </a:fontRef>
        </p:style>
        <p:txBody>
          <a:bodyPr anchor="ctr">
            <a:normAutofit/>
          </a:bodyPr>
          <a:lstStyle/>
          <a:p>
            <a:pPr>
              <a:defRPr/>
            </a:pPr>
            <a:r>
              <a:rPr lang="en-US" sz="4400" b="1" dirty="0" smtClean="0">
                <a:cs typeface="Arial"/>
              </a:rPr>
              <a:t>Discounting Issues</a:t>
            </a:r>
            <a:endParaRPr lang="en-US" sz="4400" b="1" dirty="0">
              <a:cs typeface="Arial"/>
            </a:endParaRPr>
          </a:p>
        </p:txBody>
      </p:sp>
      <p:sp>
        <p:nvSpPr>
          <p:cNvPr id="5" name="Text Placeholder 4"/>
          <p:cNvSpPr>
            <a:spLocks noGrp="1"/>
          </p:cNvSpPr>
          <p:nvPr>
            <p:ph idx="1"/>
          </p:nvPr>
        </p:nvSpPr>
        <p:spPr>
          <a:xfrm>
            <a:off x="457200" y="2133601"/>
            <a:ext cx="8305800" cy="3931920"/>
          </a:xfrm>
        </p:spPr>
        <p:txBody>
          <a:bodyPr>
            <a:normAutofit/>
          </a:bodyPr>
          <a:lstStyle/>
          <a:p>
            <a:pPr marL="742950" indent="-742950">
              <a:buFont typeface="Arial" pitchFamily="34" charset="0"/>
              <a:buAutoNum type="alphaLcPeriod"/>
              <a:defRPr/>
            </a:pPr>
            <a:r>
              <a:rPr lang="en-US" sz="2200" dirty="0" smtClean="0">
                <a:ea typeface="MS PGothic" pitchFamily="34" charset="-128"/>
                <a:cs typeface="Arial"/>
              </a:rPr>
              <a:t>Projects with different time spans</a:t>
            </a:r>
          </a:p>
          <a:p>
            <a:pPr marL="742950" indent="-742950">
              <a:buFont typeface="Arial" pitchFamily="34" charset="0"/>
              <a:buAutoNum type="alphaLcPeriod"/>
              <a:defRPr/>
            </a:pPr>
            <a:r>
              <a:rPr lang="en-US" sz="2200" dirty="0" smtClean="0">
                <a:ea typeface="MS PGothic" pitchFamily="34" charset="-128"/>
                <a:cs typeface="Arial"/>
              </a:rPr>
              <a:t>Real versus nominal dollars</a:t>
            </a:r>
          </a:p>
          <a:p>
            <a:pPr marL="742950" indent="-742950">
              <a:buFont typeface="Arial" pitchFamily="34" charset="0"/>
              <a:buAutoNum type="alphaLcPeriod"/>
              <a:defRPr/>
            </a:pPr>
            <a:r>
              <a:rPr lang="en-US" sz="2200" dirty="0" smtClean="0">
                <a:ea typeface="MS PGothic" pitchFamily="34" charset="-128"/>
                <a:cs typeface="Arial"/>
              </a:rPr>
              <a:t>Theory</a:t>
            </a:r>
          </a:p>
          <a:p>
            <a:pPr marL="742950" indent="-742950">
              <a:buFont typeface="Arial" pitchFamily="34" charset="0"/>
              <a:buAutoNum type="alphaLcPeriod"/>
              <a:defRPr/>
            </a:pPr>
            <a:r>
              <a:rPr lang="en-US" sz="2200" dirty="0">
                <a:ea typeface="MS PGothic" pitchFamily="34" charset="-128"/>
                <a:cs typeface="Arial"/>
              </a:rPr>
              <a:t>P</a:t>
            </a:r>
            <a:r>
              <a:rPr lang="en-US" sz="2200" dirty="0" smtClean="0">
                <a:ea typeface="MS PGothic" pitchFamily="34" charset="-128"/>
                <a:cs typeface="Arial"/>
              </a:rPr>
              <a:t>ractice</a:t>
            </a:r>
          </a:p>
          <a:p>
            <a:pPr marL="742950" indent="-742950">
              <a:buFont typeface="Arial" pitchFamily="34" charset="0"/>
              <a:buAutoNum type="alphaLcPeriod"/>
              <a:defRPr/>
            </a:pPr>
            <a:r>
              <a:rPr lang="en-US" sz="2200" dirty="0" smtClean="0">
                <a:ea typeface="MS PGothic" pitchFamily="34" charset="-128"/>
                <a:cs typeface="Arial"/>
              </a:rPr>
              <a:t>Use internal </a:t>
            </a:r>
            <a:r>
              <a:rPr lang="en-US" sz="2200" dirty="0">
                <a:ea typeface="MS PGothic" pitchFamily="34" charset="-128"/>
                <a:cs typeface="Arial"/>
              </a:rPr>
              <a:t>rate of return</a:t>
            </a:r>
          </a:p>
          <a:p>
            <a:pPr marL="742950" indent="-742950">
              <a:buFont typeface="Arial" pitchFamily="34" charset="0"/>
              <a:buAutoNum type="alphaLcPeriod"/>
              <a:defRPr/>
            </a:pPr>
            <a:endParaRPr lang="en-US" sz="3600" dirty="0" smtClean="0">
              <a:latin typeface="+mn-lt"/>
              <a:ea typeface="MS PGothic" pitchFamily="34" charset="-128"/>
              <a:cs typeface="Arial"/>
            </a:endParaRPr>
          </a:p>
          <a:p>
            <a:pPr>
              <a:buFont typeface="Arial" pitchFamily="34" charset="0"/>
              <a:buChar char="•"/>
              <a:defRPr/>
            </a:pPr>
            <a:endParaRPr lang="en-US" sz="2800" dirty="0">
              <a:latin typeface="+mn-lt"/>
              <a:ea typeface="MS PGothic" pitchFamily="34" charset="-128"/>
              <a:cs typeface="Arial"/>
            </a:endParaRPr>
          </a:p>
        </p:txBody>
      </p:sp>
      <p:sp>
        <p:nvSpPr>
          <p:cNvPr id="6" name="Slide Number Placeholder 5"/>
          <p:cNvSpPr>
            <a:spLocks noGrp="1"/>
          </p:cNvSpPr>
          <p:nvPr>
            <p:ph type="sldNum" sz="quarter" idx="12"/>
          </p:nvPr>
        </p:nvSpPr>
        <p:spPr/>
        <p:txBody>
          <a:bodyPr/>
          <a:lstStyle/>
          <a:p>
            <a:pPr>
              <a:defRPr/>
            </a:pPr>
            <a:r>
              <a:rPr lang="en-US" dirty="0" smtClean="0"/>
              <a:t>46</a:t>
            </a:r>
          </a:p>
        </p:txBody>
      </p:sp>
    </p:spTree>
    <p:extLst>
      <p:ext uri="{BB962C8B-B14F-4D97-AF65-F5344CB8AC3E}">
        <p14:creationId xmlns:p14="http://schemas.microsoft.com/office/powerpoint/2010/main" val="329018187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4158"/>
            <a:ext cx="8305799" cy="1339850"/>
          </a:xfrm>
          <a:ln>
            <a:noFill/>
          </a:ln>
        </p:spPr>
        <p:style>
          <a:lnRef idx="2">
            <a:schemeClr val="dk1"/>
          </a:lnRef>
          <a:fillRef idx="1">
            <a:schemeClr val="lt1"/>
          </a:fillRef>
          <a:effectRef idx="0">
            <a:schemeClr val="dk1"/>
          </a:effectRef>
          <a:fontRef idx="minor">
            <a:schemeClr val="dk1"/>
          </a:fontRef>
        </p:style>
        <p:txBody>
          <a:bodyPr>
            <a:noAutofit/>
          </a:bodyPr>
          <a:lstStyle/>
          <a:p>
            <a:pPr>
              <a:defRPr/>
            </a:pPr>
            <a:r>
              <a:rPr lang="en-US" sz="4000" b="1" dirty="0" smtClean="0">
                <a:latin typeface="+mn-lt"/>
                <a:cs typeface="Arial"/>
              </a:rPr>
              <a:t>Projects with Different </a:t>
            </a:r>
            <a:r>
              <a:rPr lang="en-US" sz="4000" b="1" dirty="0">
                <a:latin typeface="+mn-lt"/>
                <a:cs typeface="Arial"/>
              </a:rPr>
              <a:t>T</a:t>
            </a:r>
            <a:r>
              <a:rPr lang="en-US" sz="4000" b="1" dirty="0" smtClean="0">
                <a:latin typeface="+mn-lt"/>
                <a:cs typeface="Arial"/>
              </a:rPr>
              <a:t>ime </a:t>
            </a:r>
            <a:r>
              <a:rPr lang="en-US" sz="4000" b="1" dirty="0">
                <a:latin typeface="+mn-lt"/>
                <a:cs typeface="Arial"/>
              </a:rPr>
              <a:t>S</a:t>
            </a:r>
            <a:r>
              <a:rPr lang="en-US" sz="4000" b="1" dirty="0" smtClean="0">
                <a:latin typeface="+mn-lt"/>
                <a:cs typeface="Arial"/>
              </a:rPr>
              <a:t>pans</a:t>
            </a:r>
            <a:endParaRPr lang="en-US" sz="4000" b="1" dirty="0">
              <a:latin typeface="+mn-lt"/>
              <a:cs typeface="Arial"/>
            </a:endParaRPr>
          </a:p>
        </p:txBody>
      </p:sp>
      <p:sp>
        <p:nvSpPr>
          <p:cNvPr id="196611" name="Content Placeholder 2"/>
          <p:cNvSpPr>
            <a:spLocks noGrp="1"/>
          </p:cNvSpPr>
          <p:nvPr>
            <p:ph idx="1"/>
          </p:nvPr>
        </p:nvSpPr>
        <p:spPr>
          <a:xfrm>
            <a:off x="457200" y="1752600"/>
            <a:ext cx="8229600" cy="4312921"/>
          </a:xfrm>
        </p:spPr>
        <p:txBody>
          <a:bodyPr>
            <a:normAutofit/>
          </a:bodyPr>
          <a:lstStyle/>
          <a:p>
            <a:pPr>
              <a:spcBef>
                <a:spcPct val="0"/>
              </a:spcBef>
              <a:buFont typeface="Wingdings" charset="2"/>
              <a:buChar char="q"/>
            </a:pPr>
            <a:endParaRPr lang="en-US" dirty="0" smtClean="0">
              <a:solidFill>
                <a:srgbClr val="000000"/>
              </a:solidFill>
              <a:latin typeface="+mn-lt"/>
              <a:cs typeface="Arial"/>
            </a:endParaRPr>
          </a:p>
          <a:p>
            <a:pPr>
              <a:spcBef>
                <a:spcPct val="0"/>
              </a:spcBef>
              <a:buClr>
                <a:schemeClr val="bg2">
                  <a:lumMod val="20000"/>
                  <a:lumOff val="80000"/>
                </a:schemeClr>
              </a:buClr>
              <a:buFont typeface="Wingdings" charset="2"/>
              <a:buChar char="q"/>
            </a:pPr>
            <a:r>
              <a:rPr lang="en-US" sz="2200" dirty="0">
                <a:solidFill>
                  <a:srgbClr val="000000"/>
                </a:solidFill>
                <a:cs typeface="Arial"/>
              </a:rPr>
              <a:t>N</a:t>
            </a:r>
            <a:r>
              <a:rPr lang="en-US" sz="2200" dirty="0" smtClean="0">
                <a:solidFill>
                  <a:srgbClr val="000000"/>
                </a:solidFill>
                <a:latin typeface="+mn-lt"/>
                <a:cs typeface="Arial"/>
              </a:rPr>
              <a:t>eeds to ‘adjust’ for time spans of projects</a:t>
            </a:r>
          </a:p>
          <a:p>
            <a:pPr>
              <a:spcBef>
                <a:spcPct val="0"/>
              </a:spcBef>
              <a:buClr>
                <a:schemeClr val="bg2">
                  <a:lumMod val="20000"/>
                  <a:lumOff val="80000"/>
                </a:schemeClr>
              </a:buClr>
              <a:buFont typeface="Wingdings" charset="2"/>
              <a:buChar char="q"/>
            </a:pPr>
            <a:endParaRPr lang="en-US" sz="2200" dirty="0" smtClean="0">
              <a:solidFill>
                <a:srgbClr val="000000"/>
              </a:solidFill>
              <a:latin typeface="+mn-lt"/>
              <a:cs typeface="Arial"/>
            </a:endParaRPr>
          </a:p>
          <a:p>
            <a:pPr>
              <a:spcBef>
                <a:spcPct val="0"/>
              </a:spcBef>
              <a:buClr>
                <a:schemeClr val="bg2">
                  <a:lumMod val="20000"/>
                  <a:lumOff val="80000"/>
                </a:schemeClr>
              </a:buClr>
              <a:buFont typeface="Wingdings" charset="2"/>
              <a:buChar char="q"/>
            </a:pPr>
            <a:r>
              <a:rPr lang="en-US" sz="2200" dirty="0" smtClean="0">
                <a:solidFill>
                  <a:srgbClr val="000000"/>
                </a:solidFill>
                <a:latin typeface="+mn-lt"/>
                <a:cs typeface="Arial"/>
              </a:rPr>
              <a:t>Shorter projects with same </a:t>
            </a:r>
            <a:r>
              <a:rPr lang="en-US" sz="2200" dirty="0" smtClean="0">
                <a:solidFill>
                  <a:srgbClr val="000000"/>
                </a:solidFill>
                <a:cs typeface="Arial"/>
              </a:rPr>
              <a:t>PV</a:t>
            </a:r>
            <a:r>
              <a:rPr lang="en-US" sz="2200" dirty="0" smtClean="0">
                <a:solidFill>
                  <a:srgbClr val="000000"/>
                </a:solidFill>
                <a:latin typeface="+mn-lt"/>
                <a:cs typeface="Arial"/>
              </a:rPr>
              <a:t> are preferred</a:t>
            </a:r>
          </a:p>
          <a:p>
            <a:pPr marL="522288" lvl="1" indent="-285750">
              <a:spcBef>
                <a:spcPct val="0"/>
              </a:spcBef>
              <a:buClr>
                <a:schemeClr val="bg2">
                  <a:lumMod val="40000"/>
                  <a:lumOff val="60000"/>
                </a:schemeClr>
              </a:buClr>
              <a:buFont typeface="Wingdings" charset="2"/>
              <a:buChar char="§"/>
            </a:pPr>
            <a:r>
              <a:rPr lang="en-US" sz="1800" dirty="0">
                <a:cs typeface="Arial"/>
              </a:rPr>
              <a:t>L</a:t>
            </a:r>
            <a:r>
              <a:rPr lang="en-US" sz="1800" dirty="0" smtClean="0">
                <a:cs typeface="Arial"/>
              </a:rPr>
              <a:t>ess can go wrong</a:t>
            </a:r>
            <a:endParaRPr lang="en-US" sz="1800" dirty="0">
              <a:cs typeface="Arial"/>
            </a:endParaRPr>
          </a:p>
          <a:p>
            <a:pPr marL="522288" lvl="1" indent="-285750">
              <a:spcBef>
                <a:spcPct val="0"/>
              </a:spcBef>
              <a:buClr>
                <a:schemeClr val="bg2">
                  <a:lumMod val="40000"/>
                  <a:lumOff val="60000"/>
                </a:schemeClr>
              </a:buClr>
              <a:buFont typeface="Wingdings" charset="2"/>
              <a:buChar char="§"/>
            </a:pPr>
            <a:r>
              <a:rPr lang="en-US" sz="1800" dirty="0" smtClean="0">
                <a:cs typeface="Arial"/>
              </a:rPr>
              <a:t>Surplus PV can be reinvested (option value)</a:t>
            </a:r>
          </a:p>
          <a:p>
            <a:pPr marL="236538" lvl="1" indent="0">
              <a:spcBef>
                <a:spcPct val="0"/>
              </a:spcBef>
              <a:buClr>
                <a:schemeClr val="bg2">
                  <a:lumMod val="40000"/>
                  <a:lumOff val="60000"/>
                </a:schemeClr>
              </a:buClr>
              <a:buNone/>
            </a:pPr>
            <a:endParaRPr lang="en-US" sz="1800" dirty="0" smtClean="0">
              <a:cs typeface="Arial"/>
            </a:endParaRPr>
          </a:p>
          <a:p>
            <a:pPr>
              <a:spcBef>
                <a:spcPct val="0"/>
              </a:spcBef>
              <a:buClr>
                <a:schemeClr val="bg2">
                  <a:lumMod val="20000"/>
                  <a:lumOff val="80000"/>
                </a:schemeClr>
              </a:buClr>
              <a:buFont typeface="Wingdings" charset="2"/>
              <a:buChar char="q"/>
            </a:pPr>
            <a:r>
              <a:rPr lang="en-US" sz="2200" dirty="0" smtClean="0">
                <a:solidFill>
                  <a:srgbClr val="000000"/>
                </a:solidFill>
                <a:cs typeface="Arial"/>
              </a:rPr>
              <a:t>Options for addressing different lengths of projects</a:t>
            </a:r>
            <a:endParaRPr lang="en-US" sz="2200" dirty="0">
              <a:solidFill>
                <a:srgbClr val="000000"/>
              </a:solidFill>
              <a:cs typeface="Arial"/>
            </a:endParaRPr>
          </a:p>
          <a:p>
            <a:pPr marL="693738" lvl="1" indent="-457200">
              <a:spcBef>
                <a:spcPct val="0"/>
              </a:spcBef>
              <a:buClr>
                <a:schemeClr val="bg2">
                  <a:lumMod val="40000"/>
                  <a:lumOff val="60000"/>
                </a:schemeClr>
              </a:buClr>
              <a:buFont typeface="Wingdings" charset="2"/>
              <a:buChar char="§"/>
            </a:pPr>
            <a:r>
              <a:rPr lang="en-US" sz="1800" dirty="0" smtClean="0">
                <a:solidFill>
                  <a:srgbClr val="000000"/>
                </a:solidFill>
                <a:latin typeface="+mn-lt"/>
                <a:cs typeface="Arial"/>
              </a:rPr>
              <a:t>Rolling over the shorter project</a:t>
            </a:r>
          </a:p>
          <a:p>
            <a:pPr marL="693738" lvl="1" indent="-457200">
              <a:spcBef>
                <a:spcPct val="0"/>
              </a:spcBef>
              <a:buClr>
                <a:schemeClr val="bg2">
                  <a:lumMod val="40000"/>
                  <a:lumOff val="60000"/>
                </a:schemeClr>
              </a:buClr>
              <a:buFont typeface="Wingdings" charset="2"/>
              <a:buChar char="§"/>
            </a:pPr>
            <a:r>
              <a:rPr lang="en-US" sz="1800" dirty="0" smtClean="0">
                <a:solidFill>
                  <a:srgbClr val="000000"/>
                </a:solidFill>
                <a:latin typeface="+mn-lt"/>
                <a:cs typeface="Arial"/>
              </a:rPr>
              <a:t>Express projects in Equivalent Annual Net Benefit</a:t>
            </a:r>
          </a:p>
        </p:txBody>
      </p:sp>
      <p:sp>
        <p:nvSpPr>
          <p:cNvPr id="5" name="Slide Number Placeholder 4"/>
          <p:cNvSpPr>
            <a:spLocks noGrp="1"/>
          </p:cNvSpPr>
          <p:nvPr>
            <p:ph type="sldNum" sz="quarter" idx="12"/>
          </p:nvPr>
        </p:nvSpPr>
        <p:spPr/>
        <p:txBody>
          <a:bodyPr/>
          <a:lstStyle/>
          <a:p>
            <a:pPr>
              <a:defRPr/>
            </a:pPr>
            <a:r>
              <a:rPr lang="en-US" dirty="0" smtClean="0"/>
              <a:t>47</a:t>
            </a:r>
            <a:endParaRPr lang="en-US" dirty="0"/>
          </a:p>
        </p:txBody>
      </p:sp>
    </p:spTree>
    <p:extLst>
      <p:ext uri="{BB962C8B-B14F-4D97-AF65-F5344CB8AC3E}">
        <p14:creationId xmlns:p14="http://schemas.microsoft.com/office/powerpoint/2010/main" val="17022639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381000"/>
            <a:ext cx="8458200" cy="990600"/>
          </a:xfrm>
          <a:ln>
            <a:noFill/>
          </a:ln>
        </p:spPr>
        <p:style>
          <a:lnRef idx="2">
            <a:schemeClr val="dk1"/>
          </a:lnRef>
          <a:fillRef idx="1">
            <a:schemeClr val="lt1"/>
          </a:fillRef>
          <a:effectRef idx="0">
            <a:schemeClr val="dk1"/>
          </a:effectRef>
          <a:fontRef idx="minor">
            <a:schemeClr val="dk1"/>
          </a:fontRef>
        </p:style>
        <p:txBody>
          <a:bodyPr>
            <a:noAutofit/>
          </a:bodyPr>
          <a:lstStyle/>
          <a:p>
            <a:pPr eaLnBrk="1" hangingPunct="1"/>
            <a:r>
              <a:rPr lang="en-US" sz="4000" b="1" dirty="0" smtClean="0">
                <a:solidFill>
                  <a:srgbClr val="000000"/>
                </a:solidFill>
                <a:latin typeface="+mn-lt"/>
                <a:cs typeface="News Gothic MT"/>
              </a:rPr>
              <a:t>Step 3. Monetize Benefits; Express as Present Values</a:t>
            </a:r>
          </a:p>
        </p:txBody>
      </p:sp>
      <p:sp>
        <p:nvSpPr>
          <p:cNvPr id="39939" name="Rectangle 3"/>
          <p:cNvSpPr>
            <a:spLocks noGrp="1" noChangeArrowheads="1"/>
          </p:cNvSpPr>
          <p:nvPr>
            <p:ph idx="1"/>
          </p:nvPr>
        </p:nvSpPr>
        <p:spPr>
          <a:xfrm>
            <a:off x="533400" y="2057400"/>
            <a:ext cx="8421688" cy="4419600"/>
          </a:xfrm>
        </p:spPr>
        <p:txBody>
          <a:bodyPr>
            <a:normAutofit/>
          </a:bodyPr>
          <a:lstStyle/>
          <a:p>
            <a:pPr eaLnBrk="1" hangingPunct="1">
              <a:lnSpc>
                <a:spcPct val="120000"/>
              </a:lnSpc>
              <a:buClr>
                <a:schemeClr val="bg2">
                  <a:lumMod val="20000"/>
                  <a:lumOff val="80000"/>
                </a:schemeClr>
              </a:buClr>
              <a:buFont typeface="Wingdings" charset="2"/>
              <a:buChar char="q"/>
            </a:pPr>
            <a:r>
              <a:rPr lang="en-US" sz="2200" dirty="0" smtClean="0">
                <a:solidFill>
                  <a:srgbClr val="000000"/>
                </a:solidFill>
                <a:latin typeface="+mn-lt"/>
                <a:cs typeface="News Gothic MT"/>
              </a:rPr>
              <a:t>List all the impacts of the policy </a:t>
            </a:r>
          </a:p>
          <a:p>
            <a:pPr eaLnBrk="1" hangingPunct="1">
              <a:lnSpc>
                <a:spcPct val="120000"/>
              </a:lnSpc>
              <a:buClr>
                <a:schemeClr val="bg2">
                  <a:lumMod val="20000"/>
                  <a:lumOff val="80000"/>
                </a:schemeClr>
              </a:buClr>
              <a:buFont typeface="Wingdings" charset="2"/>
              <a:buChar char="q"/>
            </a:pPr>
            <a:r>
              <a:rPr lang="en-US" sz="2200" dirty="0" smtClean="0">
                <a:solidFill>
                  <a:srgbClr val="000000"/>
                </a:solidFill>
                <a:latin typeface="+mn-lt"/>
                <a:cs typeface="News Gothic MT"/>
              </a:rPr>
              <a:t>Impacts must be linked to incremental costs (treatment over business-as-usual)</a:t>
            </a:r>
          </a:p>
          <a:p>
            <a:pPr eaLnBrk="1" hangingPunct="1">
              <a:lnSpc>
                <a:spcPct val="120000"/>
              </a:lnSpc>
              <a:buClr>
                <a:schemeClr val="bg2">
                  <a:lumMod val="20000"/>
                  <a:lumOff val="80000"/>
                </a:schemeClr>
              </a:buClr>
              <a:buFont typeface="Wingdings" charset="2"/>
              <a:buChar char="q"/>
            </a:pPr>
            <a:r>
              <a:rPr lang="en-US" sz="2200" dirty="0" smtClean="0">
                <a:solidFill>
                  <a:srgbClr val="000000"/>
                </a:solidFill>
                <a:latin typeface="+mn-lt"/>
                <a:cs typeface="News Gothic MT"/>
              </a:rPr>
              <a:t>Identify time period when impacts are realized</a:t>
            </a:r>
          </a:p>
          <a:p>
            <a:pPr lvl="1" eaLnBrk="1" hangingPunct="1">
              <a:lnSpc>
                <a:spcPct val="120000"/>
              </a:lnSpc>
            </a:pPr>
            <a:endParaRPr lang="en-US" sz="2400" dirty="0" smtClean="0">
              <a:latin typeface="+mn-lt"/>
              <a:cs typeface="News Gothic MT"/>
            </a:endParaRPr>
          </a:p>
        </p:txBody>
      </p:sp>
    </p:spTree>
    <p:extLst>
      <p:ext uri="{BB962C8B-B14F-4D97-AF65-F5344CB8AC3E}">
        <p14:creationId xmlns:p14="http://schemas.microsoft.com/office/powerpoint/2010/main" val="404904732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pPr>
              <a:defRPr/>
            </a:pPr>
            <a:r>
              <a:rPr lang="en-US" sz="4400" b="1" dirty="0" smtClean="0">
                <a:latin typeface="+mn-lt"/>
                <a:cs typeface="Arial"/>
              </a:rPr>
              <a:t>Real v. Nominal </a:t>
            </a:r>
            <a:r>
              <a:rPr lang="en-US" sz="4400" b="1" dirty="0">
                <a:latin typeface="+mn-lt"/>
                <a:cs typeface="Arial"/>
              </a:rPr>
              <a:t>D</a:t>
            </a:r>
            <a:r>
              <a:rPr lang="en-US" sz="4400" b="1" dirty="0" smtClean="0">
                <a:latin typeface="+mn-lt"/>
                <a:cs typeface="Arial"/>
              </a:rPr>
              <a:t>ollars</a:t>
            </a:r>
            <a:endParaRPr lang="en-US" sz="4400" b="1" dirty="0">
              <a:latin typeface="+mn-lt"/>
              <a:cs typeface="Arial"/>
            </a:endParaRPr>
          </a:p>
        </p:txBody>
      </p:sp>
      <p:sp>
        <p:nvSpPr>
          <p:cNvPr id="201731" name="Content Placeholder 4"/>
          <p:cNvSpPr>
            <a:spLocks noGrp="1"/>
          </p:cNvSpPr>
          <p:nvPr>
            <p:ph idx="1"/>
          </p:nvPr>
        </p:nvSpPr>
        <p:spPr>
          <a:xfrm>
            <a:off x="457200" y="2057400"/>
            <a:ext cx="8229600" cy="4068763"/>
          </a:xfrm>
        </p:spPr>
        <p:txBody>
          <a:bodyPr>
            <a:normAutofit/>
          </a:bodyPr>
          <a:lstStyle/>
          <a:p>
            <a:pPr>
              <a:lnSpc>
                <a:spcPct val="110000"/>
              </a:lnSpc>
              <a:spcBef>
                <a:spcPct val="0"/>
              </a:spcBef>
              <a:buClr>
                <a:schemeClr val="bg2">
                  <a:lumMod val="20000"/>
                  <a:lumOff val="80000"/>
                </a:schemeClr>
              </a:buClr>
              <a:buFont typeface="Wingdings" charset="2"/>
              <a:buChar char="q"/>
            </a:pPr>
            <a:r>
              <a:rPr lang="en-US" sz="2200" dirty="0" smtClean="0">
                <a:solidFill>
                  <a:srgbClr val="000000"/>
                </a:solidFill>
                <a:cs typeface="Arial"/>
              </a:rPr>
              <a:t>Inflation – increases in prices over time – means nominal dollars in future years are worth less than dollars now (even without discounting)</a:t>
            </a:r>
          </a:p>
          <a:p>
            <a:pPr>
              <a:lnSpc>
                <a:spcPct val="110000"/>
              </a:lnSpc>
              <a:spcBef>
                <a:spcPct val="0"/>
              </a:spcBef>
              <a:buClr>
                <a:schemeClr val="bg2">
                  <a:lumMod val="20000"/>
                  <a:lumOff val="80000"/>
                </a:schemeClr>
              </a:buClr>
              <a:buFont typeface="Wingdings" charset="2"/>
              <a:buChar char="q"/>
            </a:pPr>
            <a:r>
              <a:rPr lang="en-US" sz="2200" dirty="0" smtClean="0">
                <a:solidFill>
                  <a:srgbClr val="000000"/>
                </a:solidFill>
                <a:cs typeface="Arial"/>
              </a:rPr>
              <a:t>Convert nominal dollars to real dollars (constant dollars in 2015) </a:t>
            </a:r>
          </a:p>
          <a:p>
            <a:pPr>
              <a:lnSpc>
                <a:spcPct val="110000"/>
              </a:lnSpc>
              <a:spcBef>
                <a:spcPct val="0"/>
              </a:spcBef>
              <a:buClr>
                <a:schemeClr val="bg2">
                  <a:lumMod val="20000"/>
                  <a:lumOff val="80000"/>
                </a:schemeClr>
              </a:buClr>
              <a:buFont typeface="Wingdings" charset="2"/>
              <a:buChar char="q"/>
            </a:pPr>
            <a:r>
              <a:rPr lang="en-US" sz="2200" dirty="0" smtClean="0">
                <a:solidFill>
                  <a:srgbClr val="000000"/>
                </a:solidFill>
                <a:cs typeface="Arial"/>
              </a:rPr>
              <a:t>Choose index with same bundle of resources as project:</a:t>
            </a:r>
          </a:p>
          <a:p>
            <a:pPr lvl="1">
              <a:lnSpc>
                <a:spcPct val="110000"/>
              </a:lnSpc>
              <a:spcBef>
                <a:spcPct val="0"/>
              </a:spcBef>
              <a:buClr>
                <a:schemeClr val="bg2">
                  <a:lumMod val="40000"/>
                  <a:lumOff val="60000"/>
                </a:schemeClr>
              </a:buClr>
              <a:buFont typeface="Wingdings" charset="2"/>
              <a:buChar char="§"/>
            </a:pPr>
            <a:r>
              <a:rPr lang="en-US" sz="1800" dirty="0" smtClean="0">
                <a:solidFill>
                  <a:srgbClr val="000000"/>
                </a:solidFill>
                <a:cs typeface="Arial"/>
              </a:rPr>
              <a:t>Typically use consumer price index (CPI)</a:t>
            </a:r>
          </a:p>
          <a:p>
            <a:pPr lvl="1">
              <a:lnSpc>
                <a:spcPct val="110000"/>
              </a:lnSpc>
              <a:spcBef>
                <a:spcPct val="0"/>
              </a:spcBef>
              <a:buClr>
                <a:schemeClr val="bg2">
                  <a:lumMod val="40000"/>
                  <a:lumOff val="60000"/>
                </a:schemeClr>
              </a:buClr>
              <a:buFont typeface="Wingdings" charset="2"/>
              <a:buChar char="§"/>
            </a:pPr>
            <a:r>
              <a:rPr lang="en-US" sz="1800" dirty="0" smtClean="0">
                <a:solidFill>
                  <a:srgbClr val="000000"/>
                </a:solidFill>
                <a:cs typeface="Arial"/>
              </a:rPr>
              <a:t>Alternatives: HECA; HEPI; Taylor-Fowler CEI</a:t>
            </a:r>
          </a:p>
          <a:p>
            <a:pPr>
              <a:lnSpc>
                <a:spcPct val="110000"/>
              </a:lnSpc>
              <a:spcBef>
                <a:spcPct val="0"/>
              </a:spcBef>
              <a:buClr>
                <a:schemeClr val="bg2">
                  <a:lumMod val="20000"/>
                  <a:lumOff val="80000"/>
                </a:schemeClr>
              </a:buClr>
              <a:buFont typeface="Wingdings" charset="2"/>
              <a:buChar char="q"/>
            </a:pPr>
            <a:r>
              <a:rPr lang="en-US" sz="2200" dirty="0" smtClean="0">
                <a:solidFill>
                  <a:srgbClr val="000000"/>
                </a:solidFill>
                <a:cs typeface="Arial"/>
              </a:rPr>
              <a:t>Not a problem for predicted benefits (no reason to add inflation then subtract it)</a:t>
            </a:r>
          </a:p>
        </p:txBody>
      </p:sp>
      <p:sp>
        <p:nvSpPr>
          <p:cNvPr id="5" name="Slide Number Placeholder 4"/>
          <p:cNvSpPr>
            <a:spLocks noGrp="1"/>
          </p:cNvSpPr>
          <p:nvPr>
            <p:ph type="sldNum" sz="quarter" idx="12"/>
          </p:nvPr>
        </p:nvSpPr>
        <p:spPr/>
        <p:txBody>
          <a:bodyPr/>
          <a:lstStyle/>
          <a:p>
            <a:pPr>
              <a:defRPr/>
            </a:pPr>
            <a:r>
              <a:rPr lang="en-US" dirty="0" smtClean="0"/>
              <a:t>48</a:t>
            </a:r>
            <a:endParaRPr lang="en-US" dirty="0"/>
          </a:p>
        </p:txBody>
      </p:sp>
    </p:spTree>
    <p:extLst>
      <p:ext uri="{BB962C8B-B14F-4D97-AF65-F5344CB8AC3E}">
        <p14:creationId xmlns:p14="http://schemas.microsoft.com/office/powerpoint/2010/main" val="395566595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pPr>
              <a:defRPr/>
            </a:pPr>
            <a:r>
              <a:rPr lang="en-US" sz="4400" b="1" dirty="0" smtClean="0">
                <a:latin typeface="+mn-lt"/>
                <a:cs typeface="Arial"/>
              </a:rPr>
              <a:t>Theory of Discount Rate</a:t>
            </a:r>
            <a:endParaRPr lang="en-US" sz="4400" b="1" dirty="0">
              <a:latin typeface="+mn-lt"/>
              <a:cs typeface="Arial"/>
            </a:endParaRPr>
          </a:p>
        </p:txBody>
      </p:sp>
      <p:sp>
        <p:nvSpPr>
          <p:cNvPr id="207875" name="Content Placeholder 2"/>
          <p:cNvSpPr>
            <a:spLocks noGrp="1"/>
          </p:cNvSpPr>
          <p:nvPr>
            <p:ph idx="1"/>
          </p:nvPr>
        </p:nvSpPr>
        <p:spPr>
          <a:xfrm>
            <a:off x="457200" y="2057400"/>
            <a:ext cx="8305800" cy="4008121"/>
          </a:xfrm>
        </p:spPr>
        <p:txBody>
          <a:bodyPr>
            <a:normAutofit/>
          </a:bodyPr>
          <a:lstStyle/>
          <a:p>
            <a:pPr marL="0">
              <a:lnSpc>
                <a:spcPct val="110000"/>
              </a:lnSpc>
              <a:spcBef>
                <a:spcPct val="0"/>
              </a:spcBef>
              <a:buFont typeface="Arial" charset="0"/>
              <a:buNone/>
            </a:pPr>
            <a:r>
              <a:rPr lang="en-US" dirty="0" smtClean="0">
                <a:solidFill>
                  <a:srgbClr val="000000"/>
                </a:solidFill>
                <a:latin typeface="+mn-lt"/>
                <a:cs typeface="Arial"/>
              </a:rPr>
              <a:t>Where does money come from to pay for the costs of the intervention?</a:t>
            </a:r>
            <a:endParaRPr lang="en-US" dirty="0">
              <a:solidFill>
                <a:srgbClr val="000000"/>
              </a:solidFill>
              <a:latin typeface="+mn-lt"/>
              <a:cs typeface="Arial"/>
            </a:endParaRPr>
          </a:p>
          <a:p>
            <a:pPr>
              <a:lnSpc>
                <a:spcPct val="110000"/>
              </a:lnSpc>
              <a:spcBef>
                <a:spcPct val="0"/>
              </a:spcBef>
              <a:buClr>
                <a:schemeClr val="bg2">
                  <a:lumMod val="20000"/>
                  <a:lumOff val="80000"/>
                </a:schemeClr>
              </a:buClr>
              <a:buFont typeface="Wingdings" charset="2"/>
              <a:buChar char="q"/>
            </a:pPr>
            <a:r>
              <a:rPr lang="en-US" sz="2000" dirty="0" smtClean="0">
                <a:solidFill>
                  <a:srgbClr val="000000"/>
                </a:solidFill>
                <a:latin typeface="+mn-lt"/>
                <a:cs typeface="Arial"/>
              </a:rPr>
              <a:t>Marginal Rate of Time Preference of individuals</a:t>
            </a:r>
          </a:p>
          <a:p>
            <a:pPr>
              <a:lnSpc>
                <a:spcPct val="110000"/>
              </a:lnSpc>
              <a:spcBef>
                <a:spcPct val="0"/>
              </a:spcBef>
              <a:buClr>
                <a:schemeClr val="bg2">
                  <a:lumMod val="20000"/>
                  <a:lumOff val="80000"/>
                </a:schemeClr>
              </a:buClr>
              <a:buFont typeface="Wingdings" charset="2"/>
              <a:buChar char="q"/>
            </a:pPr>
            <a:r>
              <a:rPr lang="en-US" sz="2000" dirty="0" smtClean="0">
                <a:solidFill>
                  <a:srgbClr val="000000"/>
                </a:solidFill>
                <a:latin typeface="+mn-lt"/>
                <a:cs typeface="Arial"/>
              </a:rPr>
              <a:t>Marginal Rate of Return on Investment of investors</a:t>
            </a:r>
          </a:p>
          <a:p>
            <a:pPr>
              <a:lnSpc>
                <a:spcPct val="110000"/>
              </a:lnSpc>
              <a:spcBef>
                <a:spcPct val="0"/>
              </a:spcBef>
              <a:buClr>
                <a:schemeClr val="bg2">
                  <a:lumMod val="20000"/>
                  <a:lumOff val="80000"/>
                </a:schemeClr>
              </a:buClr>
              <a:buFont typeface="Wingdings" charset="2"/>
              <a:buChar char="q"/>
            </a:pPr>
            <a:r>
              <a:rPr lang="en-US" sz="2000" dirty="0" smtClean="0">
                <a:solidFill>
                  <a:srgbClr val="000000"/>
                </a:solidFill>
                <a:latin typeface="+mn-lt"/>
                <a:cs typeface="Arial"/>
              </a:rPr>
              <a:t>Social Discount </a:t>
            </a:r>
            <a:r>
              <a:rPr lang="en-US" sz="2000" dirty="0">
                <a:solidFill>
                  <a:srgbClr val="000000"/>
                </a:solidFill>
                <a:latin typeface="+mn-lt"/>
                <a:cs typeface="Arial"/>
              </a:rPr>
              <a:t>R</a:t>
            </a:r>
            <a:r>
              <a:rPr lang="en-US" sz="2000" dirty="0" smtClean="0">
                <a:solidFill>
                  <a:srgbClr val="000000"/>
                </a:solidFill>
                <a:latin typeface="+mn-lt"/>
                <a:cs typeface="Arial"/>
              </a:rPr>
              <a:t>ate weighing current generations with future generations</a:t>
            </a:r>
          </a:p>
          <a:p>
            <a:pPr>
              <a:lnSpc>
                <a:spcPct val="110000"/>
              </a:lnSpc>
              <a:spcBef>
                <a:spcPct val="0"/>
              </a:spcBef>
              <a:buClr>
                <a:schemeClr val="bg2">
                  <a:lumMod val="20000"/>
                  <a:lumOff val="80000"/>
                </a:schemeClr>
              </a:buClr>
              <a:buFont typeface="Wingdings" charset="2"/>
              <a:buChar char="q"/>
            </a:pPr>
            <a:r>
              <a:rPr lang="en-US" sz="2000" dirty="0" smtClean="0">
                <a:solidFill>
                  <a:srgbClr val="000000"/>
                </a:solidFill>
                <a:latin typeface="+mn-lt"/>
                <a:cs typeface="Arial"/>
              </a:rPr>
              <a:t>Use ‘financial sourcing’ as a basis for deciding the actual discount rate</a:t>
            </a:r>
          </a:p>
          <a:p>
            <a:pPr marL="0" indent="0">
              <a:spcBef>
                <a:spcPct val="0"/>
              </a:spcBef>
              <a:buNone/>
            </a:pPr>
            <a:endParaRPr lang="en-US" dirty="0" smtClean="0">
              <a:solidFill>
                <a:srgbClr val="000000"/>
              </a:solidFill>
              <a:latin typeface="+mn-lt"/>
              <a:cs typeface="Arial"/>
            </a:endParaRPr>
          </a:p>
        </p:txBody>
      </p:sp>
      <p:sp>
        <p:nvSpPr>
          <p:cNvPr id="5" name="Slide Number Placeholder 4"/>
          <p:cNvSpPr>
            <a:spLocks noGrp="1"/>
          </p:cNvSpPr>
          <p:nvPr>
            <p:ph type="sldNum" sz="quarter" idx="12"/>
          </p:nvPr>
        </p:nvSpPr>
        <p:spPr/>
        <p:txBody>
          <a:bodyPr/>
          <a:lstStyle/>
          <a:p>
            <a:pPr>
              <a:defRPr/>
            </a:pPr>
            <a:r>
              <a:rPr lang="en-US" dirty="0" smtClean="0"/>
              <a:t>49</a:t>
            </a:r>
            <a:endParaRPr lang="en-US" dirty="0"/>
          </a:p>
        </p:txBody>
      </p:sp>
    </p:spTree>
    <p:extLst>
      <p:ext uri="{BB962C8B-B14F-4D97-AF65-F5344CB8AC3E}">
        <p14:creationId xmlns:p14="http://schemas.microsoft.com/office/powerpoint/2010/main" val="357674188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pPr>
              <a:defRPr/>
            </a:pPr>
            <a:r>
              <a:rPr lang="en-US" sz="4000" b="1" dirty="0" smtClean="0">
                <a:latin typeface="+mn-lt"/>
                <a:cs typeface="Arial"/>
              </a:rPr>
              <a:t>Discounting in Practice</a:t>
            </a:r>
            <a:endParaRPr lang="en-US" sz="4000" b="1" dirty="0">
              <a:latin typeface="+mn-lt"/>
              <a:cs typeface="Arial"/>
            </a:endParaRPr>
          </a:p>
        </p:txBody>
      </p:sp>
      <p:sp>
        <p:nvSpPr>
          <p:cNvPr id="221187" name="Content Placeholder 2"/>
          <p:cNvSpPr>
            <a:spLocks noGrp="1"/>
          </p:cNvSpPr>
          <p:nvPr>
            <p:ph idx="1"/>
          </p:nvPr>
        </p:nvSpPr>
        <p:spPr>
          <a:xfrm>
            <a:off x="457200" y="2057400"/>
            <a:ext cx="8229600" cy="4343400"/>
          </a:xfrm>
        </p:spPr>
        <p:txBody>
          <a:bodyPr>
            <a:normAutofit/>
          </a:bodyPr>
          <a:lstStyle/>
          <a:p>
            <a:pPr>
              <a:lnSpc>
                <a:spcPct val="120000"/>
              </a:lnSpc>
              <a:buClr>
                <a:schemeClr val="bg2">
                  <a:lumMod val="20000"/>
                  <a:lumOff val="80000"/>
                </a:schemeClr>
              </a:buClr>
              <a:buFont typeface="Wingdings" charset="2"/>
              <a:buChar char="q"/>
            </a:pPr>
            <a:r>
              <a:rPr lang="en-US" sz="2200" dirty="0" smtClean="0">
                <a:solidFill>
                  <a:schemeClr val="tx1"/>
                </a:solidFill>
                <a:latin typeface="+mn-lt"/>
                <a:cs typeface="Arial"/>
              </a:rPr>
              <a:t>Discount rates vary</a:t>
            </a:r>
            <a:endParaRPr lang="en-US" sz="2200" dirty="0">
              <a:solidFill>
                <a:schemeClr val="tx1"/>
              </a:solidFill>
              <a:latin typeface="+mn-lt"/>
              <a:cs typeface="Arial"/>
            </a:endParaRPr>
          </a:p>
          <a:p>
            <a:pPr lvl="1">
              <a:lnSpc>
                <a:spcPct val="120000"/>
              </a:lnSpc>
              <a:buClr>
                <a:schemeClr val="bg2">
                  <a:lumMod val="40000"/>
                  <a:lumOff val="60000"/>
                </a:schemeClr>
              </a:buClr>
              <a:buFont typeface="Wingdings" charset="2"/>
              <a:buChar char="§"/>
            </a:pPr>
            <a:r>
              <a:rPr lang="en-US" sz="1800" dirty="0">
                <a:solidFill>
                  <a:schemeClr val="tx1"/>
                </a:solidFill>
                <a:cs typeface="Arial"/>
              </a:rPr>
              <a:t>OMB </a:t>
            </a:r>
            <a:r>
              <a:rPr lang="en-US" sz="1800" dirty="0" smtClean="0">
                <a:solidFill>
                  <a:schemeClr val="tx1"/>
                </a:solidFill>
                <a:cs typeface="Arial"/>
              </a:rPr>
              <a:t>(7%); GAO (yield </a:t>
            </a:r>
            <a:r>
              <a:rPr lang="en-US" sz="1800" dirty="0">
                <a:solidFill>
                  <a:schemeClr val="tx1"/>
                </a:solidFill>
                <a:cs typeface="Arial"/>
              </a:rPr>
              <a:t>on Treasury debt </a:t>
            </a:r>
            <a:r>
              <a:rPr lang="en-US" sz="1800" dirty="0" smtClean="0">
                <a:solidFill>
                  <a:schemeClr val="tx1"/>
                </a:solidFill>
                <a:cs typeface="Arial"/>
              </a:rPr>
              <a:t>of same maturity); </a:t>
            </a:r>
            <a:r>
              <a:rPr lang="en-US" sz="1800" dirty="0">
                <a:solidFill>
                  <a:schemeClr val="tx1"/>
                </a:solidFill>
                <a:cs typeface="Arial"/>
              </a:rPr>
              <a:t>CBO (2%, U.S. Treasury borrowing rate</a:t>
            </a:r>
            <a:r>
              <a:rPr lang="en-US" sz="1800" dirty="0" smtClean="0">
                <a:solidFill>
                  <a:schemeClr val="tx1"/>
                </a:solidFill>
                <a:cs typeface="Arial"/>
              </a:rPr>
              <a:t>)</a:t>
            </a:r>
            <a:endParaRPr lang="en-US" sz="1800" dirty="0">
              <a:solidFill>
                <a:schemeClr val="tx1"/>
              </a:solidFill>
              <a:cs typeface="Arial"/>
            </a:endParaRPr>
          </a:p>
          <a:p>
            <a:pPr lvl="1">
              <a:lnSpc>
                <a:spcPct val="120000"/>
              </a:lnSpc>
              <a:buClr>
                <a:schemeClr val="bg2">
                  <a:lumMod val="40000"/>
                  <a:lumOff val="60000"/>
                </a:schemeClr>
              </a:buClr>
              <a:buFont typeface="Wingdings" charset="2"/>
              <a:buChar char="§"/>
            </a:pPr>
            <a:r>
              <a:rPr lang="en-US" sz="1800" dirty="0" smtClean="0">
                <a:solidFill>
                  <a:schemeClr val="tx1"/>
                </a:solidFill>
                <a:cs typeface="Arial"/>
              </a:rPr>
              <a:t>For </a:t>
            </a:r>
            <a:r>
              <a:rPr lang="en-US" sz="1800" dirty="0">
                <a:solidFill>
                  <a:schemeClr val="tx1"/>
                </a:solidFill>
                <a:cs typeface="Arial"/>
              </a:rPr>
              <a:t>private individuals or agencies, </a:t>
            </a:r>
            <a:r>
              <a:rPr lang="en-US" sz="1800" i="1" dirty="0">
                <a:solidFill>
                  <a:schemeClr val="tx1"/>
                </a:solidFill>
                <a:cs typeface="Arial"/>
              </a:rPr>
              <a:t>d </a:t>
            </a:r>
            <a:r>
              <a:rPr lang="en-US" sz="1800" dirty="0">
                <a:solidFill>
                  <a:schemeClr val="tx1"/>
                </a:solidFill>
                <a:cs typeface="Arial"/>
              </a:rPr>
              <a:t>is </a:t>
            </a:r>
            <a:r>
              <a:rPr lang="en-US" sz="1800" dirty="0" smtClean="0">
                <a:solidFill>
                  <a:schemeClr val="tx1"/>
                </a:solidFill>
                <a:cs typeface="Arial"/>
              </a:rPr>
              <a:t>typically much higher because of opportunity cost of capital</a:t>
            </a:r>
          </a:p>
          <a:p>
            <a:pPr>
              <a:lnSpc>
                <a:spcPct val="120000"/>
              </a:lnSpc>
              <a:buClr>
                <a:schemeClr val="bg2">
                  <a:lumMod val="20000"/>
                  <a:lumOff val="80000"/>
                </a:schemeClr>
              </a:buClr>
              <a:buFont typeface="Wingdings" charset="2"/>
              <a:buChar char="q"/>
            </a:pPr>
            <a:r>
              <a:rPr lang="en-US" sz="2200" dirty="0" smtClean="0">
                <a:solidFill>
                  <a:schemeClr val="tx1"/>
                </a:solidFill>
                <a:latin typeface="+mn-lt"/>
                <a:cs typeface="Arial"/>
              </a:rPr>
              <a:t>For </a:t>
            </a:r>
            <a:r>
              <a:rPr lang="en-US" sz="2200" dirty="0">
                <a:solidFill>
                  <a:schemeClr val="tx1"/>
                </a:solidFill>
                <a:latin typeface="+mn-lt"/>
                <a:cs typeface="Arial"/>
              </a:rPr>
              <a:t>social projects, use </a:t>
            </a:r>
            <a:r>
              <a:rPr lang="en-US" sz="2200" b="1" dirty="0">
                <a:solidFill>
                  <a:srgbClr val="5737F4"/>
                </a:solidFill>
                <a:latin typeface="+mn-lt"/>
                <a:cs typeface="Arial"/>
              </a:rPr>
              <a:t>3%</a:t>
            </a:r>
            <a:r>
              <a:rPr lang="en-US" sz="2200" dirty="0">
                <a:solidFill>
                  <a:srgbClr val="5737F4"/>
                </a:solidFill>
                <a:latin typeface="+mn-lt"/>
                <a:cs typeface="Arial"/>
              </a:rPr>
              <a:t> </a:t>
            </a:r>
            <a:r>
              <a:rPr lang="en-US" sz="2200" dirty="0">
                <a:solidFill>
                  <a:schemeClr val="tx1"/>
                </a:solidFill>
                <a:latin typeface="+mn-lt"/>
                <a:cs typeface="Arial"/>
              </a:rPr>
              <a:t>or </a:t>
            </a:r>
            <a:r>
              <a:rPr lang="en-US" sz="2200" b="1" dirty="0">
                <a:solidFill>
                  <a:schemeClr val="bg2">
                    <a:lumMod val="60000"/>
                    <a:lumOff val="40000"/>
                  </a:schemeClr>
                </a:solidFill>
                <a:latin typeface="+mn-lt"/>
                <a:cs typeface="Arial"/>
              </a:rPr>
              <a:t>3.5</a:t>
            </a:r>
            <a:r>
              <a:rPr lang="en-US" sz="2200" b="1" dirty="0" smtClean="0">
                <a:solidFill>
                  <a:schemeClr val="bg2">
                    <a:lumMod val="60000"/>
                    <a:lumOff val="40000"/>
                  </a:schemeClr>
                </a:solidFill>
                <a:latin typeface="+mn-lt"/>
                <a:cs typeface="Arial"/>
              </a:rPr>
              <a:t>%</a:t>
            </a:r>
          </a:p>
          <a:p>
            <a:pPr>
              <a:lnSpc>
                <a:spcPct val="120000"/>
              </a:lnSpc>
              <a:buClr>
                <a:schemeClr val="bg2">
                  <a:lumMod val="20000"/>
                  <a:lumOff val="80000"/>
                </a:schemeClr>
              </a:buClr>
              <a:buFont typeface="Wingdings" charset="2"/>
              <a:buChar char="q"/>
            </a:pPr>
            <a:r>
              <a:rPr lang="en-US" sz="2200" dirty="0" smtClean="0">
                <a:solidFill>
                  <a:schemeClr val="tx1"/>
                </a:solidFill>
                <a:latin typeface="+mn-lt"/>
                <a:cs typeface="Arial"/>
              </a:rPr>
              <a:t>Given uncertainty, test using </a:t>
            </a:r>
            <a:r>
              <a:rPr lang="en-US" sz="2200" dirty="0">
                <a:solidFill>
                  <a:schemeClr val="tx1"/>
                </a:solidFill>
                <a:latin typeface="+mn-lt"/>
                <a:cs typeface="Arial"/>
              </a:rPr>
              <a:t>discount rates of 1%-7% </a:t>
            </a:r>
            <a:r>
              <a:rPr lang="en-US" sz="2200" dirty="0" smtClean="0">
                <a:solidFill>
                  <a:schemeClr val="tx1"/>
                </a:solidFill>
                <a:latin typeface="+mn-lt"/>
                <a:cs typeface="Arial"/>
              </a:rPr>
              <a:t>(not average </a:t>
            </a:r>
            <a:r>
              <a:rPr lang="en-US" sz="2200" dirty="0">
                <a:solidFill>
                  <a:schemeClr val="tx1"/>
                </a:solidFill>
                <a:latin typeface="+mn-lt"/>
                <a:cs typeface="Arial"/>
              </a:rPr>
              <a:t>discount rates; average money streams)</a:t>
            </a:r>
          </a:p>
          <a:p>
            <a:pPr lvl="1">
              <a:lnSpc>
                <a:spcPct val="120000"/>
              </a:lnSpc>
            </a:pPr>
            <a:endParaRPr lang="en-US" sz="3200" dirty="0">
              <a:latin typeface="+mn-lt"/>
              <a:cs typeface="Arial"/>
            </a:endParaRPr>
          </a:p>
          <a:p>
            <a:pPr lvl="1">
              <a:lnSpc>
                <a:spcPct val="120000"/>
              </a:lnSpc>
            </a:pPr>
            <a:endParaRPr lang="en-US" sz="3200" i="1" dirty="0">
              <a:latin typeface="+mn-lt"/>
              <a:cs typeface="Arial"/>
            </a:endParaRPr>
          </a:p>
          <a:p>
            <a:pPr lvl="1">
              <a:lnSpc>
                <a:spcPct val="120000"/>
              </a:lnSpc>
            </a:pPr>
            <a:endParaRPr lang="en-US" sz="3100" dirty="0">
              <a:latin typeface="+mn-lt"/>
              <a:cs typeface="Arial"/>
            </a:endParaRPr>
          </a:p>
          <a:p>
            <a:pPr marL="0">
              <a:spcBef>
                <a:spcPts val="0"/>
              </a:spcBef>
              <a:defRPr/>
            </a:pPr>
            <a:endParaRPr lang="en-US" sz="2800" dirty="0">
              <a:latin typeface="+mn-lt"/>
              <a:ea typeface="MS PGothic" pitchFamily="34" charset="-128"/>
              <a:cs typeface="Arial"/>
            </a:endParaRPr>
          </a:p>
          <a:p>
            <a:endParaRPr lang="en-US" sz="2800" dirty="0" smtClean="0">
              <a:latin typeface="+mn-lt"/>
              <a:cs typeface="Arial"/>
            </a:endParaRPr>
          </a:p>
        </p:txBody>
      </p:sp>
      <p:sp>
        <p:nvSpPr>
          <p:cNvPr id="5" name="Slide Number Placeholder 4"/>
          <p:cNvSpPr>
            <a:spLocks noGrp="1"/>
          </p:cNvSpPr>
          <p:nvPr>
            <p:ph type="sldNum" sz="quarter" idx="12"/>
          </p:nvPr>
        </p:nvSpPr>
        <p:spPr/>
        <p:txBody>
          <a:bodyPr/>
          <a:lstStyle/>
          <a:p>
            <a:pPr>
              <a:defRPr/>
            </a:pPr>
            <a:r>
              <a:rPr lang="en-US" dirty="0" smtClean="0"/>
              <a:t>50</a:t>
            </a:r>
            <a:endParaRPr lang="en-US" dirty="0"/>
          </a:p>
        </p:txBody>
      </p:sp>
    </p:spTree>
    <p:extLst>
      <p:ext uri="{BB962C8B-B14F-4D97-AF65-F5344CB8AC3E}">
        <p14:creationId xmlns:p14="http://schemas.microsoft.com/office/powerpoint/2010/main" val="177391902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4158"/>
            <a:ext cx="8077200" cy="1339850"/>
          </a:xfrm>
          <a:ln>
            <a:noFill/>
          </a:ln>
        </p:spPr>
        <p:style>
          <a:lnRef idx="2">
            <a:schemeClr val="dk1"/>
          </a:lnRef>
          <a:fillRef idx="1">
            <a:schemeClr val="lt1"/>
          </a:fillRef>
          <a:effectRef idx="0">
            <a:schemeClr val="dk1"/>
          </a:effectRef>
          <a:fontRef idx="minor">
            <a:schemeClr val="dk1"/>
          </a:fontRef>
        </p:style>
        <p:txBody>
          <a:bodyPr>
            <a:noAutofit/>
          </a:bodyPr>
          <a:lstStyle/>
          <a:p>
            <a:pPr>
              <a:defRPr/>
            </a:pPr>
            <a:r>
              <a:rPr lang="en-US" sz="4400" b="1" dirty="0" smtClean="0">
                <a:latin typeface="+mn-lt"/>
                <a:cs typeface="Arial"/>
              </a:rPr>
              <a:t>Internal </a:t>
            </a:r>
            <a:r>
              <a:rPr lang="en-US" sz="4400" b="1" dirty="0">
                <a:latin typeface="+mn-lt"/>
                <a:cs typeface="Arial"/>
              </a:rPr>
              <a:t>R</a:t>
            </a:r>
            <a:r>
              <a:rPr lang="en-US" sz="4400" b="1" dirty="0" smtClean="0">
                <a:latin typeface="+mn-lt"/>
                <a:cs typeface="Arial"/>
              </a:rPr>
              <a:t>ate of Return (IRR)</a:t>
            </a:r>
            <a:endParaRPr lang="en-US" sz="4400" b="1" dirty="0">
              <a:latin typeface="+mn-lt"/>
              <a:cs typeface="Arial"/>
            </a:endParaRPr>
          </a:p>
        </p:txBody>
      </p:sp>
      <p:sp>
        <p:nvSpPr>
          <p:cNvPr id="5" name="Content Placeholder 4"/>
          <p:cNvSpPr>
            <a:spLocks noGrp="1"/>
          </p:cNvSpPr>
          <p:nvPr>
            <p:ph idx="1"/>
          </p:nvPr>
        </p:nvSpPr>
        <p:spPr>
          <a:xfrm>
            <a:off x="457200" y="2057400"/>
            <a:ext cx="8229600" cy="4068763"/>
          </a:xfrm>
        </p:spPr>
        <p:txBody>
          <a:bodyPr>
            <a:normAutofit fontScale="25000" lnSpcReduction="20000"/>
          </a:bodyPr>
          <a:lstStyle/>
          <a:p>
            <a:pPr>
              <a:lnSpc>
                <a:spcPct val="120000"/>
              </a:lnSpc>
              <a:spcBef>
                <a:spcPts val="0"/>
              </a:spcBef>
              <a:buClr>
                <a:schemeClr val="bg2">
                  <a:lumMod val="20000"/>
                  <a:lumOff val="80000"/>
                </a:schemeClr>
              </a:buClr>
              <a:buFont typeface="Wingdings" charset="2"/>
              <a:buChar char="q"/>
              <a:defRPr/>
            </a:pPr>
            <a:r>
              <a:rPr lang="en-US" sz="9600" dirty="0" smtClean="0">
                <a:solidFill>
                  <a:srgbClr val="000000"/>
                </a:solidFill>
                <a:ea typeface="MS PGothic" pitchFamily="34" charset="-128"/>
                <a:cs typeface="Arial"/>
              </a:rPr>
              <a:t>Use IRR instead of choosing discount rate</a:t>
            </a:r>
          </a:p>
          <a:p>
            <a:pPr marL="0" indent="0">
              <a:lnSpc>
                <a:spcPct val="120000"/>
              </a:lnSpc>
              <a:spcBef>
                <a:spcPts val="0"/>
              </a:spcBef>
              <a:buClr>
                <a:schemeClr val="bg2">
                  <a:lumMod val="20000"/>
                  <a:lumOff val="80000"/>
                </a:schemeClr>
              </a:buClr>
              <a:buNone/>
              <a:defRPr/>
            </a:pPr>
            <a:endParaRPr lang="en-US" sz="9600" dirty="0" smtClean="0">
              <a:solidFill>
                <a:srgbClr val="000000"/>
              </a:solidFill>
              <a:ea typeface="MS PGothic" pitchFamily="34" charset="-128"/>
              <a:cs typeface="Arial"/>
            </a:endParaRPr>
          </a:p>
          <a:p>
            <a:pPr marL="0" indent="0">
              <a:lnSpc>
                <a:spcPct val="120000"/>
              </a:lnSpc>
              <a:spcBef>
                <a:spcPts val="0"/>
              </a:spcBef>
              <a:buClr>
                <a:schemeClr val="bg2">
                  <a:lumMod val="20000"/>
                  <a:lumOff val="80000"/>
                </a:schemeClr>
              </a:buClr>
              <a:buNone/>
              <a:defRPr/>
            </a:pPr>
            <a:r>
              <a:rPr lang="en-US" sz="9600" dirty="0" smtClean="0">
                <a:solidFill>
                  <a:srgbClr val="000000"/>
                </a:solidFill>
                <a:ea typeface="MS PGothic" pitchFamily="34" charset="-128"/>
                <a:cs typeface="Arial"/>
              </a:rPr>
              <a:t>IRR:</a:t>
            </a:r>
          </a:p>
          <a:p>
            <a:pPr>
              <a:lnSpc>
                <a:spcPct val="120000"/>
              </a:lnSpc>
              <a:spcBef>
                <a:spcPts val="0"/>
              </a:spcBef>
              <a:buClr>
                <a:schemeClr val="bg2">
                  <a:lumMod val="20000"/>
                  <a:lumOff val="80000"/>
                </a:schemeClr>
              </a:buClr>
              <a:buFont typeface="Wingdings" charset="2"/>
              <a:buChar char="q"/>
              <a:defRPr/>
            </a:pPr>
            <a:r>
              <a:rPr lang="en-US" sz="9600" dirty="0">
                <a:solidFill>
                  <a:srgbClr val="000000"/>
                </a:solidFill>
                <a:ea typeface="MS PGothic" pitchFamily="34" charset="-128"/>
                <a:cs typeface="Arial"/>
              </a:rPr>
              <a:t>D</a:t>
            </a:r>
            <a:r>
              <a:rPr lang="en-US" sz="9600" dirty="0" smtClean="0">
                <a:solidFill>
                  <a:srgbClr val="000000"/>
                </a:solidFill>
                <a:ea typeface="MS PGothic" pitchFamily="34" charset="-128"/>
                <a:cs typeface="Arial"/>
              </a:rPr>
              <a:t>iscount rate at which the project’s NPV = 0 </a:t>
            </a:r>
          </a:p>
          <a:p>
            <a:pPr>
              <a:lnSpc>
                <a:spcPct val="120000"/>
              </a:lnSpc>
              <a:spcBef>
                <a:spcPts val="0"/>
              </a:spcBef>
              <a:buClr>
                <a:schemeClr val="bg2">
                  <a:lumMod val="20000"/>
                  <a:lumOff val="80000"/>
                </a:schemeClr>
              </a:buClr>
              <a:buFont typeface="Wingdings" charset="2"/>
              <a:buChar char="q"/>
              <a:defRPr/>
            </a:pPr>
            <a:r>
              <a:rPr lang="en-US" sz="9600" dirty="0" smtClean="0">
                <a:solidFill>
                  <a:srgbClr val="000000"/>
                </a:solidFill>
                <a:ea typeface="MS PGothic" pitchFamily="34" charset="-128"/>
                <a:cs typeface="Arial"/>
              </a:rPr>
              <a:t>Indicates annual rate of return that should come from a project of similar size/duration </a:t>
            </a:r>
          </a:p>
          <a:p>
            <a:pPr>
              <a:lnSpc>
                <a:spcPct val="120000"/>
              </a:lnSpc>
              <a:spcBef>
                <a:spcPts val="0"/>
              </a:spcBef>
              <a:buClr>
                <a:schemeClr val="bg2">
                  <a:lumMod val="20000"/>
                  <a:lumOff val="80000"/>
                </a:schemeClr>
              </a:buClr>
              <a:buFont typeface="Wingdings" charset="2"/>
              <a:buChar char="q"/>
              <a:defRPr/>
            </a:pPr>
            <a:r>
              <a:rPr lang="en-US" sz="9600" dirty="0" smtClean="0">
                <a:solidFill>
                  <a:srgbClr val="000000"/>
                </a:solidFill>
                <a:ea typeface="MS PGothic" pitchFamily="34" charset="-128"/>
                <a:cs typeface="Arial"/>
              </a:rPr>
              <a:t>Still need a threshold interest rate for comparison</a:t>
            </a:r>
          </a:p>
          <a:p>
            <a:pPr>
              <a:lnSpc>
                <a:spcPct val="120000"/>
              </a:lnSpc>
              <a:spcBef>
                <a:spcPts val="0"/>
              </a:spcBef>
              <a:buClr>
                <a:schemeClr val="bg2">
                  <a:lumMod val="20000"/>
                  <a:lumOff val="80000"/>
                </a:schemeClr>
              </a:buClr>
              <a:buFont typeface="Wingdings" charset="2"/>
              <a:buChar char="q"/>
              <a:defRPr/>
            </a:pPr>
            <a:r>
              <a:rPr lang="en-US" sz="9600" dirty="0">
                <a:solidFill>
                  <a:srgbClr val="000000"/>
                </a:solidFill>
                <a:ea typeface="MS PGothic" pitchFamily="34" charset="-128"/>
                <a:cs typeface="Arial"/>
              </a:rPr>
              <a:t>S</a:t>
            </a:r>
            <a:r>
              <a:rPr lang="en-US" sz="9600" dirty="0" smtClean="0">
                <a:solidFill>
                  <a:srgbClr val="000000"/>
                </a:solidFill>
                <a:ea typeface="MS PGothic" pitchFamily="34" charset="-128"/>
                <a:cs typeface="Arial"/>
              </a:rPr>
              <a:t>ensitive</a:t>
            </a:r>
          </a:p>
          <a:p>
            <a:pPr lvl="1">
              <a:lnSpc>
                <a:spcPct val="120000"/>
              </a:lnSpc>
              <a:spcBef>
                <a:spcPts val="0"/>
              </a:spcBef>
              <a:buClr>
                <a:schemeClr val="bg2">
                  <a:lumMod val="40000"/>
                  <a:lumOff val="60000"/>
                </a:schemeClr>
              </a:buClr>
              <a:buFont typeface="Wingdings" charset="2"/>
              <a:buChar char="§"/>
              <a:defRPr/>
            </a:pPr>
            <a:r>
              <a:rPr lang="en-US" sz="8000" dirty="0">
                <a:solidFill>
                  <a:srgbClr val="000000"/>
                </a:solidFill>
                <a:ea typeface="MS PGothic" pitchFamily="34" charset="-128"/>
                <a:cs typeface="Arial"/>
              </a:rPr>
              <a:t>C</a:t>
            </a:r>
            <a:r>
              <a:rPr lang="en-US" sz="8000" dirty="0" smtClean="0">
                <a:solidFill>
                  <a:srgbClr val="000000"/>
                </a:solidFill>
                <a:ea typeface="MS PGothic" pitchFamily="34" charset="-128"/>
                <a:cs typeface="Arial"/>
              </a:rPr>
              <a:t>osts go up 20%, IRR falls a lot</a:t>
            </a:r>
          </a:p>
          <a:p>
            <a:pPr lvl="1">
              <a:lnSpc>
                <a:spcPct val="120000"/>
              </a:lnSpc>
              <a:spcBef>
                <a:spcPts val="0"/>
              </a:spcBef>
              <a:buClr>
                <a:schemeClr val="bg2">
                  <a:lumMod val="40000"/>
                  <a:lumOff val="60000"/>
                </a:schemeClr>
              </a:buClr>
              <a:buFont typeface="Wingdings" charset="2"/>
              <a:buChar char="§"/>
              <a:defRPr/>
            </a:pPr>
            <a:r>
              <a:rPr lang="en-US" sz="8000" dirty="0" smtClean="0">
                <a:solidFill>
                  <a:srgbClr val="000000"/>
                </a:solidFill>
                <a:ea typeface="MS PGothic" pitchFamily="34" charset="-128"/>
                <a:cs typeface="Arial"/>
              </a:rPr>
              <a:t>Double length benefits accrue, IRR not close to double</a:t>
            </a:r>
          </a:p>
          <a:p>
            <a:pPr>
              <a:buFont typeface="Arial" pitchFamily="34" charset="0"/>
              <a:buChar char="•"/>
              <a:defRPr/>
            </a:pPr>
            <a:endParaRPr lang="en-US" dirty="0">
              <a:latin typeface="+mn-lt"/>
              <a:ea typeface="MS PGothic" pitchFamily="34" charset="-128"/>
              <a:cs typeface="Arial"/>
            </a:endParaRPr>
          </a:p>
        </p:txBody>
      </p:sp>
      <p:sp>
        <p:nvSpPr>
          <p:cNvPr id="6" name="Slide Number Placeholder 5"/>
          <p:cNvSpPr>
            <a:spLocks noGrp="1"/>
          </p:cNvSpPr>
          <p:nvPr>
            <p:ph type="sldNum" sz="quarter" idx="12"/>
          </p:nvPr>
        </p:nvSpPr>
        <p:spPr/>
        <p:txBody>
          <a:bodyPr/>
          <a:lstStyle/>
          <a:p>
            <a:pPr>
              <a:defRPr/>
            </a:pPr>
            <a:r>
              <a:rPr lang="en-US" dirty="0" smtClean="0"/>
              <a:t>51</a:t>
            </a:r>
            <a:endParaRPr lang="en-US" dirty="0"/>
          </a:p>
        </p:txBody>
      </p:sp>
    </p:spTree>
    <p:extLst>
      <p:ext uri="{BB962C8B-B14F-4D97-AF65-F5344CB8AC3E}">
        <p14:creationId xmlns:p14="http://schemas.microsoft.com/office/powerpoint/2010/main" val="259083613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400" b="1" dirty="0" smtClean="0">
                <a:latin typeface="+mn-lt"/>
                <a:cs typeface="Arial"/>
              </a:rPr>
              <a:t>Compute Economic </a:t>
            </a:r>
            <a:r>
              <a:rPr lang="en-US" sz="4400" b="1" dirty="0">
                <a:latin typeface="+mn-lt"/>
                <a:cs typeface="Arial"/>
              </a:rPr>
              <a:t>M</a:t>
            </a:r>
            <a:r>
              <a:rPr lang="en-US" sz="4400" b="1" dirty="0" smtClean="0">
                <a:latin typeface="+mn-lt"/>
                <a:cs typeface="Arial"/>
              </a:rPr>
              <a:t>etric</a:t>
            </a:r>
          </a:p>
        </p:txBody>
      </p:sp>
      <p:sp>
        <p:nvSpPr>
          <p:cNvPr id="224259" name="Rectangle 3"/>
          <p:cNvSpPr>
            <a:spLocks noGrp="1" noChangeArrowheads="1"/>
          </p:cNvSpPr>
          <p:nvPr>
            <p:ph idx="1"/>
          </p:nvPr>
        </p:nvSpPr>
        <p:spPr>
          <a:xfrm>
            <a:off x="304800" y="2057400"/>
            <a:ext cx="8458200" cy="4114800"/>
          </a:xfrm>
        </p:spPr>
        <p:txBody>
          <a:bodyPr>
            <a:normAutofit/>
          </a:bodyPr>
          <a:lstStyle/>
          <a:p>
            <a:pPr>
              <a:lnSpc>
                <a:spcPct val="120000"/>
              </a:lnSpc>
              <a:spcBef>
                <a:spcPts val="0"/>
              </a:spcBef>
              <a:buClr>
                <a:schemeClr val="bg2">
                  <a:lumMod val="20000"/>
                  <a:lumOff val="80000"/>
                </a:schemeClr>
              </a:buClr>
              <a:buFont typeface="Wingdings" charset="2"/>
              <a:buChar char="q"/>
            </a:pPr>
            <a:r>
              <a:rPr lang="en-US" dirty="0" smtClean="0">
                <a:cs typeface="Arial"/>
              </a:rPr>
              <a:t>Net Present Value </a:t>
            </a:r>
            <a:r>
              <a:rPr lang="en-US" dirty="0">
                <a:cs typeface="Arial"/>
              </a:rPr>
              <a:t>(</a:t>
            </a:r>
            <a:r>
              <a:rPr lang="en-US" dirty="0" smtClean="0">
                <a:cs typeface="Arial"/>
              </a:rPr>
              <a:t>NPV) = </a:t>
            </a:r>
            <a:r>
              <a:rPr lang="en-US" dirty="0" err="1" smtClean="0">
                <a:cs typeface="Arial"/>
              </a:rPr>
              <a:t>Benefits</a:t>
            </a:r>
            <a:r>
              <a:rPr lang="en-US" baseline="-25000" dirty="0" err="1" smtClean="0">
                <a:cs typeface="Arial"/>
              </a:rPr>
              <a:t>PV</a:t>
            </a:r>
            <a:r>
              <a:rPr lang="en-US" dirty="0" smtClean="0">
                <a:cs typeface="Arial"/>
              </a:rPr>
              <a:t> − </a:t>
            </a:r>
            <a:r>
              <a:rPr lang="en-US" dirty="0" err="1" smtClean="0">
                <a:cs typeface="Arial"/>
              </a:rPr>
              <a:t>Costs</a:t>
            </a:r>
            <a:r>
              <a:rPr lang="en-US" baseline="-25000" dirty="0" err="1" smtClean="0">
                <a:cs typeface="Arial"/>
              </a:rPr>
              <a:t>PV</a:t>
            </a:r>
            <a:endParaRPr lang="en-US" dirty="0" smtClean="0">
              <a:cs typeface="Arial"/>
            </a:endParaRPr>
          </a:p>
          <a:p>
            <a:pPr marL="0" indent="0">
              <a:lnSpc>
                <a:spcPct val="120000"/>
              </a:lnSpc>
              <a:spcBef>
                <a:spcPts val="0"/>
              </a:spcBef>
              <a:buNone/>
            </a:pPr>
            <a:r>
              <a:rPr lang="en-US" sz="2000" dirty="0" smtClean="0">
                <a:solidFill>
                  <a:schemeClr val="bg2">
                    <a:lumMod val="60000"/>
                    <a:lumOff val="40000"/>
                  </a:schemeClr>
                </a:solidFill>
                <a:latin typeface="+mn-lt"/>
                <a:cs typeface="Arial"/>
              </a:rPr>
              <a:t>	Treatment efficient if NPV &gt; 0</a:t>
            </a:r>
            <a:endParaRPr lang="en-US" sz="2000" dirty="0">
              <a:solidFill>
                <a:schemeClr val="bg2">
                  <a:lumMod val="60000"/>
                  <a:lumOff val="40000"/>
                </a:schemeClr>
              </a:solidFill>
              <a:latin typeface="+mn-lt"/>
              <a:cs typeface="Arial"/>
            </a:endParaRPr>
          </a:p>
          <a:p>
            <a:pPr>
              <a:lnSpc>
                <a:spcPct val="120000"/>
              </a:lnSpc>
              <a:spcBef>
                <a:spcPts val="0"/>
              </a:spcBef>
              <a:buClr>
                <a:schemeClr val="bg2">
                  <a:lumMod val="20000"/>
                  <a:lumOff val="80000"/>
                </a:schemeClr>
              </a:buClr>
              <a:buFont typeface="Wingdings" charset="2"/>
              <a:buChar char="q"/>
            </a:pPr>
            <a:endParaRPr lang="en-US" dirty="0" smtClean="0">
              <a:cs typeface="Arial"/>
            </a:endParaRPr>
          </a:p>
          <a:p>
            <a:pPr>
              <a:lnSpc>
                <a:spcPct val="120000"/>
              </a:lnSpc>
              <a:spcBef>
                <a:spcPts val="0"/>
              </a:spcBef>
              <a:buClr>
                <a:schemeClr val="bg2">
                  <a:lumMod val="20000"/>
                  <a:lumOff val="80000"/>
                </a:schemeClr>
              </a:buClr>
              <a:buFont typeface="Wingdings" charset="2"/>
              <a:buChar char="q"/>
            </a:pPr>
            <a:r>
              <a:rPr lang="en-US" dirty="0" smtClean="0">
                <a:cs typeface="Arial"/>
              </a:rPr>
              <a:t>Benefit/Cost Ratio (BCR) = </a:t>
            </a:r>
            <a:r>
              <a:rPr lang="en-US" dirty="0" err="1" smtClean="0">
                <a:cs typeface="Arial"/>
              </a:rPr>
              <a:t>Benefits</a:t>
            </a:r>
            <a:r>
              <a:rPr lang="en-US" baseline="-25000" dirty="0" err="1" smtClean="0">
                <a:cs typeface="Arial"/>
              </a:rPr>
              <a:t>PV</a:t>
            </a:r>
            <a:r>
              <a:rPr lang="en-US" dirty="0" smtClean="0">
                <a:cs typeface="Arial"/>
              </a:rPr>
              <a:t> / </a:t>
            </a:r>
            <a:r>
              <a:rPr lang="en-US" dirty="0" err="1" smtClean="0">
                <a:cs typeface="Arial"/>
              </a:rPr>
              <a:t>Costs</a:t>
            </a:r>
            <a:r>
              <a:rPr lang="en-US" baseline="-25000" dirty="0" err="1" smtClean="0">
                <a:cs typeface="Arial"/>
              </a:rPr>
              <a:t>PV</a:t>
            </a:r>
            <a:endParaRPr lang="en-US" dirty="0" smtClean="0">
              <a:cs typeface="Arial"/>
            </a:endParaRPr>
          </a:p>
          <a:p>
            <a:pPr marL="914400" lvl="2" indent="0">
              <a:lnSpc>
                <a:spcPct val="120000"/>
              </a:lnSpc>
              <a:spcBef>
                <a:spcPts val="0"/>
              </a:spcBef>
              <a:buNone/>
            </a:pPr>
            <a:r>
              <a:rPr lang="en-US" dirty="0" smtClean="0">
                <a:solidFill>
                  <a:srgbClr val="5737F4"/>
                </a:solidFill>
                <a:latin typeface="+mn-lt"/>
                <a:cs typeface="Arial"/>
              </a:rPr>
              <a:t>Treatment efficient if BCR &gt; 1</a:t>
            </a:r>
          </a:p>
          <a:p>
            <a:pPr marL="342900" lvl="2" indent="-342900">
              <a:lnSpc>
                <a:spcPct val="120000"/>
              </a:lnSpc>
              <a:spcBef>
                <a:spcPts val="0"/>
              </a:spcBef>
              <a:buClr>
                <a:schemeClr val="bg2">
                  <a:lumMod val="20000"/>
                  <a:lumOff val="80000"/>
                </a:schemeClr>
              </a:buClr>
              <a:buFont typeface="Wingdings" charset="2"/>
              <a:buChar char="q"/>
            </a:pPr>
            <a:endParaRPr lang="en-US" sz="2400" dirty="0" smtClean="0">
              <a:solidFill>
                <a:schemeClr val="tx1"/>
              </a:solidFill>
              <a:latin typeface="+mn-lt"/>
              <a:cs typeface="Arial"/>
            </a:endParaRPr>
          </a:p>
          <a:p>
            <a:pPr marL="342900" lvl="2" indent="-342900">
              <a:lnSpc>
                <a:spcPct val="120000"/>
              </a:lnSpc>
              <a:spcBef>
                <a:spcPts val="0"/>
              </a:spcBef>
              <a:buClr>
                <a:schemeClr val="bg2">
                  <a:lumMod val="20000"/>
                  <a:lumOff val="80000"/>
                </a:schemeClr>
              </a:buClr>
              <a:buFont typeface="Wingdings" charset="2"/>
              <a:buChar char="q"/>
            </a:pPr>
            <a:r>
              <a:rPr lang="en-US" sz="2400" dirty="0" smtClean="0">
                <a:solidFill>
                  <a:schemeClr val="tx1"/>
                </a:solidFill>
                <a:latin typeface="+mn-lt"/>
                <a:cs typeface="Arial"/>
              </a:rPr>
              <a:t>Internal rate of return (IRR) = Discount rate </a:t>
            </a:r>
            <a:r>
              <a:rPr lang="en-US" sz="2400" dirty="0" smtClean="0">
                <a:solidFill>
                  <a:schemeClr val="tx1"/>
                </a:solidFill>
                <a:cs typeface="Arial"/>
              </a:rPr>
              <a:t>at </a:t>
            </a:r>
            <a:r>
              <a:rPr lang="en-US" sz="2400" dirty="0" smtClean="0">
                <a:solidFill>
                  <a:schemeClr val="tx1"/>
                </a:solidFill>
                <a:latin typeface="+mn-lt"/>
                <a:cs typeface="Arial"/>
              </a:rPr>
              <a:t>NPV=0</a:t>
            </a:r>
          </a:p>
          <a:p>
            <a:pPr marL="915988" lvl="3" indent="0">
              <a:lnSpc>
                <a:spcPct val="120000"/>
              </a:lnSpc>
              <a:spcBef>
                <a:spcPts val="0"/>
              </a:spcBef>
              <a:buNone/>
            </a:pPr>
            <a:r>
              <a:rPr lang="en-US" sz="2000" dirty="0" smtClean="0">
                <a:solidFill>
                  <a:schemeClr val="bg2">
                    <a:lumMod val="60000"/>
                    <a:lumOff val="40000"/>
                  </a:schemeClr>
                </a:solidFill>
                <a:latin typeface="+mn-lt"/>
                <a:cs typeface="Arial"/>
              </a:rPr>
              <a:t>Treatment efficient if IRR &gt; threshold interest rate</a:t>
            </a:r>
          </a:p>
          <a:p>
            <a:pPr marL="915988" lvl="3" indent="0">
              <a:lnSpc>
                <a:spcPct val="120000"/>
              </a:lnSpc>
              <a:spcBef>
                <a:spcPts val="0"/>
              </a:spcBef>
              <a:buNone/>
            </a:pPr>
            <a:endParaRPr lang="en-US" dirty="0" smtClean="0">
              <a:solidFill>
                <a:schemeClr val="bg2">
                  <a:lumMod val="60000"/>
                  <a:lumOff val="40000"/>
                </a:schemeClr>
              </a:solidFill>
              <a:latin typeface="+mn-lt"/>
              <a:cs typeface="Arial"/>
            </a:endParaRPr>
          </a:p>
          <a:p>
            <a:pPr eaLnBrk="1" hangingPunct="1">
              <a:lnSpc>
                <a:spcPct val="80000"/>
              </a:lnSpc>
              <a:buFont typeface="Georgia" pitchFamily="18" charset="0"/>
              <a:buNone/>
            </a:pPr>
            <a:endParaRPr lang="en-US" sz="1800" dirty="0" smtClean="0">
              <a:solidFill>
                <a:schemeClr val="bg2">
                  <a:lumMod val="60000"/>
                  <a:lumOff val="40000"/>
                </a:schemeClr>
              </a:solidFill>
              <a:latin typeface="+mn-lt"/>
              <a:cs typeface="Arial"/>
            </a:endParaRPr>
          </a:p>
        </p:txBody>
      </p:sp>
      <p:sp>
        <p:nvSpPr>
          <p:cNvPr id="4" name="Slide Number Placeholder 3"/>
          <p:cNvSpPr>
            <a:spLocks noGrp="1"/>
          </p:cNvSpPr>
          <p:nvPr>
            <p:ph type="sldNum" sz="quarter" idx="12"/>
          </p:nvPr>
        </p:nvSpPr>
        <p:spPr/>
        <p:txBody>
          <a:bodyPr/>
          <a:lstStyle/>
          <a:p>
            <a:pPr>
              <a:defRPr/>
            </a:pPr>
            <a:r>
              <a:rPr lang="en-US" dirty="0" smtClean="0"/>
              <a:t>56</a:t>
            </a:r>
            <a:endParaRPr lang="en-US" dirty="0"/>
          </a:p>
        </p:txBody>
      </p:sp>
    </p:spTree>
    <p:extLst>
      <p:ext uri="{BB962C8B-B14F-4D97-AF65-F5344CB8AC3E}">
        <p14:creationId xmlns:p14="http://schemas.microsoft.com/office/powerpoint/2010/main" val="322511358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400" b="1" dirty="0" smtClean="0">
                <a:latin typeface="+mn-lt"/>
                <a:cs typeface="Arial"/>
              </a:rPr>
              <a:t>Which to Choose?</a:t>
            </a:r>
          </a:p>
        </p:txBody>
      </p:sp>
      <p:sp>
        <p:nvSpPr>
          <p:cNvPr id="224259" name="Rectangle 3"/>
          <p:cNvSpPr>
            <a:spLocks noGrp="1" noChangeArrowheads="1"/>
          </p:cNvSpPr>
          <p:nvPr>
            <p:ph idx="1"/>
          </p:nvPr>
        </p:nvSpPr>
        <p:spPr>
          <a:xfrm>
            <a:off x="685800" y="2057400"/>
            <a:ext cx="7848600" cy="4114800"/>
          </a:xfrm>
        </p:spPr>
        <p:txBody>
          <a:bodyPr>
            <a:normAutofit/>
          </a:bodyPr>
          <a:lstStyle/>
          <a:p>
            <a:pPr>
              <a:lnSpc>
                <a:spcPct val="120000"/>
              </a:lnSpc>
              <a:spcBef>
                <a:spcPts val="0"/>
              </a:spcBef>
              <a:buClr>
                <a:schemeClr val="bg2">
                  <a:lumMod val="20000"/>
                  <a:lumOff val="80000"/>
                </a:schemeClr>
              </a:buClr>
              <a:buFont typeface="Wingdings" charset="2"/>
              <a:buChar char="q"/>
            </a:pPr>
            <a:r>
              <a:rPr lang="en-US" sz="2800" dirty="0" smtClean="0">
                <a:cs typeface="Arial"/>
              </a:rPr>
              <a:t>NPV is </a:t>
            </a:r>
            <a:r>
              <a:rPr lang="en-US" sz="2800" i="1" dirty="0" smtClean="0">
                <a:cs typeface="Arial"/>
              </a:rPr>
              <a:t>prima facie </a:t>
            </a:r>
            <a:r>
              <a:rPr lang="en-US" sz="2800" dirty="0" smtClean="0">
                <a:cs typeface="Arial"/>
              </a:rPr>
              <a:t>preferred: indicates most resource gain</a:t>
            </a:r>
          </a:p>
          <a:p>
            <a:pPr>
              <a:lnSpc>
                <a:spcPct val="120000"/>
              </a:lnSpc>
              <a:spcBef>
                <a:spcPts val="0"/>
              </a:spcBef>
              <a:buClr>
                <a:schemeClr val="bg2">
                  <a:lumMod val="20000"/>
                  <a:lumOff val="80000"/>
                </a:schemeClr>
              </a:buClr>
              <a:buFont typeface="Wingdings" charset="2"/>
              <a:buChar char="q"/>
            </a:pPr>
            <a:endParaRPr lang="en-US" sz="2800" dirty="0" smtClean="0">
              <a:cs typeface="Arial"/>
            </a:endParaRPr>
          </a:p>
          <a:p>
            <a:pPr>
              <a:lnSpc>
                <a:spcPct val="120000"/>
              </a:lnSpc>
              <a:spcBef>
                <a:spcPts val="0"/>
              </a:spcBef>
              <a:buClr>
                <a:schemeClr val="bg2">
                  <a:lumMod val="20000"/>
                  <a:lumOff val="80000"/>
                </a:schemeClr>
              </a:buClr>
              <a:buFont typeface="Wingdings" charset="2"/>
              <a:buChar char="q"/>
            </a:pPr>
            <a:r>
              <a:rPr lang="en-US" sz="2800" dirty="0" smtClean="0">
                <a:cs typeface="Arial"/>
              </a:rPr>
              <a:t>BC ratio easiest to </a:t>
            </a:r>
            <a:r>
              <a:rPr lang="en-US" sz="2800" dirty="0" smtClean="0">
                <a:cs typeface="Arial"/>
              </a:rPr>
              <a:t>“understand”</a:t>
            </a:r>
            <a:endParaRPr lang="en-US" sz="2800" dirty="0" smtClean="0">
              <a:cs typeface="Arial"/>
            </a:endParaRPr>
          </a:p>
          <a:p>
            <a:pPr>
              <a:lnSpc>
                <a:spcPct val="120000"/>
              </a:lnSpc>
              <a:spcBef>
                <a:spcPts val="0"/>
              </a:spcBef>
              <a:buClr>
                <a:schemeClr val="bg2">
                  <a:lumMod val="20000"/>
                  <a:lumOff val="80000"/>
                </a:schemeClr>
              </a:buClr>
              <a:buFont typeface="Wingdings" charset="2"/>
              <a:buChar char="q"/>
            </a:pPr>
            <a:endParaRPr lang="en-US" sz="2800" dirty="0" smtClean="0">
              <a:solidFill>
                <a:schemeClr val="tx1"/>
              </a:solidFill>
              <a:latin typeface="+mn-lt"/>
              <a:cs typeface="Arial"/>
            </a:endParaRPr>
          </a:p>
          <a:p>
            <a:pPr marL="342900" lvl="2" indent="-342900">
              <a:lnSpc>
                <a:spcPct val="120000"/>
              </a:lnSpc>
              <a:spcBef>
                <a:spcPts val="0"/>
              </a:spcBef>
              <a:buClr>
                <a:schemeClr val="bg2">
                  <a:lumMod val="20000"/>
                  <a:lumOff val="80000"/>
                </a:schemeClr>
              </a:buClr>
              <a:buFont typeface="Wingdings" charset="2"/>
              <a:buChar char="q"/>
            </a:pPr>
            <a:r>
              <a:rPr lang="en-US" sz="2800" dirty="0" smtClean="0">
                <a:solidFill>
                  <a:schemeClr val="tx1"/>
                </a:solidFill>
                <a:latin typeface="+mn-lt"/>
                <a:cs typeface="Arial"/>
              </a:rPr>
              <a:t>IRR easiest to compare</a:t>
            </a:r>
            <a:endParaRPr lang="en-US" sz="2400" dirty="0" smtClean="0">
              <a:solidFill>
                <a:schemeClr val="bg2">
                  <a:lumMod val="60000"/>
                  <a:lumOff val="40000"/>
                </a:schemeClr>
              </a:solidFill>
              <a:latin typeface="+mn-lt"/>
              <a:cs typeface="Arial"/>
            </a:endParaRPr>
          </a:p>
          <a:p>
            <a:pPr eaLnBrk="1" hangingPunct="1">
              <a:lnSpc>
                <a:spcPct val="80000"/>
              </a:lnSpc>
              <a:buFont typeface="Georgia" pitchFamily="18" charset="0"/>
              <a:buNone/>
            </a:pPr>
            <a:endParaRPr lang="en-US" sz="1800" dirty="0" smtClean="0">
              <a:solidFill>
                <a:schemeClr val="bg2">
                  <a:lumMod val="60000"/>
                  <a:lumOff val="40000"/>
                </a:schemeClr>
              </a:solidFill>
              <a:latin typeface="+mn-lt"/>
              <a:cs typeface="Arial"/>
            </a:endParaRPr>
          </a:p>
        </p:txBody>
      </p:sp>
      <p:sp>
        <p:nvSpPr>
          <p:cNvPr id="4" name="Slide Number Placeholder 3"/>
          <p:cNvSpPr>
            <a:spLocks noGrp="1"/>
          </p:cNvSpPr>
          <p:nvPr>
            <p:ph type="sldNum" sz="quarter" idx="12"/>
          </p:nvPr>
        </p:nvSpPr>
        <p:spPr/>
        <p:txBody>
          <a:bodyPr/>
          <a:lstStyle/>
          <a:p>
            <a:pPr>
              <a:defRPr/>
            </a:pPr>
            <a:r>
              <a:rPr lang="en-US" dirty="0" smtClean="0"/>
              <a:t>56</a:t>
            </a:r>
            <a:endParaRPr lang="en-US" dirty="0"/>
          </a:p>
        </p:txBody>
      </p:sp>
    </p:spTree>
    <p:extLst>
      <p:ext uri="{BB962C8B-B14F-4D97-AF65-F5344CB8AC3E}">
        <p14:creationId xmlns:p14="http://schemas.microsoft.com/office/powerpoint/2010/main" val="2178771054"/>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n-US" sz="4000" b="1" smtClean="0">
                <a:ea typeface="ＭＳ Ｐゴシック" pitchFamily="34" charset="-128"/>
              </a:rPr>
              <a:t>BCA </a:t>
            </a:r>
            <a:r>
              <a:rPr lang="en-US" sz="4000" b="1" dirty="0" smtClean="0">
                <a:ea typeface="ＭＳ Ｐゴシック" pitchFamily="34" charset="-128"/>
              </a:rPr>
              <a:t>Example</a:t>
            </a:r>
          </a:p>
        </p:txBody>
      </p:sp>
      <p:sp>
        <p:nvSpPr>
          <p:cNvPr id="6147" name="Rectangle 3"/>
          <p:cNvSpPr>
            <a:spLocks noGrp="1" noChangeArrowheads="1"/>
          </p:cNvSpPr>
          <p:nvPr>
            <p:ph sz="half" idx="1"/>
          </p:nvPr>
        </p:nvSpPr>
        <p:spPr>
          <a:xfrm>
            <a:off x="457201" y="2133600"/>
            <a:ext cx="3581400" cy="3941763"/>
          </a:xfrm>
        </p:spPr>
        <p:txBody>
          <a:bodyPr>
            <a:normAutofit/>
          </a:bodyPr>
          <a:lstStyle/>
          <a:p>
            <a:pPr marL="0" indent="0">
              <a:buNone/>
            </a:pPr>
            <a:r>
              <a:rPr lang="en-US" sz="2400" dirty="0">
                <a:solidFill>
                  <a:schemeClr val="tx1"/>
                </a:solidFill>
                <a:ea typeface="ＭＳ Ｐゴシック" pitchFamily="34" charset="-128"/>
              </a:rPr>
              <a:t>Mentoring program </a:t>
            </a:r>
            <a:r>
              <a:rPr lang="en-US" sz="2400" dirty="0" smtClean="0">
                <a:solidFill>
                  <a:schemeClr val="tx1"/>
                </a:solidFill>
                <a:ea typeface="ＭＳ Ｐゴシック" pitchFamily="34" charset="-128"/>
              </a:rPr>
              <a:t>reduces dropout rate by 5%</a:t>
            </a:r>
            <a:endParaRPr lang="en-US" sz="2400" dirty="0">
              <a:solidFill>
                <a:schemeClr val="tx1"/>
              </a:solidFill>
              <a:ea typeface="ＭＳ Ｐゴシック" pitchFamily="34" charset="-128"/>
            </a:endParaRPr>
          </a:p>
          <a:p>
            <a:pPr marL="0" indent="0">
              <a:buNone/>
            </a:pPr>
            <a:r>
              <a:rPr lang="en-US" sz="2400" dirty="0">
                <a:solidFill>
                  <a:schemeClr val="tx1"/>
                </a:solidFill>
                <a:ea typeface="ＭＳ Ｐゴシック" pitchFamily="34" charset="-128"/>
              </a:rPr>
              <a:t>Each new high school </a:t>
            </a:r>
            <a:r>
              <a:rPr lang="en-US" sz="2400" dirty="0" smtClean="0">
                <a:solidFill>
                  <a:schemeClr val="tx1"/>
                </a:solidFill>
                <a:ea typeface="ＭＳ Ｐゴシック" pitchFamily="34" charset="-128"/>
              </a:rPr>
              <a:t>graduate compared to a dropout over lifetime: </a:t>
            </a:r>
          </a:p>
          <a:p>
            <a:pPr>
              <a:buClr>
                <a:schemeClr val="bg2">
                  <a:lumMod val="20000"/>
                  <a:lumOff val="80000"/>
                </a:schemeClr>
              </a:buClr>
              <a:buFont typeface="Wingdings" charset="2"/>
              <a:buChar char="q"/>
            </a:pPr>
            <a:r>
              <a:rPr lang="en-US" sz="1900" dirty="0" smtClean="0">
                <a:solidFill>
                  <a:schemeClr val="tx1"/>
                </a:solidFill>
                <a:ea typeface="ＭＳ Ｐゴシック" pitchFamily="34" charset="-128"/>
              </a:rPr>
              <a:t>Earns </a:t>
            </a:r>
            <a:r>
              <a:rPr lang="en-US" sz="1900" dirty="0">
                <a:solidFill>
                  <a:schemeClr val="tx1"/>
                </a:solidFill>
                <a:ea typeface="ＭＳ Ｐゴシック" pitchFamily="34" charset="-128"/>
              </a:rPr>
              <a:t>$</a:t>
            </a:r>
            <a:r>
              <a:rPr lang="en-US" sz="1900" dirty="0" smtClean="0">
                <a:solidFill>
                  <a:schemeClr val="tx1"/>
                </a:solidFill>
                <a:ea typeface="ＭＳ Ｐゴシック" pitchFamily="34" charset="-128"/>
              </a:rPr>
              <a:t>120,000 more</a:t>
            </a:r>
          </a:p>
          <a:p>
            <a:pPr>
              <a:buClr>
                <a:schemeClr val="bg2">
                  <a:lumMod val="20000"/>
                  <a:lumOff val="80000"/>
                </a:schemeClr>
              </a:buClr>
              <a:buFont typeface="Wingdings" charset="2"/>
              <a:buChar char="q"/>
            </a:pPr>
            <a:r>
              <a:rPr lang="en-US" sz="1900" dirty="0" smtClean="0">
                <a:solidFill>
                  <a:schemeClr val="tx1"/>
                </a:solidFill>
                <a:ea typeface="ＭＳ Ｐゴシック" pitchFamily="34" charset="-128"/>
              </a:rPr>
              <a:t>Saves taxpayer </a:t>
            </a:r>
            <a:r>
              <a:rPr lang="en-US" sz="1900" dirty="0">
                <a:solidFill>
                  <a:schemeClr val="tx1"/>
                </a:solidFill>
                <a:ea typeface="ＭＳ Ｐゴシック" pitchFamily="34" charset="-128"/>
              </a:rPr>
              <a:t>$</a:t>
            </a:r>
            <a:r>
              <a:rPr lang="en-US" sz="1900" dirty="0" smtClean="0">
                <a:solidFill>
                  <a:schemeClr val="tx1"/>
                </a:solidFill>
                <a:ea typeface="ＭＳ Ｐゴシック" pitchFamily="34" charset="-128"/>
              </a:rPr>
              <a:t>30,000 in spending on crime</a:t>
            </a:r>
            <a:endParaRPr lang="en-US" sz="1900" dirty="0">
              <a:solidFill>
                <a:schemeClr val="tx1"/>
              </a:solidFill>
              <a:ea typeface="ＭＳ Ｐゴシック" pitchFamily="34" charset="-128"/>
            </a:endParaRP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1042811677"/>
              </p:ext>
            </p:extLst>
          </p:nvPr>
        </p:nvGraphicFramePr>
        <p:xfrm>
          <a:off x="4038600" y="1600200"/>
          <a:ext cx="4572000" cy="4736684"/>
        </p:xfrm>
        <a:graphic>
          <a:graphicData uri="http://schemas.openxmlformats.org/drawingml/2006/table">
            <a:tbl>
              <a:tblPr firstRow="1" bandRow="1">
                <a:tableStyleId>{2D5ABB26-0587-4C30-8999-92F81FD0307C}</a:tableStyleId>
              </a:tblPr>
              <a:tblGrid>
                <a:gridCol w="2819400"/>
                <a:gridCol w="1752600"/>
              </a:tblGrid>
              <a:tr h="844280">
                <a:tc>
                  <a:txBody>
                    <a:bodyPr/>
                    <a:lstStyle/>
                    <a:p>
                      <a:endParaRPr lang="en-US" sz="1600" dirty="0"/>
                    </a:p>
                  </a:txBody>
                  <a:tcPr marL="50936" marR="50936">
                    <a:lnL w="12700" cap="flat" cmpd="sng" algn="ctr">
                      <a:solidFill>
                        <a:srgbClr val="FF0000"/>
                      </a:solidFill>
                      <a:prstDash val="solid"/>
                      <a:round/>
                      <a:headEnd type="none" w="med" len="med"/>
                      <a:tailEnd type="none" w="med" len="med"/>
                    </a:lnL>
                    <a:lnT w="12700" cap="flat" cmpd="sng" algn="ctr">
                      <a:solidFill>
                        <a:srgbClr val="FF0000"/>
                      </a:solidFill>
                      <a:prstDash val="solid"/>
                      <a:round/>
                      <a:headEnd type="none" w="med" len="med"/>
                      <a:tailEnd type="none" w="med" len="med"/>
                    </a:lnT>
                  </a:tcPr>
                </a:tc>
                <a:tc>
                  <a:txBody>
                    <a:bodyPr/>
                    <a:lstStyle/>
                    <a:p>
                      <a:pPr algn="ctr"/>
                      <a:r>
                        <a:rPr lang="en-US" sz="1600" b="1" dirty="0" smtClean="0"/>
                        <a:t>Mentor</a:t>
                      </a:r>
                      <a:r>
                        <a:rPr lang="en-US" sz="1600" dirty="0" smtClean="0"/>
                        <a:t> </a:t>
                      </a:r>
                      <a:r>
                        <a:rPr lang="en-US" sz="1600" b="1" dirty="0" smtClean="0"/>
                        <a:t>program</a:t>
                      </a:r>
                      <a:endParaRPr lang="en-US" sz="1600" b="1" dirty="0"/>
                    </a:p>
                  </a:txBody>
                  <a:tcPr marL="50936" marR="50936">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592854">
                <a:tc>
                  <a:txBody>
                    <a:bodyPr/>
                    <a:lstStyle/>
                    <a:p>
                      <a:r>
                        <a:rPr lang="en-US" sz="1600" dirty="0" smtClean="0"/>
                        <a:t>Total cost over</a:t>
                      </a:r>
                      <a:r>
                        <a:rPr lang="en-US" sz="1600" baseline="0" dirty="0" smtClean="0"/>
                        <a:t> baseline C</a:t>
                      </a:r>
                      <a:endParaRPr lang="en-US" sz="1600" dirty="0"/>
                    </a:p>
                  </a:txBody>
                  <a:tcPr marL="50936" marR="50936" anchor="ctr">
                    <a:lnL w="12700" cap="flat" cmpd="sng" algn="ctr">
                      <a:solidFill>
                        <a:srgbClr val="FF0000"/>
                      </a:solidFill>
                      <a:prstDash val="solid"/>
                      <a:round/>
                      <a:headEnd type="none" w="med" len="med"/>
                      <a:tailEnd type="none" w="med" len="med"/>
                    </a:lnL>
                  </a:tcPr>
                </a:tc>
                <a:tc>
                  <a:txBody>
                    <a:bodyPr/>
                    <a:lstStyle/>
                    <a:p>
                      <a:pPr algn="ctr"/>
                      <a:r>
                        <a:rPr lang="en-US" sz="1600" dirty="0" smtClean="0"/>
                        <a:t>$500,000</a:t>
                      </a:r>
                      <a:endParaRPr lang="en-US" sz="1600" dirty="0"/>
                    </a:p>
                  </a:txBody>
                  <a:tcPr marL="50936" marR="50936" anchor="ctr">
                    <a:lnR w="12700" cap="flat" cmpd="sng" algn="ctr">
                      <a:solidFill>
                        <a:srgbClr val="FF0000"/>
                      </a:solidFill>
                      <a:prstDash val="solid"/>
                      <a:round/>
                      <a:headEnd type="none" w="med" len="med"/>
                      <a:tailEnd type="none" w="med" len="med"/>
                    </a:lnR>
                    <a:lnT w="38100" cap="flat" cmpd="sng" algn="ctr">
                      <a:solidFill>
                        <a:srgbClr val="000000"/>
                      </a:solidFill>
                      <a:prstDash val="solid"/>
                      <a:round/>
                      <a:headEnd type="none" w="med" len="med"/>
                      <a:tailEnd type="none" w="med" len="med"/>
                    </a:lnT>
                  </a:tcPr>
                </a:tc>
              </a:tr>
              <a:tr h="592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Yield</a:t>
                      </a:r>
                      <a:r>
                        <a:rPr lang="en-US" sz="1600" baseline="0" dirty="0" smtClean="0"/>
                        <a:t> of new high school graduates</a:t>
                      </a:r>
                      <a:endParaRPr lang="en-US" sz="1600" dirty="0" smtClean="0"/>
                    </a:p>
                  </a:txBody>
                  <a:tcPr marL="50936" marR="50936" anchor="ctr">
                    <a:lnL w="12700" cap="flat" cmpd="sng" algn="ctr">
                      <a:solidFill>
                        <a:srgbClr val="FF0000"/>
                      </a:solidFill>
                      <a:prstDash val="solid"/>
                      <a:round/>
                      <a:headEnd type="none" w="med" len="med"/>
                      <a:tailEnd type="none" w="med" len="med"/>
                    </a:lnL>
                  </a:tcPr>
                </a:tc>
                <a:tc>
                  <a:txBody>
                    <a:bodyPr/>
                    <a:lstStyle/>
                    <a:p>
                      <a:pPr algn="ctr"/>
                      <a:r>
                        <a:rPr lang="en-US" sz="1600" dirty="0" smtClean="0"/>
                        <a:t>5</a:t>
                      </a:r>
                      <a:endParaRPr lang="en-US" sz="1600" dirty="0"/>
                    </a:p>
                  </a:txBody>
                  <a:tcPr marL="50936" marR="50936" anchor="ctr">
                    <a:lnR w="12700" cap="flat" cmpd="sng" algn="ctr">
                      <a:solidFill>
                        <a:srgbClr val="FF0000"/>
                      </a:solidFill>
                      <a:prstDash val="solid"/>
                      <a:round/>
                      <a:headEnd type="none" w="med" len="med"/>
                      <a:tailEnd type="none" w="med" len="med"/>
                    </a:lnR>
                  </a:tcPr>
                </a:tc>
              </a:tr>
              <a:tr h="592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Total</a:t>
                      </a:r>
                      <a:r>
                        <a:rPr lang="en-US" sz="1600" baseline="0" dirty="0" smtClean="0"/>
                        <a:t> earnings gain B</a:t>
                      </a:r>
                      <a:endParaRPr lang="en-US" sz="1600" dirty="0" smtClean="0"/>
                    </a:p>
                  </a:txBody>
                  <a:tcPr marL="50936" marR="50936" anchor="ctr">
                    <a:lnL w="12700" cap="flat" cmpd="sng" algn="ctr">
                      <a:solidFill>
                        <a:srgbClr val="FF0000"/>
                      </a:solidFill>
                      <a:prstDash val="solid"/>
                      <a:round/>
                      <a:headEnd type="none" w="med" len="med"/>
                      <a:tailEnd type="none" w="med" len="med"/>
                    </a:lnL>
                  </a:tcPr>
                </a:tc>
                <a:tc>
                  <a:txBody>
                    <a:bodyPr/>
                    <a:lstStyle/>
                    <a:p>
                      <a:pPr algn="ctr"/>
                      <a:r>
                        <a:rPr lang="en-US" sz="1600" dirty="0" smtClean="0"/>
                        <a:t>$600,000</a:t>
                      </a:r>
                      <a:endParaRPr lang="en-US" sz="1600" dirty="0"/>
                    </a:p>
                  </a:txBody>
                  <a:tcPr marL="50936" marR="50936" anchor="ctr">
                    <a:lnR w="12700" cap="flat" cmpd="sng" algn="ctr">
                      <a:solidFill>
                        <a:srgbClr val="FF0000"/>
                      </a:solidFill>
                      <a:prstDash val="solid"/>
                      <a:round/>
                      <a:headEnd type="none" w="med" len="med"/>
                      <a:tailEnd type="none" w="med" len="med"/>
                    </a:lnR>
                  </a:tcPr>
                </a:tc>
              </a:tr>
              <a:tr h="592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Total crime</a:t>
                      </a:r>
                      <a:r>
                        <a:rPr lang="en-US" sz="1600" baseline="0" dirty="0" smtClean="0"/>
                        <a:t> saving B</a:t>
                      </a:r>
                      <a:endParaRPr lang="en-US" sz="1600" dirty="0" smtClean="0"/>
                    </a:p>
                  </a:txBody>
                  <a:tcPr marL="50936" marR="50936" anchor="ctr">
                    <a:lnL w="12700" cap="flat" cmpd="sng" algn="ctr">
                      <a:solidFill>
                        <a:srgbClr val="FF0000"/>
                      </a:solidFill>
                      <a:prstDash val="solid"/>
                      <a:round/>
                      <a:headEnd type="none" w="med" len="med"/>
                      <a:tailEnd type="none" w="med" len="med"/>
                    </a:lnL>
                  </a:tcPr>
                </a:tc>
                <a:tc>
                  <a:txBody>
                    <a:bodyPr/>
                    <a:lstStyle/>
                    <a:p>
                      <a:pPr algn="ctr"/>
                      <a:r>
                        <a:rPr lang="en-US" sz="1600" dirty="0" smtClean="0"/>
                        <a:t>$150,000</a:t>
                      </a:r>
                      <a:endParaRPr lang="en-US" sz="1600" dirty="0"/>
                    </a:p>
                  </a:txBody>
                  <a:tcPr marL="50936" marR="50936" anchor="ctr">
                    <a:lnR w="12700" cap="flat" cmpd="sng" algn="ctr">
                      <a:solidFill>
                        <a:srgbClr val="FF0000"/>
                      </a:solidFill>
                      <a:prstDash val="solid"/>
                      <a:round/>
                      <a:headEnd type="none" w="med" len="med"/>
                      <a:tailEnd type="none" w="med" len="med"/>
                    </a:lnR>
                  </a:tcPr>
                </a:tc>
              </a:tr>
              <a:tr h="592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Total B</a:t>
                      </a:r>
                    </a:p>
                  </a:txBody>
                  <a:tcPr marL="50936" marR="50936" anchor="ctr">
                    <a:lnL w="12700" cap="flat" cmpd="sng" algn="ctr">
                      <a:solidFill>
                        <a:srgbClr val="FF0000"/>
                      </a:solidFill>
                      <a:prstDash val="solid"/>
                      <a:round/>
                      <a:headEnd type="none" w="med" len="med"/>
                      <a:tailEnd type="none" w="med" len="med"/>
                    </a:lnL>
                  </a:tcPr>
                </a:tc>
                <a:tc>
                  <a:txBody>
                    <a:bodyPr/>
                    <a:lstStyle/>
                    <a:p>
                      <a:pPr algn="ctr"/>
                      <a:r>
                        <a:rPr lang="en-US" sz="1600" dirty="0" smtClean="0"/>
                        <a:t>$750,000</a:t>
                      </a:r>
                      <a:endParaRPr lang="en-US" sz="1600" dirty="0"/>
                    </a:p>
                  </a:txBody>
                  <a:tcPr marL="50936" marR="50936" anchor="ctr">
                    <a:lnR w="12700" cap="flat" cmpd="sng" algn="ctr">
                      <a:solidFill>
                        <a:srgbClr val="FF0000"/>
                      </a:solidFill>
                      <a:prstDash val="solid"/>
                      <a:round/>
                      <a:headEnd type="none" w="med" len="med"/>
                      <a:tailEnd type="none" w="med" len="med"/>
                    </a:lnR>
                  </a:tcPr>
                </a:tc>
              </a:tr>
              <a:tr h="592854">
                <a:tc>
                  <a:txBody>
                    <a:bodyPr/>
                    <a:lstStyle/>
                    <a:p>
                      <a:r>
                        <a:rPr lang="en-US" sz="1600" dirty="0" smtClean="0"/>
                        <a:t>Net Benefit (B-C)</a:t>
                      </a:r>
                    </a:p>
                  </a:txBody>
                  <a:tcPr marL="50936" marR="50936" anchor="ctr">
                    <a:lnL w="12700" cap="flat" cmpd="sng" algn="ctr">
                      <a:solidFill>
                        <a:srgbClr val="FF0000"/>
                      </a:solidFill>
                      <a:prstDash val="solid"/>
                      <a:round/>
                      <a:headEnd type="none" w="med" len="med"/>
                      <a:tailEnd type="none" w="med" len="med"/>
                    </a:lnL>
                  </a:tcPr>
                </a:tc>
                <a:tc>
                  <a:txBody>
                    <a:bodyPr/>
                    <a:lstStyle/>
                    <a:p>
                      <a:pPr algn="ctr"/>
                      <a:r>
                        <a:rPr lang="en-US" sz="1600" dirty="0" smtClean="0"/>
                        <a:t>$250,000</a:t>
                      </a:r>
                      <a:endParaRPr lang="en-US" sz="1600" dirty="0"/>
                    </a:p>
                  </a:txBody>
                  <a:tcPr marL="50936" marR="50936" anchor="ctr">
                    <a:lnR w="12700" cap="flat" cmpd="sng" algn="ctr">
                      <a:solidFill>
                        <a:srgbClr val="FF0000"/>
                      </a:solidFill>
                      <a:prstDash val="solid"/>
                      <a:round/>
                      <a:headEnd type="none" w="med" len="med"/>
                      <a:tailEnd type="none" w="med" len="med"/>
                    </a:lnR>
                  </a:tcPr>
                </a:tc>
              </a:tr>
              <a:tr h="322997">
                <a:tc>
                  <a:txBody>
                    <a:bodyPr/>
                    <a:lstStyle/>
                    <a:p>
                      <a:r>
                        <a:rPr lang="en-US" sz="1600" dirty="0" smtClean="0"/>
                        <a:t>Benefit-Cost Ratio (B/C)</a:t>
                      </a:r>
                    </a:p>
                  </a:txBody>
                  <a:tcPr marL="50936" marR="50936" anchor="ctr">
                    <a:lnL w="12700" cap="flat" cmpd="sng" algn="ctr">
                      <a:solidFill>
                        <a:srgbClr val="FF0000"/>
                      </a:solidFill>
                      <a:prstDash val="solid"/>
                      <a:round/>
                      <a:headEnd type="none" w="med" len="med"/>
                      <a:tailEnd type="none" w="med" len="med"/>
                    </a:lnL>
                    <a:lnB w="12700" cap="flat" cmpd="sng" algn="ctr">
                      <a:solidFill>
                        <a:srgbClr val="FF0000"/>
                      </a:solidFill>
                      <a:prstDash val="solid"/>
                      <a:round/>
                      <a:headEnd type="none" w="med" len="med"/>
                      <a:tailEnd type="none" w="med" len="med"/>
                    </a:lnB>
                  </a:tcPr>
                </a:tc>
                <a:tc>
                  <a:txBody>
                    <a:bodyPr/>
                    <a:lstStyle/>
                    <a:p>
                      <a:pPr algn="ctr"/>
                      <a:r>
                        <a:rPr lang="en-US" sz="1600" dirty="0" smtClean="0"/>
                        <a:t>1.50</a:t>
                      </a:r>
                      <a:endParaRPr lang="en-US" sz="1600" dirty="0"/>
                    </a:p>
                  </a:txBody>
                  <a:tcPr marL="50936" marR="50936" anchor="ctr">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tcPr>
                </a:tc>
              </a:tr>
            </a:tbl>
          </a:graphicData>
        </a:graphic>
      </p:graphicFrame>
      <p:sp>
        <p:nvSpPr>
          <p:cNvPr id="5" name="Donut 4"/>
          <p:cNvSpPr/>
          <p:nvPr/>
        </p:nvSpPr>
        <p:spPr>
          <a:xfrm>
            <a:off x="457200" y="4648200"/>
            <a:ext cx="3352800" cy="762000"/>
          </a:xfrm>
          <a:prstGeom prst="donut">
            <a:avLst>
              <a:gd name="adj" fmla="val 93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4556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3227615692"/>
              </p:ext>
            </p:extLst>
          </p:nvPr>
        </p:nvGraphicFramePr>
        <p:xfrm>
          <a:off x="609600" y="1524000"/>
          <a:ext cx="7620000" cy="4883020"/>
        </p:xfrm>
        <a:graphic>
          <a:graphicData uri="http://schemas.openxmlformats.org/drawingml/2006/table">
            <a:tbl>
              <a:tblPr firstRow="1" bandRow="1">
                <a:tableStyleId>{5C22544A-7EE6-4342-B048-85BDC9FD1C3A}</a:tableStyleId>
              </a:tblPr>
              <a:tblGrid>
                <a:gridCol w="939452"/>
                <a:gridCol w="1670137"/>
                <a:gridCol w="1670137"/>
                <a:gridCol w="1670137"/>
                <a:gridCol w="1670137"/>
              </a:tblGrid>
              <a:tr h="914400">
                <a:tc>
                  <a:txBody>
                    <a:bodyPr/>
                    <a:lstStyle/>
                    <a:p>
                      <a:r>
                        <a:rPr lang="en-US" dirty="0" smtClean="0"/>
                        <a:t>Age</a:t>
                      </a:r>
                      <a:endParaRPr lang="en-US" dirty="0"/>
                    </a:p>
                  </a:txBody>
                  <a:tcPr/>
                </a:tc>
                <a:tc>
                  <a:txBody>
                    <a:bodyPr/>
                    <a:lstStyle/>
                    <a:p>
                      <a:r>
                        <a:rPr lang="en-US" dirty="0" smtClean="0"/>
                        <a:t>Earnings HS Dropout</a:t>
                      </a:r>
                      <a:endParaRPr lang="en-US" dirty="0"/>
                    </a:p>
                  </a:txBody>
                  <a:tcPr/>
                </a:tc>
                <a:tc>
                  <a:txBody>
                    <a:bodyPr/>
                    <a:lstStyle/>
                    <a:p>
                      <a:r>
                        <a:rPr lang="en-US" dirty="0" smtClean="0"/>
                        <a:t>Earnings HS Graduate</a:t>
                      </a:r>
                      <a:endParaRPr lang="en-US" dirty="0"/>
                    </a:p>
                  </a:txBody>
                  <a:tcPr/>
                </a:tc>
                <a:tc>
                  <a:txBody>
                    <a:bodyPr/>
                    <a:lstStyle/>
                    <a:p>
                      <a:r>
                        <a:rPr lang="en-US" dirty="0" smtClean="0"/>
                        <a:t>Difference</a:t>
                      </a:r>
                      <a:endParaRPr lang="en-US" dirty="0"/>
                    </a:p>
                  </a:txBody>
                  <a:tcPr/>
                </a:tc>
                <a:tc>
                  <a:txBody>
                    <a:bodyPr/>
                    <a:lstStyle/>
                    <a:p>
                      <a:r>
                        <a:rPr lang="en-US" dirty="0" smtClean="0"/>
                        <a:t>Present Value</a:t>
                      </a:r>
                      <a:r>
                        <a:rPr lang="en-US" baseline="0" dirty="0" smtClean="0"/>
                        <a:t> at age 18 if d=3%</a:t>
                      </a:r>
                      <a:endParaRPr lang="en-US" dirty="0"/>
                    </a:p>
                  </a:txBody>
                  <a:tcPr/>
                </a:tc>
              </a:tr>
              <a:tr h="396862">
                <a:tc>
                  <a:txBody>
                    <a:bodyPr/>
                    <a:lstStyle/>
                    <a:p>
                      <a:r>
                        <a:rPr lang="en-US" dirty="0" smtClean="0"/>
                        <a:t>18</a:t>
                      </a:r>
                      <a:endParaRPr lang="en-US" dirty="0"/>
                    </a:p>
                  </a:txBody>
                  <a:tcPr/>
                </a:tc>
                <a:tc>
                  <a:txBody>
                    <a:bodyPr/>
                    <a:lstStyle/>
                    <a:p>
                      <a:pPr algn="ctr"/>
                      <a:r>
                        <a:rPr lang="en-US" dirty="0" smtClean="0"/>
                        <a:t>$10</a:t>
                      </a:r>
                      <a:endParaRPr lang="en-US" dirty="0"/>
                    </a:p>
                  </a:txBody>
                  <a:tcPr/>
                </a:tc>
                <a:tc>
                  <a:txBody>
                    <a:bodyPr/>
                    <a:lstStyle/>
                    <a:p>
                      <a:pPr algn="ctr"/>
                      <a:r>
                        <a:rPr lang="en-US" dirty="0" smtClean="0"/>
                        <a:t>$13</a:t>
                      </a:r>
                      <a:endParaRPr lang="en-US" dirty="0"/>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tr>
              <a:tr h="396862">
                <a:tc>
                  <a:txBody>
                    <a:bodyPr/>
                    <a:lstStyle/>
                    <a:p>
                      <a:r>
                        <a:rPr lang="en-US" dirty="0" smtClean="0"/>
                        <a:t>19</a:t>
                      </a:r>
                    </a:p>
                  </a:txBody>
                  <a:tcPr/>
                </a:tc>
                <a:tc>
                  <a:txBody>
                    <a:bodyPr/>
                    <a:lstStyle/>
                    <a:p>
                      <a:pPr algn="ctr"/>
                      <a:r>
                        <a:rPr lang="en-US" dirty="0" smtClean="0"/>
                        <a:t>$10</a:t>
                      </a:r>
                      <a:endParaRPr lang="en-US" dirty="0"/>
                    </a:p>
                  </a:txBody>
                  <a:tcPr/>
                </a:tc>
                <a:tc>
                  <a:txBody>
                    <a:bodyPr/>
                    <a:lstStyle/>
                    <a:p>
                      <a:pPr algn="ctr"/>
                      <a:r>
                        <a:rPr lang="en-US" dirty="0" smtClean="0"/>
                        <a:t>$13</a:t>
                      </a:r>
                      <a:endParaRPr lang="en-US" dirty="0"/>
                    </a:p>
                  </a:txBody>
                  <a:tcPr/>
                </a:tc>
                <a:tc>
                  <a:txBody>
                    <a:bodyPr/>
                    <a:lstStyle/>
                    <a:p>
                      <a:pPr algn="ctr"/>
                      <a:r>
                        <a:rPr lang="en-US" dirty="0" smtClean="0"/>
                        <a:t>$3</a:t>
                      </a:r>
                      <a:endParaRPr lang="en-US" dirty="0"/>
                    </a:p>
                  </a:txBody>
                  <a:tcPr/>
                </a:tc>
                <a:tc>
                  <a:txBody>
                    <a:bodyPr/>
                    <a:lstStyle/>
                    <a:p>
                      <a:pPr algn="ctr"/>
                      <a:r>
                        <a:rPr lang="en-US" dirty="0" smtClean="0"/>
                        <a:t>$2.91</a:t>
                      </a:r>
                      <a:endParaRPr lang="en-US" dirty="0"/>
                    </a:p>
                  </a:txBody>
                  <a:tcPr/>
                </a:tc>
              </a:tr>
              <a:tr h="396862">
                <a:tc>
                  <a:txBody>
                    <a:bodyPr/>
                    <a:lstStyle/>
                    <a:p>
                      <a:r>
                        <a:rPr lang="en-US" dirty="0" smtClean="0"/>
                        <a:t>20</a:t>
                      </a:r>
                      <a:endParaRPr lang="en-US" dirty="0"/>
                    </a:p>
                  </a:txBody>
                  <a:tcPr/>
                </a:tc>
                <a:tc>
                  <a:txBody>
                    <a:bodyPr/>
                    <a:lstStyle/>
                    <a:p>
                      <a:pPr algn="ctr"/>
                      <a:r>
                        <a:rPr lang="en-US" dirty="0" smtClean="0"/>
                        <a:t>$11</a:t>
                      </a:r>
                      <a:endParaRPr lang="en-US" dirty="0"/>
                    </a:p>
                  </a:txBody>
                  <a:tcPr/>
                </a:tc>
                <a:tc>
                  <a:txBody>
                    <a:bodyPr/>
                    <a:lstStyle/>
                    <a:p>
                      <a:pPr algn="ctr"/>
                      <a:r>
                        <a:rPr lang="en-US" dirty="0" smtClean="0"/>
                        <a:t>$14</a:t>
                      </a:r>
                      <a:endParaRPr lang="en-US" dirty="0"/>
                    </a:p>
                  </a:txBody>
                  <a:tcPr/>
                </a:tc>
                <a:tc>
                  <a:txBody>
                    <a:bodyPr/>
                    <a:lstStyle/>
                    <a:p>
                      <a:pPr algn="ctr"/>
                      <a:r>
                        <a:rPr lang="en-US" dirty="0" smtClean="0"/>
                        <a:t>$3</a:t>
                      </a:r>
                      <a:endParaRPr lang="en-US" dirty="0"/>
                    </a:p>
                  </a:txBody>
                  <a:tcPr/>
                </a:tc>
                <a:tc>
                  <a:txBody>
                    <a:bodyPr/>
                    <a:lstStyle/>
                    <a:p>
                      <a:pPr algn="ctr"/>
                      <a:r>
                        <a:rPr lang="en-US" dirty="0" smtClean="0"/>
                        <a:t>$2.83</a:t>
                      </a:r>
                      <a:endParaRPr lang="en-US" dirty="0"/>
                    </a:p>
                  </a:txBody>
                  <a:tcPr/>
                </a:tc>
              </a:tr>
              <a:tr h="396862">
                <a:tc>
                  <a:txBody>
                    <a:bodyPr/>
                    <a:lstStyle/>
                    <a:p>
                      <a:r>
                        <a:rPr lang="en-US" dirty="0" smtClean="0"/>
                        <a:t>21</a:t>
                      </a:r>
                      <a:endParaRPr lang="en-US" dirty="0"/>
                    </a:p>
                  </a:txBody>
                  <a:tcPr/>
                </a:tc>
                <a:tc>
                  <a:txBody>
                    <a:bodyPr/>
                    <a:lstStyle/>
                    <a:p>
                      <a:pPr algn="ctr"/>
                      <a:r>
                        <a:rPr lang="en-US" dirty="0" smtClean="0"/>
                        <a:t>$11</a:t>
                      </a:r>
                      <a:endParaRPr lang="en-US" dirty="0"/>
                    </a:p>
                  </a:txBody>
                  <a:tcPr/>
                </a:tc>
                <a:tc>
                  <a:txBody>
                    <a:bodyPr/>
                    <a:lstStyle/>
                    <a:p>
                      <a:pPr algn="ctr"/>
                      <a:r>
                        <a:rPr lang="en-US" dirty="0" smtClean="0"/>
                        <a:t>$15</a:t>
                      </a:r>
                      <a:endParaRPr lang="en-US" dirty="0"/>
                    </a:p>
                  </a:txBody>
                  <a:tcPr/>
                </a:tc>
                <a:tc>
                  <a:txBody>
                    <a:bodyPr/>
                    <a:lstStyle/>
                    <a:p>
                      <a:pPr algn="ctr"/>
                      <a:r>
                        <a:rPr lang="en-US" dirty="0" smtClean="0"/>
                        <a:t>$4</a:t>
                      </a:r>
                      <a:endParaRPr lang="en-US" dirty="0"/>
                    </a:p>
                  </a:txBody>
                  <a:tcPr/>
                </a:tc>
                <a:tc>
                  <a:txBody>
                    <a:bodyPr/>
                    <a:lstStyle/>
                    <a:p>
                      <a:pPr algn="ctr"/>
                      <a:r>
                        <a:rPr lang="en-US" dirty="0" smtClean="0"/>
                        <a:t>$3.66</a:t>
                      </a:r>
                      <a:endParaRPr lang="en-US" dirty="0"/>
                    </a:p>
                  </a:txBody>
                  <a:tcPr/>
                </a:tc>
              </a:tr>
              <a:tr h="396862">
                <a:tc>
                  <a:txBody>
                    <a:bodyPr/>
                    <a:lstStyle/>
                    <a:p>
                      <a:r>
                        <a:rPr lang="en-US" dirty="0" smtClean="0"/>
                        <a:t>22</a:t>
                      </a:r>
                      <a:endParaRPr lang="en-US" dirty="0"/>
                    </a:p>
                  </a:txBody>
                  <a:tcPr/>
                </a:tc>
                <a:tc>
                  <a:txBody>
                    <a:bodyPr/>
                    <a:lstStyle/>
                    <a:p>
                      <a:pPr algn="ctr"/>
                      <a:r>
                        <a:rPr lang="en-US" dirty="0" smtClean="0"/>
                        <a:t>$12</a:t>
                      </a:r>
                      <a:endParaRPr lang="en-US" dirty="0"/>
                    </a:p>
                  </a:txBody>
                  <a:tcPr/>
                </a:tc>
                <a:tc>
                  <a:txBody>
                    <a:bodyPr/>
                    <a:lstStyle/>
                    <a:p>
                      <a:pPr algn="ctr"/>
                      <a:r>
                        <a:rPr lang="en-US" dirty="0" smtClean="0"/>
                        <a:t>$16</a:t>
                      </a:r>
                      <a:endParaRPr lang="en-US" dirty="0"/>
                    </a:p>
                  </a:txBody>
                  <a:tcPr/>
                </a:tc>
                <a:tc>
                  <a:txBody>
                    <a:bodyPr/>
                    <a:lstStyle/>
                    <a:p>
                      <a:pPr algn="ctr"/>
                      <a:r>
                        <a:rPr lang="en-US" dirty="0" smtClean="0"/>
                        <a:t>$4</a:t>
                      </a:r>
                    </a:p>
                  </a:txBody>
                  <a:tcPr/>
                </a:tc>
                <a:tc>
                  <a:txBody>
                    <a:bodyPr/>
                    <a:lstStyle/>
                    <a:p>
                      <a:pPr algn="ctr"/>
                      <a:r>
                        <a:rPr lang="en-US" dirty="0" smtClean="0"/>
                        <a:t>$3.55</a:t>
                      </a:r>
                      <a:endParaRPr lang="en-US" dirty="0"/>
                    </a:p>
                  </a:txBody>
                  <a:tcPr/>
                </a:tc>
              </a:tr>
              <a:tr h="396862">
                <a:tc>
                  <a:txBody>
                    <a:bodyPr/>
                    <a:lstStyle/>
                    <a:p>
                      <a:r>
                        <a:rPr lang="en-US" dirty="0" smtClean="0"/>
                        <a:t>23</a:t>
                      </a:r>
                      <a:endParaRPr lang="en-US" dirty="0"/>
                    </a:p>
                  </a:txBody>
                  <a:tcPr/>
                </a:tc>
                <a:tc>
                  <a:txBody>
                    <a:bodyPr/>
                    <a:lstStyle/>
                    <a:p>
                      <a:pPr algn="ctr"/>
                      <a:r>
                        <a:rPr lang="en-US" dirty="0" smtClean="0"/>
                        <a:t>$12</a:t>
                      </a:r>
                      <a:endParaRPr lang="en-US" dirty="0"/>
                    </a:p>
                  </a:txBody>
                  <a:tcPr/>
                </a:tc>
                <a:tc>
                  <a:txBody>
                    <a:bodyPr/>
                    <a:lstStyle/>
                    <a:p>
                      <a:pPr algn="ctr"/>
                      <a:r>
                        <a:rPr lang="en-US" dirty="0" smtClean="0"/>
                        <a:t>$17</a:t>
                      </a:r>
                      <a:endParaRPr lang="en-US" dirty="0"/>
                    </a:p>
                  </a:txBody>
                  <a:tcPr/>
                </a:tc>
                <a:tc>
                  <a:txBody>
                    <a:bodyPr/>
                    <a:lstStyle/>
                    <a:p>
                      <a:pPr algn="ctr"/>
                      <a:r>
                        <a:rPr lang="en-US" dirty="0" smtClean="0"/>
                        <a:t>$5</a:t>
                      </a:r>
                      <a:endParaRPr lang="en-US" dirty="0"/>
                    </a:p>
                  </a:txBody>
                  <a:tcPr/>
                </a:tc>
                <a:tc>
                  <a:txBody>
                    <a:bodyPr/>
                    <a:lstStyle/>
                    <a:p>
                      <a:pPr algn="ctr"/>
                      <a:r>
                        <a:rPr lang="en-US" dirty="0" smtClean="0"/>
                        <a:t>$4.31</a:t>
                      </a:r>
                      <a:endParaRPr lang="en-US" dirty="0"/>
                    </a:p>
                  </a:txBody>
                  <a:tcPr/>
                </a:tc>
              </a:tr>
              <a:tr h="396862">
                <a:tc>
                  <a:txBody>
                    <a:bodyPr/>
                    <a:lstStyle/>
                    <a:p>
                      <a:r>
                        <a:rPr lang="en-US" dirty="0" smtClean="0"/>
                        <a:t>24</a:t>
                      </a:r>
                      <a:endParaRPr lang="en-US" dirty="0"/>
                    </a:p>
                  </a:txBody>
                  <a:tcPr/>
                </a:tc>
                <a:tc>
                  <a:txBody>
                    <a:bodyPr/>
                    <a:lstStyle/>
                    <a:p>
                      <a:pPr algn="ctr"/>
                      <a:r>
                        <a:rPr lang="en-US" dirty="0" smtClean="0"/>
                        <a:t>$13</a:t>
                      </a:r>
                      <a:endParaRPr lang="en-US" dirty="0"/>
                    </a:p>
                  </a:txBody>
                  <a:tcPr/>
                </a:tc>
                <a:tc>
                  <a:txBody>
                    <a:bodyPr/>
                    <a:lstStyle/>
                    <a:p>
                      <a:pPr algn="ctr"/>
                      <a:r>
                        <a:rPr lang="en-US" dirty="0" smtClean="0"/>
                        <a:t>$18</a:t>
                      </a:r>
                      <a:endParaRPr lang="en-US" dirty="0"/>
                    </a:p>
                  </a:txBody>
                  <a:tcPr/>
                </a:tc>
                <a:tc>
                  <a:txBody>
                    <a:bodyPr/>
                    <a:lstStyle/>
                    <a:p>
                      <a:pPr algn="ctr"/>
                      <a:r>
                        <a:rPr lang="en-US" dirty="0" smtClean="0"/>
                        <a:t>$5</a:t>
                      </a:r>
                      <a:endParaRPr lang="en-US" dirty="0"/>
                    </a:p>
                  </a:txBody>
                  <a:tcPr/>
                </a:tc>
                <a:tc>
                  <a:txBody>
                    <a:bodyPr/>
                    <a:lstStyle/>
                    <a:p>
                      <a:pPr algn="ctr"/>
                      <a:r>
                        <a:rPr lang="en-US" dirty="0" smtClean="0"/>
                        <a:t>$4.19</a:t>
                      </a:r>
                      <a:endParaRPr lang="en-US" dirty="0"/>
                    </a:p>
                  </a:txBody>
                  <a:tcPr/>
                </a:tc>
              </a:tr>
              <a:tr h="396862">
                <a:tc>
                  <a:txBody>
                    <a:bodyPr/>
                    <a:lstStyle/>
                    <a:p>
                      <a:r>
                        <a:rPr lang="en-US" dirty="0" smtClean="0"/>
                        <a:t>25</a:t>
                      </a:r>
                      <a:r>
                        <a:rPr lang="mr-IN" dirty="0" smtClean="0"/>
                        <a:t>…</a:t>
                      </a:r>
                      <a:endParaRPr lang="en-US" dirty="0"/>
                    </a:p>
                  </a:txBody>
                  <a:tcPr/>
                </a:tc>
                <a:tc>
                  <a:txBody>
                    <a:bodyPr/>
                    <a:lstStyle/>
                    <a:p>
                      <a:pPr algn="ctr"/>
                      <a:r>
                        <a:rPr lang="en-US" dirty="0" smtClean="0"/>
                        <a:t>$13</a:t>
                      </a:r>
                      <a:endParaRPr lang="en-US" dirty="0"/>
                    </a:p>
                  </a:txBody>
                  <a:tcPr/>
                </a:tc>
                <a:tc>
                  <a:txBody>
                    <a:bodyPr/>
                    <a:lstStyle/>
                    <a:p>
                      <a:pPr algn="ctr"/>
                      <a:r>
                        <a:rPr lang="en-US" dirty="0" smtClean="0"/>
                        <a:t>$19</a:t>
                      </a:r>
                      <a:endParaRPr lang="en-US" dirty="0"/>
                    </a:p>
                  </a:txBody>
                  <a:tcPr/>
                </a:tc>
                <a:tc>
                  <a:txBody>
                    <a:bodyPr/>
                    <a:lstStyle/>
                    <a:p>
                      <a:pPr algn="ctr"/>
                      <a:r>
                        <a:rPr lang="en-US" dirty="0" smtClean="0"/>
                        <a:t>$6</a:t>
                      </a:r>
                      <a:endParaRPr lang="en-US" dirty="0"/>
                    </a:p>
                  </a:txBody>
                  <a:tcPr/>
                </a:tc>
                <a:tc>
                  <a:txBody>
                    <a:bodyPr/>
                    <a:lstStyle/>
                    <a:p>
                      <a:pPr algn="ctr"/>
                      <a:r>
                        <a:rPr lang="en-US" dirty="0" smtClean="0"/>
                        <a:t>$4.87</a:t>
                      </a:r>
                      <a:endParaRPr lang="en-US" dirty="0"/>
                    </a:p>
                  </a:txBody>
                  <a:tcPr/>
                </a:tc>
              </a:tr>
              <a:tr h="396862">
                <a:tc>
                  <a:txBody>
                    <a:bodyPr/>
                    <a:lstStyle/>
                    <a:p>
                      <a:r>
                        <a:rPr lang="mr-IN" dirty="0" smtClean="0"/>
                        <a:t>……</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mr-IN" dirty="0" smtClean="0"/>
                        <a:t>…</a:t>
                      </a:r>
                      <a:r>
                        <a:rPr lang="en-US" dirty="0" smtClean="0"/>
                        <a:t>..</a:t>
                      </a:r>
                      <a:endParaRPr lang="en-US" dirty="0"/>
                    </a:p>
                  </a:txBody>
                  <a:tcPr/>
                </a:tc>
              </a:tr>
              <a:tr h="396862">
                <a:tc>
                  <a:txBody>
                    <a:bodyPr/>
                    <a:lstStyle/>
                    <a:p>
                      <a:r>
                        <a:rPr lang="en-US" dirty="0" smtClean="0"/>
                        <a:t>   </a:t>
                      </a:r>
                      <a:r>
                        <a:rPr lang="mr-IN" dirty="0" smtClean="0"/>
                        <a:t>…</a:t>
                      </a:r>
                      <a:r>
                        <a:rPr lang="en-US" dirty="0" smtClean="0"/>
                        <a:t>60</a:t>
                      </a:r>
                      <a:endParaRPr lang="en-US" dirty="0"/>
                    </a:p>
                  </a:txBody>
                  <a:tcPr/>
                </a:tc>
                <a:tc>
                  <a:txBody>
                    <a:bodyPr/>
                    <a:lstStyle/>
                    <a:p>
                      <a:pPr algn="ctr"/>
                      <a:r>
                        <a:rPr lang="en-US" dirty="0" smtClean="0"/>
                        <a:t>$12</a:t>
                      </a:r>
                      <a:endParaRPr lang="en-US" dirty="0"/>
                    </a:p>
                  </a:txBody>
                  <a:tcPr/>
                </a:tc>
                <a:tc>
                  <a:txBody>
                    <a:bodyPr/>
                    <a:lstStyle/>
                    <a:p>
                      <a:pPr algn="ctr"/>
                      <a:r>
                        <a:rPr lang="en-US" dirty="0" smtClean="0"/>
                        <a:t>$32</a:t>
                      </a:r>
                      <a:endParaRPr lang="en-US" dirty="0"/>
                    </a:p>
                  </a:txBody>
                  <a:tcPr/>
                </a:tc>
                <a:tc>
                  <a:txBody>
                    <a:bodyPr/>
                    <a:lstStyle/>
                    <a:p>
                      <a:pPr algn="ctr"/>
                      <a:r>
                        <a:rPr lang="en-US" dirty="0" smtClean="0"/>
                        <a:t>$20</a:t>
                      </a:r>
                      <a:endParaRPr lang="en-US" dirty="0"/>
                    </a:p>
                  </a:txBody>
                  <a:tcPr/>
                </a:tc>
                <a:tc>
                  <a:txBody>
                    <a:bodyPr/>
                    <a:lstStyle/>
                    <a:p>
                      <a:pPr algn="ctr"/>
                      <a:r>
                        <a:rPr lang="en-US" dirty="0" smtClean="0"/>
                        <a:t>$5.78</a:t>
                      </a:r>
                      <a:endParaRPr lang="en-US" dirty="0"/>
                    </a:p>
                  </a:txBody>
                  <a:tcPr/>
                </a:tc>
              </a:tr>
            </a:tbl>
          </a:graphicData>
        </a:graphic>
      </p:graphicFrame>
      <p:sp>
        <p:nvSpPr>
          <p:cNvPr id="3" name="Donut 2"/>
          <p:cNvSpPr/>
          <p:nvPr/>
        </p:nvSpPr>
        <p:spPr>
          <a:xfrm>
            <a:off x="228600" y="609600"/>
            <a:ext cx="3352800" cy="762000"/>
          </a:xfrm>
          <a:prstGeom prst="donut">
            <a:avLst>
              <a:gd name="adj" fmla="val 93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609600" y="838200"/>
            <a:ext cx="2369233" cy="369332"/>
          </a:xfrm>
          <a:prstGeom prst="rect">
            <a:avLst/>
          </a:prstGeom>
          <a:noFill/>
        </p:spPr>
        <p:txBody>
          <a:bodyPr wrap="none" rtlCol="0">
            <a:spAutoFit/>
          </a:bodyPr>
          <a:lstStyle/>
          <a:p>
            <a:r>
              <a:rPr lang="en-US" dirty="0" smtClean="0"/>
              <a:t>Earns $120,000 more</a:t>
            </a:r>
            <a:endParaRPr lang="en-US" dirty="0"/>
          </a:p>
        </p:txBody>
      </p:sp>
      <p:sp>
        <p:nvSpPr>
          <p:cNvPr id="10" name="Donut 9"/>
          <p:cNvSpPr/>
          <p:nvPr/>
        </p:nvSpPr>
        <p:spPr>
          <a:xfrm>
            <a:off x="6400800" y="2362200"/>
            <a:ext cx="1981200" cy="4191000"/>
          </a:xfrm>
          <a:prstGeom prst="donut">
            <a:avLst>
              <a:gd name="adj" fmla="val 57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55788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Shadow Pricing Education</a:t>
            </a:r>
            <a:endParaRPr lang="en-US" b="1" dirty="0"/>
          </a:p>
        </p:txBody>
      </p:sp>
      <p:sp>
        <p:nvSpPr>
          <p:cNvPr id="3" name="Content Placeholder 2"/>
          <p:cNvSpPr>
            <a:spLocks noGrp="1"/>
          </p:cNvSpPr>
          <p:nvPr>
            <p:ph idx="1"/>
          </p:nvPr>
        </p:nvSpPr>
        <p:spPr/>
        <p:txBody>
          <a:bodyPr>
            <a:normAutofit/>
          </a:bodyPr>
          <a:lstStyle/>
          <a:p>
            <a:pPr marL="0" indent="0">
              <a:buNone/>
            </a:pPr>
            <a:r>
              <a:rPr lang="en-US" sz="2800" dirty="0" smtClean="0"/>
              <a:t>Willingness to pay for increments of:</a:t>
            </a:r>
          </a:p>
          <a:p>
            <a:r>
              <a:rPr lang="en-US" sz="2800" dirty="0" smtClean="0"/>
              <a:t>Attainment (years of schooling)</a:t>
            </a:r>
          </a:p>
          <a:p>
            <a:r>
              <a:rPr lang="en-US" sz="2800" dirty="0" smtClean="0"/>
              <a:t>Test scores</a:t>
            </a:r>
          </a:p>
          <a:p>
            <a:r>
              <a:rPr lang="en-US" sz="2800" dirty="0" smtClean="0"/>
              <a:t>GPA</a:t>
            </a:r>
          </a:p>
          <a:p>
            <a:r>
              <a:rPr lang="en-US" sz="2800" dirty="0" smtClean="0"/>
              <a:t>Cognition (IQ)</a:t>
            </a:r>
          </a:p>
          <a:p>
            <a:r>
              <a:rPr lang="en-US" sz="2800" dirty="0" smtClean="0"/>
              <a:t>Resource consequential behavior</a:t>
            </a:r>
            <a:endParaRPr lang="en-US" sz="2800" dirty="0"/>
          </a:p>
        </p:txBody>
      </p:sp>
    </p:spTree>
    <p:extLst>
      <p:ext uri="{BB962C8B-B14F-4D97-AF65-F5344CB8AC3E}">
        <p14:creationId xmlns:p14="http://schemas.microsoft.com/office/powerpoint/2010/main" val="159258343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4158"/>
            <a:ext cx="8001000" cy="1339850"/>
          </a:xfrm>
        </p:spPr>
        <p:txBody>
          <a:bodyPr>
            <a:normAutofit/>
          </a:bodyPr>
          <a:lstStyle/>
          <a:p>
            <a:r>
              <a:rPr lang="en-US" sz="4000" b="1" dirty="0" smtClean="0"/>
              <a:t>Meta</a:t>
            </a:r>
            <a:r>
              <a:rPr lang="en-US" sz="4000" b="1" dirty="0"/>
              <a:t>-analysis (</a:t>
            </a:r>
            <a:r>
              <a:rPr lang="en-US" sz="4000" b="1" dirty="0" smtClean="0"/>
              <a:t>39 experiments)</a:t>
            </a:r>
            <a:endParaRPr lang="en-US" sz="4000" b="1" dirty="0"/>
          </a:p>
        </p:txBody>
      </p:sp>
      <p:sp>
        <p:nvSpPr>
          <p:cNvPr id="3" name="Content Placeholder 2"/>
          <p:cNvSpPr>
            <a:spLocks noGrp="1"/>
          </p:cNvSpPr>
          <p:nvPr>
            <p:ph idx="1"/>
          </p:nvPr>
        </p:nvSpPr>
        <p:spPr>
          <a:xfrm>
            <a:off x="685800" y="1828800"/>
            <a:ext cx="7696200" cy="4419600"/>
          </a:xfrm>
        </p:spPr>
        <p:txBody>
          <a:bodyPr>
            <a:normAutofit lnSpcReduction="10000"/>
          </a:bodyPr>
          <a:lstStyle/>
          <a:p>
            <a:pPr marL="0" indent="0">
              <a:buNone/>
            </a:pPr>
            <a:r>
              <a:rPr lang="en-US" dirty="0" err="1" smtClean="0"/>
              <a:t>Protzko</a:t>
            </a:r>
            <a:r>
              <a:rPr lang="en-US" dirty="0" smtClean="0"/>
              <a:t> </a:t>
            </a:r>
            <a:r>
              <a:rPr lang="en-US" dirty="0"/>
              <a:t>(2015, p.205</a:t>
            </a:r>
            <a:r>
              <a:rPr lang="en-US" dirty="0" smtClean="0"/>
              <a:t>): </a:t>
            </a:r>
          </a:p>
          <a:p>
            <a:pPr indent="0">
              <a:buNone/>
            </a:pPr>
            <a:r>
              <a:rPr lang="en-US" dirty="0" smtClean="0">
                <a:latin typeface="Courier New"/>
                <a:cs typeface="Courier New"/>
              </a:rPr>
              <a:t>"</a:t>
            </a:r>
            <a:r>
              <a:rPr lang="en-US" dirty="0">
                <a:latin typeface="Courier New"/>
                <a:cs typeface="Courier New"/>
              </a:rPr>
              <a:t>Under both [meta-analytic] models, we see a significant decline in the magnitude of effect sizes. Therefore, we believe it </a:t>
            </a:r>
            <a:r>
              <a:rPr lang="en-US" dirty="0" smtClean="0">
                <a:latin typeface="Courier New"/>
                <a:cs typeface="Courier New"/>
              </a:rPr>
              <a:t>is safe </a:t>
            </a:r>
            <a:r>
              <a:rPr lang="en-US" dirty="0">
                <a:latin typeface="Courier New"/>
                <a:cs typeface="Courier New"/>
              </a:rPr>
              <a:t>to say that the fadeout effect for IQ is a real phenomenon and intervention effects will decline to zero after the intervention </a:t>
            </a:r>
            <a:r>
              <a:rPr lang="en-US" dirty="0" smtClean="0">
                <a:latin typeface="Courier New"/>
                <a:cs typeface="Courier New"/>
              </a:rPr>
              <a:t>ends”</a:t>
            </a:r>
          </a:p>
          <a:p>
            <a:pPr marL="0" indent="0">
              <a:buNone/>
            </a:pPr>
            <a:r>
              <a:rPr lang="en-US" dirty="0"/>
              <a:t>Appears to be very difficult to increase cognitive function beyond the short-term</a:t>
            </a:r>
          </a:p>
          <a:p>
            <a:endParaRPr lang="en-US" dirty="0"/>
          </a:p>
        </p:txBody>
      </p:sp>
    </p:spTree>
    <p:extLst>
      <p:ext uri="{BB962C8B-B14F-4D97-AF65-F5344CB8AC3E}">
        <p14:creationId xmlns:p14="http://schemas.microsoft.com/office/powerpoint/2010/main" val="22326392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n-US" sz="4400" b="1" dirty="0" smtClean="0">
                <a:solidFill>
                  <a:srgbClr val="000000"/>
                </a:solidFill>
                <a:latin typeface="+mn-lt"/>
                <a:ea typeface="ＭＳ Ｐゴシック" pitchFamily="34" charset="-128"/>
              </a:rPr>
              <a:t>Calculate Benefits</a:t>
            </a:r>
          </a:p>
        </p:txBody>
      </p:sp>
      <p:sp>
        <p:nvSpPr>
          <p:cNvPr id="6147" name="Rectangle 3"/>
          <p:cNvSpPr>
            <a:spLocks noGrp="1" noChangeArrowheads="1"/>
          </p:cNvSpPr>
          <p:nvPr>
            <p:ph idx="1"/>
          </p:nvPr>
        </p:nvSpPr>
        <p:spPr>
          <a:xfrm>
            <a:off x="457200" y="2133600"/>
            <a:ext cx="8229600" cy="4038599"/>
          </a:xfrm>
        </p:spPr>
        <p:txBody>
          <a:bodyPr>
            <a:normAutofit lnSpcReduction="10000"/>
          </a:bodyPr>
          <a:lstStyle/>
          <a:p>
            <a:pPr>
              <a:buClr>
                <a:schemeClr val="bg2">
                  <a:lumMod val="20000"/>
                  <a:lumOff val="80000"/>
                </a:schemeClr>
              </a:buClr>
              <a:buFont typeface="Wingdings" charset="2"/>
              <a:buChar char="q"/>
            </a:pPr>
            <a:r>
              <a:rPr lang="en-US" sz="2200" dirty="0" smtClean="0">
                <a:solidFill>
                  <a:srgbClr val="000000"/>
                </a:solidFill>
                <a:latin typeface="+mn-lt"/>
                <a:ea typeface="ＭＳ Ｐゴシック" pitchFamily="34" charset="-128"/>
              </a:rPr>
              <a:t>Identify and enumerate all the independent/separable impacts that are generated by the policy: </a:t>
            </a:r>
            <a:r>
              <a:rPr lang="en-US" sz="2200" i="1" dirty="0">
                <a:solidFill>
                  <a:srgbClr val="000000"/>
                </a:solidFill>
                <a:latin typeface="+mn-lt"/>
                <a:ea typeface="ＭＳ Ｐゴシック" pitchFamily="-107" charset="-128"/>
                <a:cs typeface="News Gothic MT"/>
              </a:rPr>
              <a:t>What </a:t>
            </a:r>
            <a:r>
              <a:rPr lang="en-US" sz="2200" i="1" dirty="0" smtClean="0">
                <a:solidFill>
                  <a:srgbClr val="000000"/>
                </a:solidFill>
                <a:latin typeface="+mn-lt"/>
                <a:ea typeface="ＭＳ Ｐゴシック" pitchFamily="-107" charset="-128"/>
                <a:cs typeface="News Gothic MT"/>
              </a:rPr>
              <a:t>does the policy do?</a:t>
            </a:r>
            <a:endParaRPr lang="en-US" sz="2200" i="1" dirty="0" smtClean="0">
              <a:solidFill>
                <a:srgbClr val="000000"/>
              </a:solidFill>
              <a:latin typeface="+mn-lt"/>
              <a:ea typeface="ＭＳ Ｐゴシック" pitchFamily="34" charset="-128"/>
            </a:endParaRPr>
          </a:p>
          <a:p>
            <a:pPr eaLnBrk="1" hangingPunct="1">
              <a:buClr>
                <a:schemeClr val="bg2">
                  <a:lumMod val="20000"/>
                  <a:lumOff val="80000"/>
                </a:schemeClr>
              </a:buClr>
              <a:buFont typeface="Wingdings" charset="2"/>
              <a:buChar char="q"/>
            </a:pPr>
            <a:r>
              <a:rPr lang="en-US" sz="2200" dirty="0" smtClean="0">
                <a:solidFill>
                  <a:srgbClr val="000000"/>
                </a:solidFill>
                <a:latin typeface="+mn-lt"/>
                <a:ea typeface="ＭＳ Ｐゴシック" pitchFamily="34" charset="-128"/>
              </a:rPr>
              <a:t>Derive expected benefits or idiosyncratic benefits (being clear which)</a:t>
            </a:r>
          </a:p>
          <a:p>
            <a:pPr eaLnBrk="1" hangingPunct="1">
              <a:buClr>
                <a:schemeClr val="bg2">
                  <a:lumMod val="20000"/>
                  <a:lumOff val="80000"/>
                </a:schemeClr>
              </a:buClr>
              <a:buFont typeface="Wingdings" charset="2"/>
              <a:buChar char="q"/>
            </a:pPr>
            <a:r>
              <a:rPr lang="en-US" sz="2200" dirty="0" smtClean="0">
                <a:solidFill>
                  <a:srgbClr val="000000"/>
                </a:solidFill>
                <a:latin typeface="+mn-lt"/>
                <a:ea typeface="ＭＳ Ｐゴシック" pitchFamily="34" charset="-128"/>
              </a:rPr>
              <a:t>Total Benefit and Average Benefit net of BAU</a:t>
            </a:r>
          </a:p>
          <a:p>
            <a:pPr eaLnBrk="1" hangingPunct="1">
              <a:buClr>
                <a:schemeClr val="bg2">
                  <a:lumMod val="20000"/>
                  <a:lumOff val="80000"/>
                </a:schemeClr>
              </a:buClr>
              <a:buFont typeface="Wingdings" charset="2"/>
              <a:buChar char="q"/>
            </a:pPr>
            <a:r>
              <a:rPr lang="en-AU" sz="2200" dirty="0" smtClean="0">
                <a:solidFill>
                  <a:srgbClr val="000000"/>
                </a:solidFill>
                <a:latin typeface="+mn-lt"/>
                <a:ea typeface="ＭＳ Ｐゴシック" pitchFamily="-107" charset="-128"/>
                <a:cs typeface="News Gothic MT"/>
              </a:rPr>
              <a:t>Benefit </a:t>
            </a:r>
            <a:r>
              <a:rPr lang="en-AU" sz="2200" u="sng" dirty="0">
                <a:solidFill>
                  <a:srgbClr val="000000"/>
                </a:solidFill>
                <a:latin typeface="+mn-lt"/>
                <a:ea typeface="ＭＳ Ｐゴシック" pitchFamily="-107" charset="-128"/>
                <a:cs typeface="News Gothic MT"/>
              </a:rPr>
              <a:t>per unit</a:t>
            </a:r>
            <a:r>
              <a:rPr lang="en-AU" sz="2200" dirty="0">
                <a:solidFill>
                  <a:srgbClr val="000000"/>
                </a:solidFill>
                <a:latin typeface="+mn-lt"/>
                <a:ea typeface="ＭＳ Ｐゴシック" pitchFamily="-107" charset="-128"/>
                <a:cs typeface="News Gothic MT"/>
              </a:rPr>
              <a:t> (e.g. per student, per month, per region, per </a:t>
            </a:r>
            <a:r>
              <a:rPr lang="en-AU" sz="2200" dirty="0" smtClean="0">
                <a:solidFill>
                  <a:srgbClr val="000000"/>
                </a:solidFill>
                <a:latin typeface="+mn-lt"/>
                <a:ea typeface="ＭＳ Ｐゴシック" pitchFamily="-107" charset="-128"/>
                <a:cs typeface="News Gothic MT"/>
              </a:rPr>
              <a:t>cohort; not output)</a:t>
            </a:r>
          </a:p>
          <a:p>
            <a:pPr eaLnBrk="1" hangingPunct="1">
              <a:buClr>
                <a:schemeClr val="bg2">
                  <a:lumMod val="20000"/>
                  <a:lumOff val="80000"/>
                </a:schemeClr>
              </a:buClr>
              <a:buFont typeface="Wingdings" charset="2"/>
              <a:buChar char="q"/>
            </a:pPr>
            <a:r>
              <a:rPr lang="en-AU" sz="2200" dirty="0" smtClean="0">
                <a:solidFill>
                  <a:srgbClr val="000000"/>
                </a:solidFill>
                <a:ea typeface="ＭＳ Ｐゴシック" pitchFamily="-107" charset="-128"/>
                <a:cs typeface="News Gothic MT"/>
              </a:rPr>
              <a:t>Calculate economic metrics</a:t>
            </a:r>
            <a:endParaRPr lang="en-AU" sz="2200" dirty="0">
              <a:solidFill>
                <a:srgbClr val="000000"/>
              </a:solidFill>
              <a:latin typeface="+mn-lt"/>
              <a:ea typeface="ＭＳ Ｐゴシック" pitchFamily="-107" charset="-128"/>
              <a:cs typeface="News Gothic MT"/>
            </a:endParaRPr>
          </a:p>
        </p:txBody>
      </p:sp>
    </p:spTree>
    <p:extLst>
      <p:ext uri="{BB962C8B-B14F-4D97-AF65-F5344CB8AC3E}">
        <p14:creationId xmlns:p14="http://schemas.microsoft.com/office/powerpoint/2010/main" val="244867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44158"/>
            <a:ext cx="8382000" cy="1339850"/>
          </a:xfrm>
        </p:spPr>
        <p:txBody>
          <a:bodyPr>
            <a:noAutofit/>
          </a:bodyPr>
          <a:lstStyle/>
          <a:p>
            <a:r>
              <a:rPr lang="en-US" sz="3200" b="1" dirty="0" smtClean="0">
                <a:cs typeface="Helvetica Neue Light"/>
              </a:rPr>
              <a:t>Higher GPA; Fewer Health-Risk Behaviors</a:t>
            </a:r>
            <a:endParaRPr lang="en-US" sz="3200" b="1" dirty="0">
              <a:cs typeface="Helvetica Neue Ligh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51521205"/>
              </p:ext>
            </p:extLst>
          </p:nvPr>
        </p:nvGraphicFramePr>
        <p:xfrm>
          <a:off x="609600" y="1792518"/>
          <a:ext cx="8082072" cy="4083168"/>
        </p:xfrm>
        <a:graphic>
          <a:graphicData uri="http://schemas.openxmlformats.org/drawingml/2006/table">
            <a:tbl>
              <a:tblPr firstRow="1" bandRow="1">
                <a:tableStyleId>{10A1B5D5-9B99-4C35-A422-299274C87663}</a:tableStyleId>
              </a:tblPr>
              <a:tblGrid>
                <a:gridCol w="3530044"/>
                <a:gridCol w="2276014"/>
                <a:gridCol w="2276014"/>
              </a:tblGrid>
              <a:tr h="997553">
                <a:tc>
                  <a:txBody>
                    <a:bodyPr/>
                    <a:lstStyle/>
                    <a:p>
                      <a:r>
                        <a:rPr lang="en-US" sz="2000" dirty="0" smtClean="0">
                          <a:solidFill>
                            <a:srgbClr val="FF0000"/>
                          </a:solidFill>
                        </a:rPr>
                        <a:t>Youth</a:t>
                      </a:r>
                      <a:r>
                        <a:rPr lang="en-US" sz="2000" baseline="0" dirty="0" smtClean="0">
                          <a:solidFill>
                            <a:srgbClr val="FF0000"/>
                          </a:solidFill>
                        </a:rPr>
                        <a:t> Health-Risk </a:t>
                      </a:r>
                    </a:p>
                    <a:p>
                      <a:r>
                        <a:rPr lang="en-US" sz="2000" baseline="0" dirty="0" smtClean="0">
                          <a:solidFill>
                            <a:srgbClr val="FF0000"/>
                          </a:solidFill>
                        </a:rPr>
                        <a:t>Behaviors</a:t>
                      </a:r>
                      <a:r>
                        <a:rPr lang="en-US" sz="2000" dirty="0" smtClean="0">
                          <a:solidFill>
                            <a:srgbClr val="FF0000"/>
                          </a:solidFill>
                        </a:rPr>
                        <a:t>:</a:t>
                      </a:r>
                      <a:endParaRPr lang="en-US" sz="2000" i="1" dirty="0">
                        <a:solidFill>
                          <a:srgbClr val="FF0000"/>
                        </a:solidFill>
                        <a:latin typeface="Helvetica Neue Light"/>
                        <a:cs typeface="Helvetica Neue Light"/>
                      </a:endParaRPr>
                    </a:p>
                  </a:txBody>
                  <a:tcPr anchor="ctr">
                    <a:lnL w="38100" cap="flat" cmpd="sng" algn="ctr">
                      <a:solidFill>
                        <a:scrgbClr r="0" g="0" b="0"/>
                      </a:solidFill>
                      <a:prstDash val="solid"/>
                      <a:round/>
                      <a:headEnd type="none" w="med" len="med"/>
                      <a:tailEnd type="none" w="med" len="med"/>
                    </a:lnL>
                    <a:lnT w="38100" cap="flat" cmpd="sng" algn="ctr">
                      <a:solidFill>
                        <a:scrgbClr r="0" g="0" b="0"/>
                      </a:solidFill>
                      <a:prstDash val="solid"/>
                      <a:round/>
                      <a:headEnd type="none" w="med" len="med"/>
                      <a:tailEnd type="none" w="med" len="med"/>
                    </a:lnT>
                  </a:tcPr>
                </a:tc>
                <a:tc>
                  <a:txBody>
                    <a:bodyPr/>
                    <a:lstStyle/>
                    <a:p>
                      <a:pPr algn="ctr"/>
                      <a:r>
                        <a:rPr lang="en-US" sz="2000" dirty="0" smtClean="0">
                          <a:solidFill>
                            <a:srgbClr val="FF0000"/>
                          </a:solidFill>
                        </a:rPr>
                        <a:t>Number</a:t>
                      </a:r>
                      <a:r>
                        <a:rPr lang="en-US" sz="2000" baseline="0" dirty="0" smtClean="0">
                          <a:solidFill>
                            <a:srgbClr val="FF0000"/>
                          </a:solidFill>
                        </a:rPr>
                        <a:t> of Longitudinal Studies </a:t>
                      </a:r>
                      <a:endParaRPr lang="en-US" sz="2000" dirty="0">
                        <a:solidFill>
                          <a:srgbClr val="FF0000"/>
                        </a:solidFill>
                        <a:latin typeface="Helvetica Neue Light"/>
                        <a:cs typeface="Helvetica Neue Light"/>
                      </a:endParaRPr>
                    </a:p>
                  </a:txBody>
                  <a:tcPr anchor="ctr">
                    <a:lnT w="38100" cap="flat" cmpd="sng" algn="ctr">
                      <a:solidFill>
                        <a:scrgbClr r="0" g="0" b="0"/>
                      </a:solidFill>
                      <a:prstDash val="solid"/>
                      <a:round/>
                      <a:headEnd type="none" w="med" len="med"/>
                      <a:tailEnd type="none" w="med" len="med"/>
                    </a:lnT>
                  </a:tcPr>
                </a:tc>
                <a:tc>
                  <a:txBody>
                    <a:bodyPr/>
                    <a:lstStyle/>
                    <a:p>
                      <a:pPr algn="ctr"/>
                      <a:r>
                        <a:rPr lang="en-US" sz="2000" dirty="0" smtClean="0">
                          <a:solidFill>
                            <a:srgbClr val="FF0000"/>
                          </a:solidFill>
                        </a:rPr>
                        <a:t>Number of </a:t>
                      </a:r>
                    </a:p>
                    <a:p>
                      <a:pPr algn="ctr"/>
                      <a:r>
                        <a:rPr lang="en-US" sz="2000" dirty="0" smtClean="0">
                          <a:solidFill>
                            <a:srgbClr val="FF0000"/>
                          </a:solidFill>
                        </a:rPr>
                        <a:t>Cross-Section Studies </a:t>
                      </a:r>
                      <a:endParaRPr lang="en-US" sz="2000" dirty="0">
                        <a:solidFill>
                          <a:srgbClr val="FF0000"/>
                        </a:solidFill>
                        <a:latin typeface="Helvetica Neue Light"/>
                        <a:cs typeface="Helvetica Neue Light"/>
                      </a:endParaRPr>
                    </a:p>
                  </a:txBody>
                  <a:tcPr anchor="ctr">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tcPr>
                </a:tc>
              </a:tr>
              <a:tr h="512888">
                <a:tc>
                  <a:txBody>
                    <a:bodyPr/>
                    <a:lstStyle/>
                    <a:p>
                      <a:r>
                        <a:rPr lang="en-US" sz="2000" dirty="0" smtClean="0"/>
                        <a:t>Tobacco</a:t>
                      </a:r>
                      <a:r>
                        <a:rPr lang="en-US" sz="2000" baseline="0" dirty="0" smtClean="0"/>
                        <a:t> use</a:t>
                      </a:r>
                      <a:endParaRPr lang="en-US" sz="2000" dirty="0">
                        <a:latin typeface="Helvetica Neue Light"/>
                        <a:cs typeface="Helvetica Neue Light"/>
                      </a:endParaRPr>
                    </a:p>
                  </a:txBody>
                  <a:tcPr anchor="ctr">
                    <a:lnL w="38100" cap="flat" cmpd="sng" algn="ctr">
                      <a:solidFill>
                        <a:scrgbClr r="0" g="0" b="0"/>
                      </a:solidFill>
                      <a:prstDash val="solid"/>
                      <a:round/>
                      <a:headEnd type="none" w="med" len="med"/>
                      <a:tailEnd type="none" w="med" len="med"/>
                    </a:lnL>
                  </a:tcPr>
                </a:tc>
                <a:tc>
                  <a:txBody>
                    <a:bodyPr/>
                    <a:lstStyle/>
                    <a:p>
                      <a:pPr algn="ctr"/>
                      <a:r>
                        <a:rPr lang="en-US" sz="2000" dirty="0" smtClean="0"/>
                        <a:t>10</a:t>
                      </a:r>
                      <a:endParaRPr lang="en-US" sz="2000" dirty="0">
                        <a:latin typeface="Helvetica Neue Light"/>
                        <a:cs typeface="Helvetica Neue Light"/>
                      </a:endParaRPr>
                    </a:p>
                  </a:txBody>
                  <a:tcPr anchor="ctr"/>
                </a:tc>
                <a:tc>
                  <a:txBody>
                    <a:bodyPr/>
                    <a:lstStyle/>
                    <a:p>
                      <a:pPr algn="ctr"/>
                      <a:r>
                        <a:rPr lang="en-US" sz="2000" dirty="0" smtClean="0"/>
                        <a:t>18</a:t>
                      </a:r>
                      <a:endParaRPr lang="en-US" sz="2000" dirty="0">
                        <a:latin typeface="Helvetica Neue Light"/>
                        <a:cs typeface="Helvetica Neue Light"/>
                      </a:endParaRPr>
                    </a:p>
                  </a:txBody>
                  <a:tcPr anchor="ctr">
                    <a:lnR w="38100" cap="flat" cmpd="sng" algn="ctr">
                      <a:solidFill>
                        <a:scrgbClr r="0" g="0" b="0"/>
                      </a:solidFill>
                      <a:prstDash val="solid"/>
                      <a:round/>
                      <a:headEnd type="none" w="med" len="med"/>
                      <a:tailEnd type="none" w="med" len="med"/>
                    </a:lnR>
                  </a:tcPr>
                </a:tc>
              </a:tr>
              <a:tr h="512888">
                <a:tc>
                  <a:txBody>
                    <a:bodyPr/>
                    <a:lstStyle/>
                    <a:p>
                      <a:r>
                        <a:rPr lang="en-US" sz="2000" dirty="0" smtClean="0"/>
                        <a:t>Sexual risk</a:t>
                      </a:r>
                      <a:endParaRPr lang="en-US" sz="2000" dirty="0">
                        <a:latin typeface="Helvetica Neue Light"/>
                        <a:cs typeface="Helvetica Neue Light"/>
                      </a:endParaRPr>
                    </a:p>
                  </a:txBody>
                  <a:tcPr anchor="ctr">
                    <a:lnL w="38100" cap="flat" cmpd="sng" algn="ctr">
                      <a:solidFill>
                        <a:scrgbClr r="0" g="0" b="0"/>
                      </a:solidFill>
                      <a:prstDash val="solid"/>
                      <a:round/>
                      <a:headEnd type="none" w="med" len="med"/>
                      <a:tailEnd type="none" w="med" len="med"/>
                    </a:lnL>
                  </a:tcPr>
                </a:tc>
                <a:tc>
                  <a:txBody>
                    <a:bodyPr/>
                    <a:lstStyle/>
                    <a:p>
                      <a:pPr algn="ctr"/>
                      <a:r>
                        <a:rPr lang="en-US" sz="2000" dirty="0" smtClean="0"/>
                        <a:t>12</a:t>
                      </a:r>
                      <a:endParaRPr lang="en-US" sz="2000" dirty="0">
                        <a:latin typeface="Helvetica Neue Light"/>
                        <a:cs typeface="Helvetica Neue Light"/>
                      </a:endParaRPr>
                    </a:p>
                  </a:txBody>
                  <a:tcPr anchor="ctr"/>
                </a:tc>
                <a:tc>
                  <a:txBody>
                    <a:bodyPr/>
                    <a:lstStyle/>
                    <a:p>
                      <a:pPr algn="ctr"/>
                      <a:r>
                        <a:rPr lang="en-US" sz="2000" dirty="0" smtClean="0"/>
                        <a:t>10</a:t>
                      </a:r>
                      <a:endParaRPr lang="en-US" sz="2000" dirty="0">
                        <a:latin typeface="Helvetica Neue Light"/>
                        <a:cs typeface="Helvetica Neue Light"/>
                      </a:endParaRPr>
                    </a:p>
                  </a:txBody>
                  <a:tcPr anchor="ctr">
                    <a:lnR w="38100" cap="flat" cmpd="sng" algn="ctr">
                      <a:solidFill>
                        <a:scrgbClr r="0" g="0" b="0"/>
                      </a:solidFill>
                      <a:prstDash val="solid"/>
                      <a:round/>
                      <a:headEnd type="none" w="med" len="med"/>
                      <a:tailEnd type="none" w="med" len="med"/>
                    </a:lnR>
                  </a:tcPr>
                </a:tc>
              </a:tr>
              <a:tr h="512888">
                <a:tc>
                  <a:txBody>
                    <a:bodyPr/>
                    <a:lstStyle/>
                    <a:p>
                      <a:r>
                        <a:rPr lang="en-US" sz="2000" dirty="0" smtClean="0"/>
                        <a:t>Inadequate</a:t>
                      </a:r>
                      <a:r>
                        <a:rPr lang="en-US" sz="2000" baseline="0" dirty="0" smtClean="0"/>
                        <a:t> nutrition</a:t>
                      </a:r>
                      <a:endParaRPr lang="en-US" sz="2000" dirty="0">
                        <a:latin typeface="Helvetica Neue Light"/>
                        <a:cs typeface="Helvetica Neue Light"/>
                      </a:endParaRPr>
                    </a:p>
                  </a:txBody>
                  <a:tcPr anchor="ctr">
                    <a:lnL w="38100" cap="flat" cmpd="sng" algn="ctr">
                      <a:solidFill>
                        <a:scrgbClr r="0" g="0" b="0"/>
                      </a:solidFill>
                      <a:prstDash val="solid"/>
                      <a:round/>
                      <a:headEnd type="none" w="med" len="med"/>
                      <a:tailEnd type="none" w="med" len="med"/>
                    </a:lnL>
                  </a:tcPr>
                </a:tc>
                <a:tc>
                  <a:txBody>
                    <a:bodyPr/>
                    <a:lstStyle/>
                    <a:p>
                      <a:pPr algn="ctr"/>
                      <a:r>
                        <a:rPr lang="en-US" sz="2000" dirty="0" smtClean="0"/>
                        <a:t>4</a:t>
                      </a:r>
                      <a:endParaRPr lang="en-US" sz="2000" dirty="0">
                        <a:latin typeface="Helvetica Neue Light"/>
                        <a:cs typeface="Helvetica Neue Light"/>
                      </a:endParaRPr>
                    </a:p>
                  </a:txBody>
                  <a:tcPr anchor="ctr"/>
                </a:tc>
                <a:tc>
                  <a:txBody>
                    <a:bodyPr/>
                    <a:lstStyle/>
                    <a:p>
                      <a:pPr algn="ctr"/>
                      <a:r>
                        <a:rPr lang="en-US" sz="2000" dirty="0" smtClean="0"/>
                        <a:t>5</a:t>
                      </a:r>
                      <a:endParaRPr lang="en-US" sz="2000" dirty="0" smtClean="0">
                        <a:latin typeface="Helvetica Neue Light"/>
                        <a:cs typeface="Helvetica Neue Light"/>
                      </a:endParaRPr>
                    </a:p>
                  </a:txBody>
                  <a:tcPr anchor="ctr">
                    <a:lnR w="38100" cap="flat" cmpd="sng" algn="ctr">
                      <a:solidFill>
                        <a:scrgbClr r="0" g="0" b="0"/>
                      </a:solidFill>
                      <a:prstDash val="solid"/>
                      <a:round/>
                      <a:headEnd type="none" w="med" len="med"/>
                      <a:tailEnd type="none" w="med" len="med"/>
                    </a:lnR>
                  </a:tcPr>
                </a:tc>
              </a:tr>
              <a:tr h="512888">
                <a:tc>
                  <a:txBody>
                    <a:bodyPr/>
                    <a:lstStyle/>
                    <a:p>
                      <a:r>
                        <a:rPr lang="en-US" sz="2000" dirty="0" smtClean="0"/>
                        <a:t>Violence</a:t>
                      </a:r>
                      <a:endParaRPr lang="en-US" sz="2000" dirty="0" smtClean="0">
                        <a:latin typeface="Helvetica Neue Light"/>
                        <a:cs typeface="Helvetica Neue Light"/>
                      </a:endParaRPr>
                    </a:p>
                  </a:txBody>
                  <a:tcPr anchor="ctr">
                    <a:lnL w="38100" cap="flat" cmpd="sng" algn="ctr">
                      <a:solidFill>
                        <a:scrgbClr r="0" g="0" b="0"/>
                      </a:solidFill>
                      <a:prstDash val="solid"/>
                      <a:round/>
                      <a:headEnd type="none" w="med" len="med"/>
                      <a:tailEnd type="none" w="med" len="med"/>
                    </a:lnL>
                  </a:tcPr>
                </a:tc>
                <a:tc>
                  <a:txBody>
                    <a:bodyPr/>
                    <a:lstStyle/>
                    <a:p>
                      <a:pPr algn="ctr"/>
                      <a:r>
                        <a:rPr lang="en-US" sz="2000" dirty="0" smtClean="0"/>
                        <a:t>13</a:t>
                      </a:r>
                      <a:r>
                        <a:rPr lang="en-US" sz="2000" baseline="0" dirty="0" smtClean="0"/>
                        <a:t> of </a:t>
                      </a:r>
                      <a:r>
                        <a:rPr lang="en-US" sz="2000" dirty="0" smtClean="0"/>
                        <a:t>14</a:t>
                      </a:r>
                      <a:endParaRPr lang="en-US" sz="2000" dirty="0">
                        <a:latin typeface="Helvetica Neue Light"/>
                        <a:cs typeface="Helvetica Neue Light"/>
                      </a:endParaRPr>
                    </a:p>
                  </a:txBody>
                  <a:tcPr anchor="ctr"/>
                </a:tc>
                <a:tc>
                  <a:txBody>
                    <a:bodyPr/>
                    <a:lstStyle/>
                    <a:p>
                      <a:pPr algn="ctr"/>
                      <a:r>
                        <a:rPr lang="en-US" sz="2000" dirty="0" smtClean="0"/>
                        <a:t>19</a:t>
                      </a:r>
                      <a:endParaRPr lang="en-US" sz="2000" dirty="0">
                        <a:latin typeface="Helvetica Neue Light"/>
                        <a:cs typeface="Helvetica Neue Light"/>
                      </a:endParaRPr>
                    </a:p>
                  </a:txBody>
                  <a:tcPr anchor="ctr">
                    <a:lnR w="38100" cap="flat" cmpd="sng" algn="ctr">
                      <a:solidFill>
                        <a:scrgbClr r="0" g="0" b="0"/>
                      </a:solidFill>
                      <a:prstDash val="solid"/>
                      <a:round/>
                      <a:headEnd type="none" w="med" len="med"/>
                      <a:tailEnd type="none" w="med" len="med"/>
                    </a:lnR>
                  </a:tcPr>
                </a:tc>
              </a:tr>
              <a:tr h="512888">
                <a:tc>
                  <a:txBody>
                    <a:bodyPr/>
                    <a:lstStyle/>
                    <a:p>
                      <a:r>
                        <a:rPr lang="en-US" sz="2000" dirty="0" smtClean="0"/>
                        <a:t>Alcohol</a:t>
                      </a:r>
                      <a:r>
                        <a:rPr lang="en-US" sz="2000" baseline="0" dirty="0" smtClean="0"/>
                        <a:t>/drug use</a:t>
                      </a:r>
                      <a:endParaRPr lang="en-US" sz="2000" dirty="0">
                        <a:latin typeface="Helvetica Neue Light"/>
                        <a:cs typeface="Helvetica Neue Light"/>
                      </a:endParaRPr>
                    </a:p>
                  </a:txBody>
                  <a:tcPr anchor="ctr">
                    <a:lnL w="38100" cap="flat" cmpd="sng" algn="ctr">
                      <a:solidFill>
                        <a:scrgbClr r="0" g="0" b="0"/>
                      </a:solidFill>
                      <a:prstDash val="solid"/>
                      <a:round/>
                      <a:headEnd type="none" w="med" len="med"/>
                      <a:tailEnd type="none" w="med" len="med"/>
                    </a:lnL>
                  </a:tcPr>
                </a:tc>
                <a:tc>
                  <a:txBody>
                    <a:bodyPr/>
                    <a:lstStyle/>
                    <a:p>
                      <a:pPr algn="ctr"/>
                      <a:r>
                        <a:rPr lang="en-US" sz="2000" dirty="0" smtClean="0"/>
                        <a:t>20</a:t>
                      </a:r>
                      <a:r>
                        <a:rPr lang="en-US" sz="2000" baseline="0" dirty="0" smtClean="0"/>
                        <a:t> of </a:t>
                      </a:r>
                      <a:r>
                        <a:rPr lang="en-US" sz="2000" dirty="0" smtClean="0"/>
                        <a:t>21</a:t>
                      </a:r>
                      <a:endParaRPr lang="en-US" sz="2000" dirty="0">
                        <a:latin typeface="Helvetica Neue Light"/>
                        <a:cs typeface="Helvetica Neue Light"/>
                      </a:endParaRPr>
                    </a:p>
                  </a:txBody>
                  <a:tcPr anchor="ctr"/>
                </a:tc>
                <a:tc>
                  <a:txBody>
                    <a:bodyPr/>
                    <a:lstStyle/>
                    <a:p>
                      <a:pPr algn="ctr"/>
                      <a:r>
                        <a:rPr lang="en-US" sz="2000" dirty="0" smtClean="0"/>
                        <a:t>23</a:t>
                      </a:r>
                      <a:endParaRPr lang="en-US" sz="2000" dirty="0">
                        <a:latin typeface="Helvetica Neue Light"/>
                        <a:cs typeface="Helvetica Neue Light"/>
                      </a:endParaRPr>
                    </a:p>
                  </a:txBody>
                  <a:tcPr anchor="ctr">
                    <a:lnR w="38100" cap="flat" cmpd="sng" algn="ctr">
                      <a:solidFill>
                        <a:scrgbClr r="0" g="0" b="0"/>
                      </a:solidFill>
                      <a:prstDash val="solid"/>
                      <a:round/>
                      <a:headEnd type="none" w="med" len="med"/>
                      <a:tailEnd type="none" w="med" len="med"/>
                    </a:lnR>
                  </a:tcPr>
                </a:tc>
              </a:tr>
              <a:tr h="512888">
                <a:tc>
                  <a:txBody>
                    <a:bodyPr/>
                    <a:lstStyle/>
                    <a:p>
                      <a:r>
                        <a:rPr lang="en-US" sz="2000" dirty="0" smtClean="0"/>
                        <a:t>Inadequate physical</a:t>
                      </a:r>
                      <a:r>
                        <a:rPr lang="en-US" sz="2000" baseline="0" dirty="0" smtClean="0"/>
                        <a:t> activity</a:t>
                      </a:r>
                      <a:endParaRPr lang="en-US" sz="2000" dirty="0">
                        <a:latin typeface="Helvetica Neue Light"/>
                        <a:cs typeface="Helvetica Neue Light"/>
                      </a:endParaRPr>
                    </a:p>
                  </a:txBody>
                  <a:tcPr anchor="ctr">
                    <a:lnL w="38100" cap="flat" cmpd="sng" algn="ctr">
                      <a:solidFill>
                        <a:scrgbClr r="0" g="0" b="0"/>
                      </a:solidFill>
                      <a:prstDash val="solid"/>
                      <a:round/>
                      <a:headEnd type="none" w="med" len="med"/>
                      <a:tailEnd type="none" w="med" len="med"/>
                    </a:lnL>
                    <a:lnB w="38100" cap="flat" cmpd="sng" algn="ctr">
                      <a:solidFill>
                        <a:scrgbClr r="0" g="0" b="0"/>
                      </a:solidFill>
                      <a:prstDash val="solid"/>
                      <a:round/>
                      <a:headEnd type="none" w="med" len="med"/>
                      <a:tailEnd type="none" w="med" len="med"/>
                    </a:lnB>
                  </a:tcPr>
                </a:tc>
                <a:tc>
                  <a:txBody>
                    <a:bodyPr/>
                    <a:lstStyle/>
                    <a:p>
                      <a:pPr algn="ctr"/>
                      <a:r>
                        <a:rPr lang="en-US" sz="2000" dirty="0" smtClean="0"/>
                        <a:t>5</a:t>
                      </a:r>
                      <a:r>
                        <a:rPr lang="en-US" sz="2000" baseline="0" dirty="0" smtClean="0"/>
                        <a:t> of </a:t>
                      </a:r>
                      <a:r>
                        <a:rPr lang="en-US" sz="2000" dirty="0" smtClean="0"/>
                        <a:t>7</a:t>
                      </a:r>
                      <a:endParaRPr lang="en-US" sz="2000" dirty="0">
                        <a:latin typeface="Helvetica Neue Light"/>
                        <a:cs typeface="Helvetica Neue Light"/>
                      </a:endParaRPr>
                    </a:p>
                  </a:txBody>
                  <a:tcPr anchor="ctr">
                    <a:lnB w="38100" cap="flat" cmpd="sng" algn="ctr">
                      <a:solidFill>
                        <a:scrgbClr r="0" g="0" b="0"/>
                      </a:solidFill>
                      <a:prstDash val="solid"/>
                      <a:round/>
                      <a:headEnd type="none" w="med" len="med"/>
                      <a:tailEnd type="none" w="med" len="med"/>
                    </a:lnB>
                  </a:tcPr>
                </a:tc>
                <a:tc>
                  <a:txBody>
                    <a:bodyPr/>
                    <a:lstStyle/>
                    <a:p>
                      <a:pPr algn="ctr"/>
                      <a:r>
                        <a:rPr lang="en-US" sz="2000" dirty="0" smtClean="0"/>
                        <a:t>4</a:t>
                      </a:r>
                      <a:r>
                        <a:rPr lang="en-US" sz="2000" baseline="0" dirty="0" smtClean="0"/>
                        <a:t> of </a:t>
                      </a:r>
                      <a:r>
                        <a:rPr lang="en-US" sz="2000" dirty="0" smtClean="0"/>
                        <a:t>6</a:t>
                      </a:r>
                      <a:endParaRPr lang="en-US" sz="2000" dirty="0" smtClean="0">
                        <a:latin typeface="Helvetica Neue Light"/>
                        <a:cs typeface="Helvetica Neue Light"/>
                      </a:endParaRPr>
                    </a:p>
                  </a:txBody>
                  <a:tcPr anchor="ctr">
                    <a:lnR w="38100" cap="flat" cmpd="sng" algn="ctr">
                      <a:solidFill>
                        <a:scrgbClr r="0" g="0" b="0"/>
                      </a:solidFill>
                      <a:prstDash val="solid"/>
                      <a:round/>
                      <a:headEnd type="none" w="med" len="med"/>
                      <a:tailEnd type="none" w="med" len="med"/>
                    </a:lnR>
                    <a:lnB w="38100" cap="flat" cmpd="sng" algn="ctr">
                      <a:solidFill>
                        <a:scrgbClr r="0" g="0" b="0"/>
                      </a:solidFill>
                      <a:prstDash val="solid"/>
                      <a:round/>
                      <a:headEnd type="none" w="med" len="med"/>
                      <a:tailEnd type="none" w="med" len="med"/>
                    </a:lnB>
                  </a:tcPr>
                </a:tc>
              </a:tr>
            </a:tbl>
          </a:graphicData>
        </a:graphic>
      </p:graphicFrame>
      <p:sp>
        <p:nvSpPr>
          <p:cNvPr id="8" name="TextBox 7"/>
          <p:cNvSpPr txBox="1"/>
          <p:nvPr/>
        </p:nvSpPr>
        <p:spPr>
          <a:xfrm>
            <a:off x="609600" y="5943600"/>
            <a:ext cx="7848600" cy="369332"/>
          </a:xfrm>
          <a:prstGeom prst="rect">
            <a:avLst/>
          </a:prstGeom>
          <a:noFill/>
        </p:spPr>
        <p:txBody>
          <a:bodyPr wrap="square" rtlCol="0">
            <a:spAutoFit/>
          </a:bodyPr>
          <a:lstStyle/>
          <a:p>
            <a:r>
              <a:rPr lang="en-US" i="1" dirty="0" smtClean="0"/>
              <a:t>Source: </a:t>
            </a:r>
            <a:r>
              <a:rPr lang="en-US" dirty="0" smtClean="0"/>
              <a:t>Bradley and Greene, 2013, Table 2; 122 publications, 1985-2010.</a:t>
            </a:r>
            <a:endParaRPr lang="en-US" i="1" dirty="0"/>
          </a:p>
        </p:txBody>
      </p:sp>
    </p:spTree>
    <p:extLst>
      <p:ext uri="{BB962C8B-B14F-4D97-AF65-F5344CB8AC3E}">
        <p14:creationId xmlns:p14="http://schemas.microsoft.com/office/powerpoint/2010/main" val="29035228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smtClean="0"/>
              <a:t>WtP</a:t>
            </a:r>
            <a:r>
              <a:rPr lang="en-US" sz="4000" b="1" dirty="0" smtClean="0"/>
              <a:t> for Increased HS GPA?</a:t>
            </a:r>
            <a:endParaRPr lang="en-US" sz="4000" b="1" dirty="0"/>
          </a:p>
        </p:txBody>
      </p:sp>
      <p:sp>
        <p:nvSpPr>
          <p:cNvPr id="3" name="Content Placeholder 2"/>
          <p:cNvSpPr>
            <a:spLocks noGrp="1"/>
          </p:cNvSpPr>
          <p:nvPr>
            <p:ph idx="1"/>
          </p:nvPr>
        </p:nvSpPr>
        <p:spPr/>
        <p:txBody>
          <a:bodyPr>
            <a:normAutofit/>
          </a:bodyPr>
          <a:lstStyle/>
          <a:p>
            <a:pPr marL="0" indent="0">
              <a:buNone/>
            </a:pPr>
            <a:r>
              <a:rPr lang="en-US" sz="3200" dirty="0" smtClean="0"/>
              <a:t>Whatever we spend on averting these health-risk behaviors</a:t>
            </a:r>
            <a:r>
              <a:rPr lang="mr-IN" sz="3200" dirty="0" smtClean="0"/>
              <a:t>…</a:t>
            </a:r>
            <a:endParaRPr lang="en-US" sz="3200" dirty="0" smtClean="0"/>
          </a:p>
          <a:p>
            <a:pPr marL="0" indent="0">
              <a:buNone/>
            </a:pPr>
            <a:endParaRPr lang="en-US" sz="3200" dirty="0"/>
          </a:p>
          <a:p>
            <a:pPr marL="0" indent="0">
              <a:buNone/>
            </a:pPr>
            <a:r>
              <a:rPr lang="mr-IN" sz="3200" dirty="0" smtClean="0"/>
              <a:t>…</a:t>
            </a:r>
            <a:r>
              <a:rPr lang="en-US" sz="3200" dirty="0" smtClean="0"/>
              <a:t>which increased GPA better have causally </a:t>
            </a:r>
            <a:r>
              <a:rPr lang="en-US" sz="3200" dirty="0" smtClean="0"/>
              <a:t>averted in a study you find credible</a:t>
            </a:r>
            <a:endParaRPr lang="en-US" sz="3200" dirty="0"/>
          </a:p>
        </p:txBody>
      </p:sp>
      <p:sp>
        <p:nvSpPr>
          <p:cNvPr id="4" name="Slide Number Placeholder 3"/>
          <p:cNvSpPr>
            <a:spLocks noGrp="1"/>
          </p:cNvSpPr>
          <p:nvPr>
            <p:ph type="sldNum" sz="quarter" idx="12"/>
          </p:nvPr>
        </p:nvSpPr>
        <p:spPr/>
        <p:txBody>
          <a:bodyPr/>
          <a:lstStyle/>
          <a:p>
            <a:pPr>
              <a:defRPr/>
            </a:pPr>
            <a:fld id="{09E9B0E6-B83D-45D0-9C6E-C619BD9A699C}" type="slidenum">
              <a:rPr lang="en-US" smtClean="0"/>
              <a:pPr>
                <a:defRPr/>
              </a:pPr>
              <a:t>70</a:t>
            </a:fld>
            <a:endParaRPr lang="en-US"/>
          </a:p>
        </p:txBody>
      </p:sp>
    </p:spTree>
    <p:extLst>
      <p:ext uri="{BB962C8B-B14F-4D97-AF65-F5344CB8AC3E}">
        <p14:creationId xmlns:p14="http://schemas.microsoft.com/office/powerpoint/2010/main" val="161251556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4158"/>
            <a:ext cx="7924799" cy="1339850"/>
          </a:xfrm>
        </p:spPr>
        <p:txBody>
          <a:bodyPr>
            <a:normAutofit fontScale="90000"/>
          </a:bodyPr>
          <a:lstStyle/>
          <a:p>
            <a:r>
              <a:rPr lang="en-US" b="1" dirty="0" err="1" smtClean="0"/>
              <a:t>WtP</a:t>
            </a:r>
            <a:r>
              <a:rPr lang="en-US" b="1" dirty="0" smtClean="0"/>
              <a:t> for Behavioral Change?</a:t>
            </a:r>
            <a:endParaRPr lang="en-US" b="1" dirty="0"/>
          </a:p>
        </p:txBody>
      </p:sp>
      <p:sp>
        <p:nvSpPr>
          <p:cNvPr id="3" name="Content Placeholder 2"/>
          <p:cNvSpPr>
            <a:spLocks noGrp="1"/>
          </p:cNvSpPr>
          <p:nvPr>
            <p:ph idx="1"/>
          </p:nvPr>
        </p:nvSpPr>
        <p:spPr>
          <a:xfrm>
            <a:off x="533400" y="1905000"/>
            <a:ext cx="8077200" cy="4343399"/>
          </a:xfrm>
        </p:spPr>
        <p:txBody>
          <a:bodyPr>
            <a:noAutofit/>
          </a:bodyPr>
          <a:lstStyle/>
          <a:p>
            <a:pPr marL="0" indent="0">
              <a:buNone/>
            </a:pPr>
            <a:r>
              <a:rPr lang="en-US" sz="3000" b="1" dirty="0" smtClean="0"/>
              <a:t>Chicago Social Impact Bond: </a:t>
            </a:r>
          </a:p>
          <a:p>
            <a:r>
              <a:rPr lang="en-US" sz="2600" dirty="0" err="1" smtClean="0"/>
              <a:t>Warbucks</a:t>
            </a:r>
            <a:r>
              <a:rPr lang="en-US" sz="2600" dirty="0" smtClean="0"/>
              <a:t> Bank funds preschool at $6000 per child </a:t>
            </a:r>
          </a:p>
          <a:p>
            <a:r>
              <a:rPr lang="en-US" sz="2600" dirty="0" err="1" smtClean="0"/>
              <a:t>Warbucks</a:t>
            </a:r>
            <a:r>
              <a:rPr lang="en-US" sz="2600" dirty="0" smtClean="0"/>
              <a:t> will receive payment from City of Chicago Treasury:</a:t>
            </a:r>
            <a:endParaRPr lang="en-US" sz="2600" dirty="0"/>
          </a:p>
          <a:p>
            <a:pPr marL="568325" lvl="1" indent="-60325" defTabSz="627063">
              <a:buNone/>
            </a:pPr>
            <a:r>
              <a:rPr lang="en-US" dirty="0" smtClean="0"/>
              <a:t>	$9,100pa per causal decrease </a:t>
            </a:r>
            <a:r>
              <a:rPr lang="en-US" dirty="0"/>
              <a:t>in Special Education </a:t>
            </a:r>
            <a:endParaRPr lang="en-US" dirty="0" smtClean="0"/>
          </a:p>
          <a:p>
            <a:pPr marL="568325" lvl="1" indent="-60325" defTabSz="627063">
              <a:buNone/>
            </a:pPr>
            <a:r>
              <a:rPr lang="en-US" dirty="0" smtClean="0"/>
              <a:t>	$2,900 per causal increase </a:t>
            </a:r>
            <a:r>
              <a:rPr lang="en-US" dirty="0"/>
              <a:t>in Kindergarten Readiness  </a:t>
            </a:r>
          </a:p>
          <a:p>
            <a:pPr marL="568325" lvl="1" indent="-60325" defTabSz="627063">
              <a:buNone/>
            </a:pPr>
            <a:r>
              <a:rPr lang="en-US" dirty="0" smtClean="0"/>
              <a:t>	$750 per student scoring above national </a:t>
            </a:r>
            <a:r>
              <a:rPr lang="en-US" dirty="0"/>
              <a:t>average on </a:t>
            </a:r>
            <a:r>
              <a:rPr lang="en-US" dirty="0" smtClean="0"/>
              <a:t>third </a:t>
            </a:r>
            <a:r>
              <a:rPr lang="en-US" dirty="0"/>
              <a:t>grade reading test</a:t>
            </a:r>
          </a:p>
        </p:txBody>
      </p:sp>
      <p:sp>
        <p:nvSpPr>
          <p:cNvPr id="5" name="TextBox 4"/>
          <p:cNvSpPr txBox="1"/>
          <p:nvPr/>
        </p:nvSpPr>
        <p:spPr>
          <a:xfrm>
            <a:off x="5638800" y="914400"/>
            <a:ext cx="3048000"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smtClean="0">
                <a:solidFill>
                  <a:srgbClr val="FF0000"/>
                </a:solidFill>
              </a:rPr>
              <a:t>Would you buy that bond?</a:t>
            </a:r>
            <a:endParaRPr lang="en-US" sz="3200" b="1" dirty="0">
              <a:solidFill>
                <a:srgbClr val="FF0000"/>
              </a:solidFill>
            </a:endParaRPr>
          </a:p>
        </p:txBody>
      </p:sp>
    </p:spTree>
    <p:extLst>
      <p:ext uri="{BB962C8B-B14F-4D97-AF65-F5344CB8AC3E}">
        <p14:creationId xmlns:p14="http://schemas.microsoft.com/office/powerpoint/2010/main" val="879207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9E9B0E6-B83D-45D0-9C6E-C619BD9A699C}" type="slidenum">
              <a:rPr lang="en-US" smtClean="0"/>
              <a:pPr>
                <a:defRPr/>
              </a:pPr>
              <a:t>72</a:t>
            </a:fld>
            <a:endParaRPr lang="en-US"/>
          </a:p>
        </p:txBody>
      </p:sp>
      <p:pic>
        <p:nvPicPr>
          <p:cNvPr id="5" name="Picture 4"/>
          <p:cNvPicPr>
            <a:picLocks noChangeAspect="1"/>
          </p:cNvPicPr>
          <p:nvPr/>
        </p:nvPicPr>
        <p:blipFill>
          <a:blip r:embed="rId2"/>
          <a:stretch>
            <a:fillRect/>
          </a:stretch>
        </p:blipFill>
        <p:spPr>
          <a:xfrm>
            <a:off x="812800" y="1511300"/>
            <a:ext cx="7505700" cy="3822700"/>
          </a:xfrm>
          <a:prstGeom prst="rect">
            <a:avLst/>
          </a:prstGeom>
        </p:spPr>
      </p:pic>
    </p:spTree>
    <p:extLst>
      <p:ext uri="{BB962C8B-B14F-4D97-AF65-F5344CB8AC3E}">
        <p14:creationId xmlns:p14="http://schemas.microsoft.com/office/powerpoint/2010/main" val="171212127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457200" y="244158"/>
            <a:ext cx="8153400" cy="1339850"/>
          </a:xfrm>
          <a:ln>
            <a:noFill/>
          </a:ln>
        </p:spPr>
        <p:style>
          <a:lnRef idx="2">
            <a:schemeClr val="dk1"/>
          </a:lnRef>
          <a:fillRef idx="1">
            <a:schemeClr val="lt1"/>
          </a:fillRef>
          <a:effectRef idx="0">
            <a:schemeClr val="dk1"/>
          </a:effectRef>
          <a:fontRef idx="minor">
            <a:schemeClr val="dk1"/>
          </a:fontRef>
        </p:style>
        <p:txBody>
          <a:bodyPr>
            <a:noAutofit/>
          </a:bodyPr>
          <a:lstStyle/>
          <a:p>
            <a:pPr eaLnBrk="1" hangingPunct="1"/>
            <a:r>
              <a:rPr lang="en-US" sz="4000" b="1" dirty="0" err="1" smtClean="0">
                <a:latin typeface="+mn-lt"/>
                <a:cs typeface="Arial"/>
              </a:rPr>
              <a:t>WtP</a:t>
            </a:r>
            <a:r>
              <a:rPr lang="en-US" sz="4000" b="1" dirty="0" smtClean="0">
                <a:latin typeface="+mn-lt"/>
                <a:cs typeface="Arial"/>
              </a:rPr>
              <a:t> for Achievement on Tests?</a:t>
            </a:r>
          </a:p>
        </p:txBody>
      </p:sp>
      <p:sp>
        <p:nvSpPr>
          <p:cNvPr id="224259" name="Rectangle 3"/>
          <p:cNvSpPr>
            <a:spLocks noGrp="1" noChangeArrowheads="1"/>
          </p:cNvSpPr>
          <p:nvPr>
            <p:ph idx="1"/>
          </p:nvPr>
        </p:nvSpPr>
        <p:spPr>
          <a:xfrm>
            <a:off x="457200" y="2057400"/>
            <a:ext cx="8229600" cy="3962400"/>
          </a:xfrm>
        </p:spPr>
        <p:txBody>
          <a:bodyPr>
            <a:normAutofit/>
          </a:bodyPr>
          <a:lstStyle/>
          <a:p>
            <a:pPr>
              <a:buClr>
                <a:schemeClr val="bg2">
                  <a:lumMod val="20000"/>
                  <a:lumOff val="80000"/>
                </a:schemeClr>
              </a:buClr>
              <a:buFont typeface="Wingdings" charset="2"/>
              <a:buChar char="q"/>
            </a:pPr>
            <a:r>
              <a:rPr lang="en-US" dirty="0" smtClean="0">
                <a:solidFill>
                  <a:srgbClr val="000000"/>
                </a:solidFill>
                <a:cs typeface="Arial"/>
              </a:rPr>
              <a:t>Earnings gain from 1sd gain in math test scores = 12% (</a:t>
            </a:r>
            <a:r>
              <a:rPr lang="en-US" dirty="0" err="1" smtClean="0">
                <a:solidFill>
                  <a:srgbClr val="000000"/>
                </a:solidFill>
                <a:cs typeface="Arial"/>
              </a:rPr>
              <a:t>Hanushek</a:t>
            </a:r>
            <a:r>
              <a:rPr lang="en-US" dirty="0" smtClean="0">
                <a:solidFill>
                  <a:srgbClr val="000000"/>
                </a:solidFill>
                <a:cs typeface="Arial"/>
              </a:rPr>
              <a:t>, EER, 2006)</a:t>
            </a:r>
          </a:p>
          <a:p>
            <a:pPr>
              <a:buClr>
                <a:schemeClr val="bg2">
                  <a:lumMod val="20000"/>
                  <a:lumOff val="80000"/>
                </a:schemeClr>
              </a:buClr>
              <a:buFont typeface="Wingdings" charset="2"/>
              <a:buChar char="q"/>
            </a:pPr>
            <a:r>
              <a:rPr lang="en-US" dirty="0" smtClean="0"/>
              <a:t>Wage </a:t>
            </a:r>
            <a:r>
              <a:rPr lang="en-US" dirty="0"/>
              <a:t>premium for achievement is much less certain: </a:t>
            </a:r>
          </a:p>
          <a:p>
            <a:pPr marL="919163" lvl="2" indent="-350838">
              <a:lnSpc>
                <a:spcPct val="120000"/>
              </a:lnSpc>
              <a:spcBef>
                <a:spcPts val="0"/>
              </a:spcBef>
            </a:pPr>
            <a:r>
              <a:rPr lang="en-US" dirty="0"/>
              <a:t>Test score </a:t>
            </a:r>
            <a:r>
              <a:rPr lang="en-US" dirty="0" smtClean="0"/>
              <a:t>gains </a:t>
            </a:r>
            <a:r>
              <a:rPr lang="en-US" dirty="0"/>
              <a:t>fade-out</a:t>
            </a:r>
          </a:p>
          <a:p>
            <a:pPr marL="919163" lvl="2" indent="-350838">
              <a:lnSpc>
                <a:spcPct val="120000"/>
              </a:lnSpc>
              <a:spcBef>
                <a:spcPts val="0"/>
              </a:spcBef>
            </a:pPr>
            <a:r>
              <a:rPr lang="en-US" dirty="0"/>
              <a:t>Test score gains much easier to get at lower grades</a:t>
            </a:r>
          </a:p>
          <a:p>
            <a:pPr marL="919163" lvl="2" indent="-350838">
              <a:lnSpc>
                <a:spcPct val="120000"/>
              </a:lnSpc>
              <a:spcBef>
                <a:spcPts val="0"/>
              </a:spcBef>
            </a:pPr>
            <a:r>
              <a:rPr lang="en-US" dirty="0"/>
              <a:t>Some tests do not correlate well with </a:t>
            </a:r>
            <a:r>
              <a:rPr lang="en-US" dirty="0" smtClean="0"/>
              <a:t>earnings</a:t>
            </a:r>
          </a:p>
          <a:p>
            <a:pPr marL="919163" lvl="2" indent="-350838">
              <a:lnSpc>
                <a:spcPct val="120000"/>
              </a:lnSpc>
              <a:spcBef>
                <a:spcPts val="0"/>
              </a:spcBef>
            </a:pPr>
            <a:r>
              <a:rPr lang="en-US" dirty="0" smtClean="0"/>
              <a:t>Confusing IQ with GPA</a:t>
            </a:r>
            <a:endParaRPr lang="en-US" dirty="0"/>
          </a:p>
          <a:p>
            <a:pPr marL="454025" indent="-350838">
              <a:lnSpc>
                <a:spcPct val="120000"/>
              </a:lnSpc>
              <a:spcBef>
                <a:spcPts val="0"/>
              </a:spcBef>
              <a:buFont typeface="Wingdings" charset="2"/>
              <a:buChar char="q"/>
            </a:pPr>
            <a:endParaRPr lang="en-US" sz="1200" dirty="0" smtClean="0"/>
          </a:p>
          <a:p>
            <a:pPr marL="454025" indent="-350838">
              <a:lnSpc>
                <a:spcPct val="120000"/>
              </a:lnSpc>
              <a:spcBef>
                <a:spcPts val="0"/>
              </a:spcBef>
              <a:buFont typeface="Wingdings" charset="2"/>
              <a:buChar char="q"/>
            </a:pPr>
            <a:r>
              <a:rPr lang="en-US" dirty="0" smtClean="0"/>
              <a:t>Undervaluing education by looking at tests:</a:t>
            </a:r>
          </a:p>
          <a:p>
            <a:pPr marL="919163" lvl="2" indent="-350838">
              <a:lnSpc>
                <a:spcPct val="120000"/>
              </a:lnSpc>
              <a:spcBef>
                <a:spcPts val="0"/>
              </a:spcBef>
            </a:pPr>
            <a:r>
              <a:rPr lang="en-US" dirty="0" smtClean="0"/>
              <a:t>Education </a:t>
            </a:r>
            <a:r>
              <a:rPr lang="en-US" dirty="0"/>
              <a:t>boosts more than just cognitive skills</a:t>
            </a:r>
          </a:p>
          <a:p>
            <a:pPr>
              <a:buClr>
                <a:schemeClr val="bg2">
                  <a:lumMod val="20000"/>
                  <a:lumOff val="80000"/>
                </a:schemeClr>
              </a:buClr>
              <a:buFont typeface="Wingdings" charset="2"/>
              <a:buChar char="q"/>
            </a:pPr>
            <a:endParaRPr lang="en-US" dirty="0" smtClean="0">
              <a:solidFill>
                <a:srgbClr val="000000"/>
              </a:solidFill>
              <a:cs typeface="Arial"/>
            </a:endParaRPr>
          </a:p>
          <a:p>
            <a:pPr lvl="1">
              <a:buFont typeface="Wingdings" charset="2"/>
              <a:buChar char="q"/>
            </a:pPr>
            <a:endParaRPr lang="en-US" sz="7000" dirty="0" smtClean="0">
              <a:solidFill>
                <a:srgbClr val="000000"/>
              </a:solidFill>
              <a:cs typeface="Arial"/>
            </a:endParaRPr>
          </a:p>
        </p:txBody>
      </p:sp>
    </p:spTree>
    <p:extLst>
      <p:ext uri="{BB962C8B-B14F-4D97-AF65-F5344CB8AC3E}">
        <p14:creationId xmlns:p14="http://schemas.microsoft.com/office/powerpoint/2010/main" val="345900040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9E9B0E6-B83D-45D0-9C6E-C619BD9A699C}" type="slidenum">
              <a:rPr lang="en-US" smtClean="0"/>
              <a:pPr>
                <a:defRPr/>
              </a:pPr>
              <a:t>74</a:t>
            </a:fld>
            <a:endParaRPr lang="en-US"/>
          </a:p>
        </p:txBody>
      </p:sp>
      <p:pic>
        <p:nvPicPr>
          <p:cNvPr id="5" name="Content Placeholder 4"/>
          <p:cNvPicPr>
            <a:picLocks noGrp="1" noChangeAspect="1"/>
          </p:cNvPicPr>
          <p:nvPr>
            <p:ph idx="4294967295"/>
          </p:nvPr>
        </p:nvPicPr>
        <p:blipFill>
          <a:blip r:embed="rId2"/>
          <a:srcRect l="-76863" r="-76863"/>
          <a:stretch>
            <a:fillRect/>
          </a:stretch>
        </p:blipFill>
        <p:spPr>
          <a:xfrm>
            <a:off x="-1828800" y="381000"/>
            <a:ext cx="11963400" cy="5684838"/>
          </a:xfrm>
        </p:spPr>
      </p:pic>
      <p:pic>
        <p:nvPicPr>
          <p:cNvPr id="7" name="Picture 6"/>
          <p:cNvPicPr>
            <a:picLocks noChangeAspect="1"/>
          </p:cNvPicPr>
          <p:nvPr/>
        </p:nvPicPr>
        <p:blipFill>
          <a:blip r:embed="rId3"/>
          <a:stretch>
            <a:fillRect/>
          </a:stretch>
        </p:blipFill>
        <p:spPr>
          <a:xfrm>
            <a:off x="3657600" y="990600"/>
            <a:ext cx="5295900" cy="698500"/>
          </a:xfrm>
          <a:prstGeom prst="rect">
            <a:avLst/>
          </a:prstGeom>
        </p:spPr>
      </p:pic>
      <p:sp>
        <p:nvSpPr>
          <p:cNvPr id="14" name="Donut 13"/>
          <p:cNvSpPr/>
          <p:nvPr/>
        </p:nvSpPr>
        <p:spPr>
          <a:xfrm>
            <a:off x="5486400" y="4724400"/>
            <a:ext cx="1066800" cy="609600"/>
          </a:xfrm>
          <a:prstGeom prst="donut">
            <a:avLst>
              <a:gd name="adj" fmla="val 15113"/>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70188456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cs typeface="News Gothic MT"/>
              </a:rPr>
              <a:t>Long-run Evidence</a:t>
            </a:r>
            <a:endParaRPr lang="en-US" dirty="0"/>
          </a:p>
        </p:txBody>
      </p:sp>
      <p:pic>
        <p:nvPicPr>
          <p:cNvPr id="5" name="Content Placeholder 4"/>
          <p:cNvPicPr>
            <a:picLocks noGrp="1" noChangeAspect="1"/>
          </p:cNvPicPr>
          <p:nvPr>
            <p:ph idx="1"/>
          </p:nvPr>
        </p:nvPicPr>
        <p:blipFill>
          <a:blip r:embed="rId2"/>
          <a:srcRect l="26" r="26"/>
          <a:stretch>
            <a:fillRect/>
          </a:stretch>
        </p:blipFill>
        <p:spPr/>
      </p:pic>
      <p:sp>
        <p:nvSpPr>
          <p:cNvPr id="4" name="Slide Number Placeholder 3"/>
          <p:cNvSpPr>
            <a:spLocks noGrp="1"/>
          </p:cNvSpPr>
          <p:nvPr>
            <p:ph type="sldNum" sz="quarter" idx="12"/>
          </p:nvPr>
        </p:nvSpPr>
        <p:spPr/>
        <p:txBody>
          <a:bodyPr/>
          <a:lstStyle/>
          <a:p>
            <a:pPr>
              <a:defRPr/>
            </a:pPr>
            <a:fld id="{09E9B0E6-B83D-45D0-9C6E-C619BD9A699C}" type="slidenum">
              <a:rPr lang="en-US" smtClean="0"/>
              <a:pPr>
                <a:defRPr/>
              </a:pPr>
              <a:t>75</a:t>
            </a:fld>
            <a:endParaRPr lang="en-US"/>
          </a:p>
        </p:txBody>
      </p:sp>
    </p:spTree>
    <p:extLst>
      <p:ext uri="{BB962C8B-B14F-4D97-AF65-F5344CB8AC3E}">
        <p14:creationId xmlns:p14="http://schemas.microsoft.com/office/powerpoint/2010/main" val="272284294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smtClean="0"/>
              <a:t>Perry Preschool IQ Gains</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6473211"/>
              </p:ext>
            </p:extLst>
          </p:nvPr>
        </p:nvGraphicFramePr>
        <p:xfrm>
          <a:off x="152400" y="1573618"/>
          <a:ext cx="8839200" cy="455073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4369" y="6124545"/>
            <a:ext cx="8411029" cy="369332"/>
          </a:xfrm>
          <a:prstGeom prst="rect">
            <a:avLst/>
          </a:prstGeom>
          <a:noFill/>
        </p:spPr>
        <p:txBody>
          <a:bodyPr wrap="square" rtlCol="0">
            <a:spAutoFit/>
          </a:bodyPr>
          <a:lstStyle/>
          <a:p>
            <a:r>
              <a:rPr lang="en-US" sz="1800" dirty="0" smtClean="0"/>
              <a:t>Source: Duncan (2016) from </a:t>
            </a:r>
            <a:r>
              <a:rPr lang="en-US" sz="1800" dirty="0" err="1" smtClean="0"/>
              <a:t>Schweinhart</a:t>
            </a:r>
            <a:r>
              <a:rPr lang="en-US" sz="1800" dirty="0" smtClean="0"/>
              <a:t> et al. (2005).</a:t>
            </a:r>
            <a:endParaRPr lang="en-US" sz="1800" dirty="0"/>
          </a:p>
        </p:txBody>
      </p:sp>
      <p:cxnSp>
        <p:nvCxnSpPr>
          <p:cNvPr id="6" name="Straight Connector 5"/>
          <p:cNvCxnSpPr/>
          <p:nvPr/>
        </p:nvCxnSpPr>
        <p:spPr>
          <a:xfrm>
            <a:off x="1897039" y="4749422"/>
            <a:ext cx="703431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53172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99069"/>
          </a:xfrm>
        </p:spPr>
        <p:txBody>
          <a:bodyPr>
            <a:noAutofit/>
          </a:bodyPr>
          <a:lstStyle/>
          <a:p>
            <a:r>
              <a:rPr lang="en-US" sz="3400" b="1" dirty="0" smtClean="0"/>
              <a:t>IQ and Achievement Gains</a:t>
            </a:r>
            <a:endParaRPr lang="en-US" sz="3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6876543"/>
              </p:ext>
            </p:extLst>
          </p:nvPr>
        </p:nvGraphicFramePr>
        <p:xfrm>
          <a:off x="152400" y="1573618"/>
          <a:ext cx="8839200" cy="455073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04369" y="6124545"/>
            <a:ext cx="8411029" cy="369332"/>
          </a:xfrm>
          <a:prstGeom prst="rect">
            <a:avLst/>
          </a:prstGeom>
          <a:noFill/>
        </p:spPr>
        <p:txBody>
          <a:bodyPr wrap="square" rtlCol="0">
            <a:spAutoFit/>
          </a:bodyPr>
          <a:lstStyle/>
          <a:p>
            <a:r>
              <a:rPr lang="en-US" sz="1800" dirty="0" smtClean="0"/>
              <a:t>Source: Duncan (2016) from </a:t>
            </a:r>
            <a:r>
              <a:rPr lang="en-US" sz="1800" dirty="0" err="1" smtClean="0"/>
              <a:t>Schweinhart</a:t>
            </a:r>
            <a:r>
              <a:rPr lang="en-US" sz="1800" dirty="0" smtClean="0"/>
              <a:t> et al., 2005; Effect sizes p&lt;.05 shaded.</a:t>
            </a:r>
            <a:endParaRPr lang="en-US" sz="1800" dirty="0"/>
          </a:p>
        </p:txBody>
      </p:sp>
      <p:cxnSp>
        <p:nvCxnSpPr>
          <p:cNvPr id="6" name="Straight Connector 5"/>
          <p:cNvCxnSpPr/>
          <p:nvPr/>
        </p:nvCxnSpPr>
        <p:spPr>
          <a:xfrm>
            <a:off x="1897039" y="4749422"/>
            <a:ext cx="703431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19138"/>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890" y="244158"/>
            <a:ext cx="7972777" cy="1339850"/>
          </a:xfrm>
        </p:spPr>
        <p:txBody>
          <a:bodyPr>
            <a:noAutofit/>
          </a:bodyPr>
          <a:lstStyle/>
          <a:p>
            <a:pPr algn="l"/>
            <a:r>
              <a:rPr lang="en-US" sz="4000" b="1" dirty="0" smtClean="0">
                <a:solidFill>
                  <a:srgbClr val="000000"/>
                </a:solidFill>
                <a:latin typeface="News Gothic MT"/>
                <a:cs typeface="News Gothic MT"/>
              </a:rPr>
              <a:t>Achievement is not a good mechanism</a:t>
            </a:r>
            <a:endParaRPr lang="en-US" sz="4000" b="1" dirty="0">
              <a:solidFill>
                <a:srgbClr val="000000"/>
              </a:solidFill>
              <a:latin typeface="News Gothic MT"/>
              <a:cs typeface="News Gothic MT"/>
            </a:endParaRPr>
          </a:p>
        </p:txBody>
      </p:sp>
      <p:sp>
        <p:nvSpPr>
          <p:cNvPr id="3" name="Content Placeholder 2"/>
          <p:cNvSpPr>
            <a:spLocks noGrp="1"/>
          </p:cNvSpPr>
          <p:nvPr>
            <p:ph idx="1"/>
          </p:nvPr>
        </p:nvSpPr>
        <p:spPr>
          <a:xfrm>
            <a:off x="493890" y="1765300"/>
            <a:ext cx="8198554" cy="4556478"/>
          </a:xfrm>
        </p:spPr>
        <p:txBody>
          <a:bodyPr>
            <a:noAutofit/>
          </a:bodyPr>
          <a:lstStyle/>
          <a:p>
            <a:pPr marL="0" indent="0">
              <a:spcBef>
                <a:spcPts val="1200"/>
              </a:spcBef>
              <a:buClr>
                <a:schemeClr val="tx1"/>
              </a:buClr>
              <a:buNone/>
            </a:pPr>
            <a:r>
              <a:rPr lang="en-US" sz="2200" dirty="0" err="1">
                <a:solidFill>
                  <a:srgbClr val="000000"/>
                </a:solidFill>
                <a:latin typeface="News Gothic MT"/>
                <a:cs typeface="News Gothic MT"/>
              </a:rPr>
              <a:t>Chetty</a:t>
            </a:r>
            <a:r>
              <a:rPr lang="en-US" sz="2200" dirty="0">
                <a:solidFill>
                  <a:srgbClr val="000000"/>
                </a:solidFill>
                <a:latin typeface="News Gothic MT"/>
                <a:cs typeface="News Gothic MT"/>
              </a:rPr>
              <a:t> et al. (2011</a:t>
            </a:r>
            <a:r>
              <a:rPr lang="en-US" sz="2200" dirty="0" smtClean="0">
                <a:solidFill>
                  <a:srgbClr val="000000"/>
                </a:solidFill>
                <a:latin typeface="News Gothic MT"/>
                <a:cs typeface="News Gothic MT"/>
              </a:rPr>
              <a:t>): </a:t>
            </a:r>
          </a:p>
          <a:p>
            <a:pPr marL="0" indent="0">
              <a:spcBef>
                <a:spcPts val="1200"/>
              </a:spcBef>
              <a:buClr>
                <a:schemeClr val="tx1"/>
              </a:buClr>
              <a:buNone/>
            </a:pPr>
            <a:r>
              <a:rPr lang="en-US" sz="2200" dirty="0" smtClean="0">
                <a:solidFill>
                  <a:schemeClr val="tx1"/>
                </a:solidFill>
                <a:latin typeface="News Gothic MT"/>
                <a:cs typeface="News Gothic MT"/>
              </a:rPr>
              <a:t>	Raising class quality by 1sd </a:t>
            </a:r>
          </a:p>
          <a:p>
            <a:pPr marL="0" indent="0">
              <a:spcBef>
                <a:spcPts val="1200"/>
              </a:spcBef>
              <a:buClr>
                <a:schemeClr val="tx1"/>
              </a:buClr>
              <a:buNone/>
            </a:pPr>
            <a:r>
              <a:rPr lang="en-US" sz="2200" dirty="0" smtClean="0">
                <a:solidFill>
                  <a:schemeClr val="tx1"/>
                </a:solidFill>
                <a:latin typeface="News Gothic MT"/>
                <a:cs typeface="News Gothic MT"/>
              </a:rPr>
              <a:t>	Yields </a:t>
            </a:r>
            <a:r>
              <a:rPr lang="en-US" sz="2200" b="1" dirty="0">
                <a:solidFill>
                  <a:schemeClr val="bg2">
                    <a:lumMod val="60000"/>
                    <a:lumOff val="40000"/>
                  </a:schemeClr>
                </a:solidFill>
                <a:cs typeface="News Gothic MT"/>
              </a:rPr>
              <a:t>0.13sd achievement gain </a:t>
            </a:r>
            <a:endParaRPr lang="en-US" sz="2200" b="1" dirty="0" smtClean="0">
              <a:solidFill>
                <a:schemeClr val="bg2">
                  <a:lumMod val="60000"/>
                  <a:lumOff val="40000"/>
                </a:schemeClr>
              </a:solidFill>
              <a:latin typeface="News Gothic MT"/>
              <a:cs typeface="News Gothic MT"/>
            </a:endParaRPr>
          </a:p>
          <a:p>
            <a:pPr marL="0" indent="0">
              <a:spcBef>
                <a:spcPts val="1200"/>
              </a:spcBef>
              <a:buClr>
                <a:schemeClr val="tx1"/>
              </a:buClr>
              <a:buNone/>
            </a:pPr>
            <a:r>
              <a:rPr lang="en-US" sz="2200" dirty="0" smtClean="0">
                <a:solidFill>
                  <a:srgbClr val="000000"/>
                </a:solidFill>
                <a:latin typeface="News Gothic MT"/>
                <a:cs typeface="News Gothic MT"/>
              </a:rPr>
              <a:t>	Worth only PV ~$7,000 in earnings at </a:t>
            </a:r>
            <a:r>
              <a:rPr lang="en-US" sz="2200" dirty="0">
                <a:solidFill>
                  <a:srgbClr val="000000"/>
                </a:solidFill>
                <a:latin typeface="News Gothic MT"/>
                <a:cs typeface="News Gothic MT"/>
              </a:rPr>
              <a:t>age </a:t>
            </a:r>
            <a:r>
              <a:rPr lang="en-US" sz="2200" dirty="0" smtClean="0">
                <a:solidFill>
                  <a:srgbClr val="000000"/>
                </a:solidFill>
                <a:latin typeface="News Gothic MT"/>
                <a:cs typeface="News Gothic MT"/>
              </a:rPr>
              <a:t>12</a:t>
            </a:r>
            <a:endParaRPr lang="en-US" sz="2200" dirty="0">
              <a:solidFill>
                <a:srgbClr val="000000"/>
              </a:solidFill>
              <a:latin typeface="News Gothic MT"/>
              <a:cs typeface="News Gothic MT"/>
            </a:endParaRPr>
          </a:p>
          <a:p>
            <a:pPr marL="0" indent="0">
              <a:lnSpc>
                <a:spcPct val="120000"/>
              </a:lnSpc>
              <a:spcBef>
                <a:spcPts val="1200"/>
              </a:spcBef>
              <a:buNone/>
            </a:pPr>
            <a:r>
              <a:rPr lang="en-US" sz="2200" dirty="0">
                <a:solidFill>
                  <a:srgbClr val="000000"/>
                </a:solidFill>
                <a:latin typeface="News Gothic MT"/>
                <a:cs typeface="News Gothic MT"/>
              </a:rPr>
              <a:t>I</a:t>
            </a:r>
            <a:r>
              <a:rPr lang="en-US" sz="2200" dirty="0" smtClean="0">
                <a:solidFill>
                  <a:srgbClr val="000000"/>
                </a:solidFill>
                <a:latin typeface="News Gothic MT"/>
                <a:cs typeface="News Gothic MT"/>
              </a:rPr>
              <a:t>ncrease in class </a:t>
            </a:r>
            <a:r>
              <a:rPr lang="en-US" sz="2200" dirty="0">
                <a:solidFill>
                  <a:srgbClr val="000000"/>
                </a:solidFill>
                <a:latin typeface="News Gothic MT"/>
                <a:cs typeface="News Gothic MT"/>
              </a:rPr>
              <a:t>quality at time </a:t>
            </a:r>
            <a:r>
              <a:rPr lang="en-US" sz="2200" i="1" dirty="0" smtClean="0">
                <a:solidFill>
                  <a:srgbClr val="000000"/>
                </a:solidFill>
                <a:latin typeface="News Gothic MT"/>
                <a:cs typeface="News Gothic MT"/>
              </a:rPr>
              <a:t>t</a:t>
            </a:r>
            <a:r>
              <a:rPr lang="en-US" sz="2200" dirty="0" smtClean="0">
                <a:solidFill>
                  <a:srgbClr val="000000"/>
                </a:solidFill>
                <a:latin typeface="News Gothic MT"/>
                <a:cs typeface="News Gothic MT"/>
              </a:rPr>
              <a:t>:</a:t>
            </a:r>
            <a:endParaRPr lang="en-US" sz="2200" dirty="0">
              <a:solidFill>
                <a:srgbClr val="000000"/>
              </a:solidFill>
              <a:latin typeface="News Gothic MT"/>
              <a:cs typeface="News Gothic MT"/>
              <a:sym typeface="Wingdings"/>
            </a:endParaRPr>
          </a:p>
          <a:p>
            <a:pPr marL="917575" lvl="1" indent="0">
              <a:buNone/>
            </a:pPr>
            <a:r>
              <a:rPr lang="en-US" dirty="0" smtClean="0">
                <a:solidFill>
                  <a:srgbClr val="000000"/>
                </a:solidFill>
                <a:latin typeface="News Gothic MT"/>
                <a:cs typeface="News Gothic MT"/>
                <a:sym typeface="Wingdings"/>
              </a:rPr>
              <a:t>Increases </a:t>
            </a:r>
            <a:r>
              <a:rPr lang="en-US" dirty="0" smtClean="0">
                <a:solidFill>
                  <a:srgbClr val="000000"/>
                </a:solidFill>
                <a:latin typeface="News Gothic MT"/>
                <a:cs typeface="News Gothic MT"/>
              </a:rPr>
              <a:t>achievement at </a:t>
            </a:r>
            <a:r>
              <a:rPr lang="en-US" dirty="0">
                <a:solidFill>
                  <a:srgbClr val="000000"/>
                </a:solidFill>
                <a:latin typeface="News Gothic MT"/>
                <a:cs typeface="News Gothic MT"/>
              </a:rPr>
              <a:t>time </a:t>
            </a:r>
            <a:r>
              <a:rPr lang="en-US" i="1" dirty="0">
                <a:solidFill>
                  <a:srgbClr val="000000"/>
                </a:solidFill>
                <a:latin typeface="News Gothic MT"/>
                <a:cs typeface="News Gothic MT"/>
              </a:rPr>
              <a:t>t</a:t>
            </a:r>
            <a:r>
              <a:rPr lang="en-US" dirty="0">
                <a:solidFill>
                  <a:srgbClr val="000000"/>
                </a:solidFill>
                <a:latin typeface="News Gothic MT"/>
                <a:cs typeface="News Gothic MT"/>
              </a:rPr>
              <a:t> (A</a:t>
            </a:r>
            <a:r>
              <a:rPr lang="en-US" baseline="-25000" dirty="0">
                <a:solidFill>
                  <a:srgbClr val="000000"/>
                </a:solidFill>
                <a:latin typeface="News Gothic MT"/>
                <a:cs typeface="News Gothic MT"/>
              </a:rPr>
              <a:t>t</a:t>
            </a:r>
            <a:r>
              <a:rPr lang="en-US" dirty="0" smtClean="0">
                <a:solidFill>
                  <a:srgbClr val="000000"/>
                </a:solidFill>
                <a:latin typeface="News Gothic MT"/>
                <a:cs typeface="News Gothic MT"/>
              </a:rPr>
              <a:t>) </a:t>
            </a:r>
            <a:endParaRPr lang="en-US" dirty="0">
              <a:solidFill>
                <a:srgbClr val="000000"/>
              </a:solidFill>
              <a:latin typeface="News Gothic MT"/>
              <a:cs typeface="News Gothic MT"/>
            </a:endParaRPr>
          </a:p>
          <a:p>
            <a:pPr marL="917575" lvl="1" indent="0">
              <a:buNone/>
            </a:pPr>
            <a:r>
              <a:rPr lang="en-US" dirty="0" smtClean="0">
                <a:solidFill>
                  <a:srgbClr val="000000"/>
                </a:solidFill>
                <a:latin typeface="News Gothic MT"/>
                <a:cs typeface="News Gothic MT"/>
              </a:rPr>
              <a:t>Has negligible </a:t>
            </a:r>
            <a:r>
              <a:rPr lang="en-US" dirty="0">
                <a:solidFill>
                  <a:srgbClr val="000000"/>
                </a:solidFill>
                <a:latin typeface="News Gothic MT"/>
                <a:cs typeface="News Gothic MT"/>
              </a:rPr>
              <a:t>effect on achievement </a:t>
            </a:r>
            <a:r>
              <a:rPr lang="en-US" dirty="0" err="1" smtClean="0">
                <a:solidFill>
                  <a:srgbClr val="000000"/>
                </a:solidFill>
                <a:latin typeface="News Gothic MT"/>
                <a:cs typeface="News Gothic MT"/>
              </a:rPr>
              <a:t>A</a:t>
            </a:r>
            <a:r>
              <a:rPr lang="en-US" baseline="-25000" dirty="0" err="1" smtClean="0">
                <a:solidFill>
                  <a:srgbClr val="000000"/>
                </a:solidFill>
                <a:latin typeface="News Gothic MT"/>
                <a:cs typeface="News Gothic MT"/>
              </a:rPr>
              <a:t>t+x</a:t>
            </a:r>
            <a:r>
              <a:rPr lang="en-US" dirty="0">
                <a:solidFill>
                  <a:srgbClr val="000000"/>
                </a:solidFill>
                <a:latin typeface="News Gothic MT"/>
                <a:cs typeface="News Gothic MT"/>
              </a:rPr>
              <a:t> </a:t>
            </a:r>
          </a:p>
          <a:p>
            <a:pPr marL="917575" lvl="1" indent="0">
              <a:buNone/>
              <a:tabLst>
                <a:tab pos="457200" algn="l"/>
              </a:tabLst>
            </a:pPr>
            <a:r>
              <a:rPr lang="en-US" dirty="0" smtClean="0">
                <a:solidFill>
                  <a:srgbClr val="000000"/>
                </a:solidFill>
                <a:latin typeface="News Gothic MT"/>
                <a:cs typeface="News Gothic MT"/>
              </a:rPr>
              <a:t>Increases earnings </a:t>
            </a:r>
            <a:r>
              <a:rPr lang="en-US" dirty="0" err="1" smtClean="0">
                <a:solidFill>
                  <a:srgbClr val="000000"/>
                </a:solidFill>
                <a:latin typeface="News Gothic MT"/>
                <a:cs typeface="News Gothic MT"/>
              </a:rPr>
              <a:t>Y</a:t>
            </a:r>
            <a:r>
              <a:rPr lang="en-US" baseline="-25000" dirty="0" err="1" smtClean="0">
                <a:solidFill>
                  <a:srgbClr val="000000"/>
                </a:solidFill>
                <a:latin typeface="News Gothic MT"/>
                <a:cs typeface="News Gothic MT"/>
              </a:rPr>
              <a:t>t+x+y</a:t>
            </a:r>
            <a:endParaRPr lang="en-US" dirty="0" smtClean="0">
              <a:solidFill>
                <a:srgbClr val="000000"/>
              </a:solidFill>
              <a:latin typeface="News Gothic MT"/>
              <a:cs typeface="News Gothic MT"/>
            </a:endParaRPr>
          </a:p>
          <a:p>
            <a:pPr marL="0" indent="0">
              <a:lnSpc>
                <a:spcPct val="120000"/>
              </a:lnSpc>
              <a:spcBef>
                <a:spcPts val="1200"/>
              </a:spcBef>
              <a:buNone/>
            </a:pPr>
            <a:r>
              <a:rPr lang="en-US" sz="2200" dirty="0" smtClean="0">
                <a:solidFill>
                  <a:srgbClr val="000000"/>
                </a:solidFill>
                <a:latin typeface="News Gothic MT"/>
                <a:cs typeface="News Gothic MT"/>
              </a:rPr>
              <a:t>How can earnings increase if achievement did not?</a:t>
            </a:r>
            <a:endParaRPr lang="en-US" sz="2200" dirty="0">
              <a:solidFill>
                <a:srgbClr val="000000"/>
              </a:solidFill>
              <a:latin typeface="News Gothic MT"/>
              <a:cs typeface="News Gothic MT"/>
            </a:endParaRPr>
          </a:p>
          <a:p>
            <a:pPr marL="0" indent="0">
              <a:lnSpc>
                <a:spcPct val="120000"/>
              </a:lnSpc>
              <a:spcBef>
                <a:spcPts val="200"/>
              </a:spcBef>
              <a:buNone/>
            </a:pPr>
            <a:endParaRPr lang="en-US" sz="1800" dirty="0" smtClean="0">
              <a:solidFill>
                <a:srgbClr val="000000"/>
              </a:solidFill>
              <a:latin typeface="News Gothic MT"/>
              <a:cs typeface="News Gothic MT"/>
            </a:endParaRPr>
          </a:p>
        </p:txBody>
      </p:sp>
    </p:spTree>
    <p:extLst>
      <p:ext uri="{BB962C8B-B14F-4D97-AF65-F5344CB8AC3E}">
        <p14:creationId xmlns:p14="http://schemas.microsoft.com/office/powerpoint/2010/main" val="34108882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457200"/>
            <a:ext cx="8458200" cy="990600"/>
          </a:xfrm>
          <a:noFill/>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400" b="1" dirty="0" smtClean="0">
                <a:solidFill>
                  <a:srgbClr val="000000"/>
                </a:solidFill>
                <a:latin typeface="News Gothic MT"/>
                <a:cs typeface="News Gothic MT"/>
              </a:rPr>
              <a:t>Social BCA</a:t>
            </a:r>
          </a:p>
        </p:txBody>
      </p:sp>
      <p:sp>
        <p:nvSpPr>
          <p:cNvPr id="25603" name="Rectangle 3"/>
          <p:cNvSpPr>
            <a:spLocks noGrp="1" noChangeArrowheads="1"/>
          </p:cNvSpPr>
          <p:nvPr>
            <p:ph idx="1"/>
          </p:nvPr>
        </p:nvSpPr>
        <p:spPr>
          <a:xfrm>
            <a:off x="457200" y="2057400"/>
            <a:ext cx="8229600" cy="4495800"/>
          </a:xfrm>
        </p:spPr>
        <p:txBody>
          <a:bodyPr>
            <a:normAutofit/>
          </a:bodyPr>
          <a:lstStyle/>
          <a:p>
            <a:pPr>
              <a:lnSpc>
                <a:spcPct val="90000"/>
              </a:lnSpc>
              <a:buClr>
                <a:schemeClr val="bg2">
                  <a:lumMod val="20000"/>
                  <a:lumOff val="80000"/>
                </a:schemeClr>
              </a:buClr>
              <a:buFont typeface="Wingdings" charset="2"/>
              <a:buChar char="q"/>
            </a:pPr>
            <a:r>
              <a:rPr lang="en-US" sz="2200" dirty="0" smtClean="0">
                <a:solidFill>
                  <a:srgbClr val="000000"/>
                </a:solidFill>
                <a:latin typeface="News Gothic MT"/>
                <a:cs typeface="News Gothic MT"/>
              </a:rPr>
              <a:t>Social BCA: All </a:t>
            </a:r>
            <a:r>
              <a:rPr lang="en-US" sz="2200" dirty="0">
                <a:solidFill>
                  <a:srgbClr val="000000"/>
                </a:solidFill>
                <a:latin typeface="News Gothic MT"/>
                <a:cs typeface="News Gothic MT"/>
              </a:rPr>
              <a:t>costs and all benefits, regardless of who incurs them or reaps them</a:t>
            </a:r>
          </a:p>
          <a:p>
            <a:pPr>
              <a:lnSpc>
                <a:spcPct val="90000"/>
              </a:lnSpc>
              <a:buClr>
                <a:schemeClr val="bg2">
                  <a:lumMod val="20000"/>
                  <a:lumOff val="80000"/>
                </a:schemeClr>
              </a:buClr>
              <a:buFont typeface="Wingdings" charset="2"/>
              <a:buChar char="q"/>
            </a:pPr>
            <a:r>
              <a:rPr lang="en-US" sz="2200" dirty="0">
                <a:solidFill>
                  <a:srgbClr val="000000"/>
                </a:solidFill>
                <a:cs typeface="News Gothic MT"/>
              </a:rPr>
              <a:t>Hicks-</a:t>
            </a:r>
            <a:r>
              <a:rPr lang="en-US" sz="2200" dirty="0" err="1">
                <a:solidFill>
                  <a:srgbClr val="000000"/>
                </a:solidFill>
                <a:cs typeface="News Gothic MT"/>
              </a:rPr>
              <a:t>Kaldor</a:t>
            </a:r>
            <a:r>
              <a:rPr lang="en-US" sz="2200" dirty="0">
                <a:solidFill>
                  <a:srgbClr val="000000"/>
                </a:solidFill>
                <a:cs typeface="News Gothic MT"/>
              </a:rPr>
              <a:t> criterion</a:t>
            </a:r>
          </a:p>
          <a:p>
            <a:pPr eaLnBrk="1" hangingPunct="1">
              <a:lnSpc>
                <a:spcPct val="90000"/>
              </a:lnSpc>
              <a:buClr>
                <a:schemeClr val="bg2">
                  <a:lumMod val="20000"/>
                  <a:lumOff val="80000"/>
                </a:schemeClr>
              </a:buClr>
              <a:buFont typeface="Wingdings" charset="2"/>
              <a:buChar char="q"/>
            </a:pPr>
            <a:r>
              <a:rPr lang="en-US" sz="2200" dirty="0" smtClean="0">
                <a:solidFill>
                  <a:srgbClr val="000000"/>
                </a:solidFill>
                <a:latin typeface="News Gothic MT"/>
                <a:cs typeface="News Gothic MT"/>
              </a:rPr>
              <a:t>Can </a:t>
            </a:r>
            <a:r>
              <a:rPr lang="en-US" sz="2200" dirty="0">
                <a:solidFill>
                  <a:srgbClr val="000000"/>
                </a:solidFill>
                <a:latin typeface="News Gothic MT"/>
                <a:cs typeface="News Gothic MT"/>
              </a:rPr>
              <a:t>perform </a:t>
            </a:r>
            <a:r>
              <a:rPr lang="en-US" sz="2200" dirty="0" smtClean="0">
                <a:solidFill>
                  <a:srgbClr val="000000"/>
                </a:solidFill>
                <a:latin typeface="News Gothic MT"/>
                <a:cs typeface="News Gothic MT"/>
              </a:rPr>
              <a:t>BCA </a:t>
            </a:r>
            <a:r>
              <a:rPr lang="en-US" sz="2200" dirty="0">
                <a:solidFill>
                  <a:srgbClr val="000000"/>
                </a:solidFill>
                <a:latin typeface="News Gothic MT"/>
                <a:cs typeface="News Gothic MT"/>
              </a:rPr>
              <a:t>from many perspectives, but social version is most general </a:t>
            </a:r>
          </a:p>
        </p:txBody>
      </p:sp>
      <p:sp>
        <p:nvSpPr>
          <p:cNvPr id="4" name="Slide Number Placeholder 3"/>
          <p:cNvSpPr>
            <a:spLocks noGrp="1"/>
          </p:cNvSpPr>
          <p:nvPr>
            <p:ph type="sldNum" sz="quarter" idx="12"/>
          </p:nvPr>
        </p:nvSpPr>
        <p:spPr/>
        <p:txBody>
          <a:bodyPr/>
          <a:lstStyle/>
          <a:p>
            <a:pPr>
              <a:defRPr/>
            </a:pPr>
            <a:fld id="{09E9B0E6-B83D-45D0-9C6E-C619BD9A699C}" type="slidenum">
              <a:rPr lang="en-US" smtClean="0"/>
              <a:pPr>
                <a:defRPr/>
              </a:pPr>
              <a:t>7</a:t>
            </a:fld>
            <a:endParaRPr lang="en-US"/>
          </a:p>
        </p:txBody>
      </p:sp>
    </p:spTree>
    <p:extLst>
      <p:ext uri="{BB962C8B-B14F-4D97-AF65-F5344CB8AC3E}">
        <p14:creationId xmlns:p14="http://schemas.microsoft.com/office/powerpoint/2010/main" val="426028422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890" y="244158"/>
            <a:ext cx="7972777" cy="1339850"/>
          </a:xfrm>
        </p:spPr>
        <p:txBody>
          <a:bodyPr>
            <a:noAutofit/>
          </a:bodyPr>
          <a:lstStyle/>
          <a:p>
            <a:r>
              <a:rPr lang="en-US" sz="4000" b="1" dirty="0" smtClean="0">
                <a:solidFill>
                  <a:srgbClr val="000000"/>
                </a:solidFill>
                <a:latin typeface="News Gothic MT"/>
                <a:cs typeface="News Gothic MT"/>
              </a:rPr>
              <a:t>Achievement Mechanisms?</a:t>
            </a:r>
            <a:endParaRPr lang="en-US" sz="4000" b="1" dirty="0">
              <a:solidFill>
                <a:srgbClr val="000000"/>
              </a:solidFill>
              <a:latin typeface="News Gothic MT"/>
              <a:cs typeface="News Gothic MT"/>
            </a:endParaRPr>
          </a:p>
        </p:txBody>
      </p:sp>
      <p:sp>
        <p:nvSpPr>
          <p:cNvPr id="3" name="Content Placeholder 2"/>
          <p:cNvSpPr>
            <a:spLocks noGrp="1"/>
          </p:cNvSpPr>
          <p:nvPr>
            <p:ph idx="1"/>
          </p:nvPr>
        </p:nvSpPr>
        <p:spPr>
          <a:xfrm>
            <a:off x="493890" y="1765300"/>
            <a:ext cx="8198554" cy="4556478"/>
          </a:xfrm>
        </p:spPr>
        <p:txBody>
          <a:bodyPr>
            <a:noAutofit/>
          </a:bodyPr>
          <a:lstStyle/>
          <a:p>
            <a:pPr marL="0" indent="0">
              <a:lnSpc>
                <a:spcPct val="120000"/>
              </a:lnSpc>
              <a:spcBef>
                <a:spcPts val="200"/>
              </a:spcBef>
              <a:buNone/>
            </a:pPr>
            <a:r>
              <a:rPr lang="en-US" sz="2000" dirty="0" smtClean="0">
                <a:solidFill>
                  <a:srgbClr val="000000"/>
                </a:solidFill>
                <a:latin typeface="News Gothic MT"/>
                <a:cs typeface="News Gothic MT"/>
              </a:rPr>
              <a:t>Possible answers:</a:t>
            </a:r>
          </a:p>
          <a:p>
            <a:pPr marL="457200" indent="-457200">
              <a:lnSpc>
                <a:spcPct val="120000"/>
              </a:lnSpc>
              <a:spcBef>
                <a:spcPts val="200"/>
              </a:spcBef>
            </a:pPr>
            <a:r>
              <a:rPr lang="en-US" sz="2000" dirty="0" smtClean="0">
                <a:solidFill>
                  <a:srgbClr val="000000"/>
                </a:solidFill>
                <a:latin typeface="News Gothic MT"/>
                <a:cs typeface="News Gothic MT"/>
              </a:rPr>
              <a:t>A</a:t>
            </a:r>
            <a:r>
              <a:rPr lang="en-US" sz="2000" baseline="-25000" dirty="0">
                <a:solidFill>
                  <a:srgbClr val="000000"/>
                </a:solidFill>
                <a:latin typeface="News Gothic MT"/>
                <a:cs typeface="News Gothic MT"/>
              </a:rPr>
              <a:t>t</a:t>
            </a:r>
            <a:r>
              <a:rPr lang="en-US" sz="2000" dirty="0" smtClean="0">
                <a:solidFill>
                  <a:srgbClr val="000000"/>
                </a:solidFill>
                <a:latin typeface="News Gothic MT"/>
                <a:cs typeface="News Gothic MT"/>
              </a:rPr>
              <a:t> </a:t>
            </a:r>
            <a:r>
              <a:rPr lang="en-US" sz="2000" dirty="0">
                <a:solidFill>
                  <a:srgbClr val="000000"/>
                </a:solidFill>
                <a:latin typeface="News Gothic MT"/>
                <a:cs typeface="News Gothic MT"/>
              </a:rPr>
              <a:t>is </a:t>
            </a:r>
            <a:r>
              <a:rPr lang="en-US" sz="2000" dirty="0" smtClean="0">
                <a:solidFill>
                  <a:srgbClr val="000000"/>
                </a:solidFill>
                <a:latin typeface="News Gothic MT"/>
                <a:cs typeface="News Gothic MT"/>
              </a:rPr>
              <a:t>weak/unstable proxy for unknown mechanism that actually determines earnings (if so, </a:t>
            </a:r>
            <a:r>
              <a:rPr lang="en-US" sz="2000" dirty="0">
                <a:solidFill>
                  <a:srgbClr val="000000"/>
                </a:solidFill>
                <a:latin typeface="News Gothic MT"/>
                <a:cs typeface="News Gothic MT"/>
              </a:rPr>
              <a:t>why </a:t>
            </a:r>
            <a:r>
              <a:rPr lang="en-US" sz="2000" dirty="0" smtClean="0">
                <a:solidFill>
                  <a:srgbClr val="000000"/>
                </a:solidFill>
                <a:latin typeface="News Gothic MT"/>
                <a:cs typeface="News Gothic MT"/>
              </a:rPr>
              <a:t>measure A?)</a:t>
            </a:r>
            <a:endParaRPr lang="en-US" sz="2000" dirty="0">
              <a:solidFill>
                <a:srgbClr val="000000"/>
              </a:solidFill>
              <a:latin typeface="News Gothic MT"/>
              <a:cs typeface="News Gothic MT"/>
            </a:endParaRPr>
          </a:p>
          <a:p>
            <a:pPr marL="457200" indent="-457200">
              <a:lnSpc>
                <a:spcPct val="120000"/>
              </a:lnSpc>
              <a:spcBef>
                <a:spcPts val="200"/>
              </a:spcBef>
            </a:pPr>
            <a:r>
              <a:rPr lang="en-US" sz="2000" dirty="0" smtClean="0">
                <a:solidFill>
                  <a:srgbClr val="000000"/>
                </a:solidFill>
                <a:latin typeface="News Gothic MT"/>
                <a:cs typeface="News Gothic MT"/>
              </a:rPr>
              <a:t>High </a:t>
            </a:r>
            <a:r>
              <a:rPr lang="en-US" sz="2000" dirty="0">
                <a:solidFill>
                  <a:srgbClr val="000000"/>
                </a:solidFill>
                <a:latin typeface="News Gothic MT"/>
                <a:cs typeface="News Gothic MT"/>
              </a:rPr>
              <a:t>A</a:t>
            </a:r>
            <a:r>
              <a:rPr lang="en-US" sz="2000" baseline="-25000" dirty="0">
                <a:solidFill>
                  <a:srgbClr val="000000"/>
                </a:solidFill>
                <a:latin typeface="News Gothic MT"/>
                <a:cs typeface="News Gothic MT"/>
              </a:rPr>
              <a:t>t</a:t>
            </a:r>
            <a:r>
              <a:rPr lang="en-US" sz="2000" dirty="0">
                <a:solidFill>
                  <a:srgbClr val="000000"/>
                </a:solidFill>
                <a:latin typeface="News Gothic MT"/>
                <a:cs typeface="News Gothic MT"/>
              </a:rPr>
              <a:t> students </a:t>
            </a:r>
            <a:r>
              <a:rPr lang="en-US" sz="2000" dirty="0" smtClean="0">
                <a:solidFill>
                  <a:srgbClr val="000000"/>
                </a:solidFill>
                <a:latin typeface="News Gothic MT"/>
                <a:cs typeface="News Gothic MT"/>
              </a:rPr>
              <a:t>may track into </a:t>
            </a:r>
            <a:r>
              <a:rPr lang="en-US" sz="2000" dirty="0">
                <a:solidFill>
                  <a:srgbClr val="000000"/>
                </a:solidFill>
                <a:latin typeface="News Gothic MT"/>
                <a:cs typeface="News Gothic MT"/>
              </a:rPr>
              <a:t>harder classes where their </a:t>
            </a:r>
            <a:r>
              <a:rPr lang="en-US" sz="2000" dirty="0" err="1" smtClean="0">
                <a:solidFill>
                  <a:srgbClr val="000000"/>
                </a:solidFill>
                <a:latin typeface="News Gothic MT"/>
                <a:cs typeface="News Gothic MT"/>
              </a:rPr>
              <a:t>A</a:t>
            </a:r>
            <a:r>
              <a:rPr lang="en-US" sz="2000" baseline="-25000" dirty="0" err="1" smtClean="0">
                <a:solidFill>
                  <a:srgbClr val="000000"/>
                </a:solidFill>
                <a:latin typeface="News Gothic MT"/>
                <a:cs typeface="News Gothic MT"/>
              </a:rPr>
              <a:t>t+x</a:t>
            </a:r>
            <a:r>
              <a:rPr lang="en-US" sz="2000" dirty="0" smtClean="0">
                <a:solidFill>
                  <a:srgbClr val="000000"/>
                </a:solidFill>
                <a:latin typeface="News Gothic MT"/>
                <a:cs typeface="News Gothic MT"/>
              </a:rPr>
              <a:t> performance </a:t>
            </a:r>
            <a:r>
              <a:rPr lang="en-US" sz="2000" dirty="0">
                <a:solidFill>
                  <a:srgbClr val="000000"/>
                </a:solidFill>
                <a:latin typeface="News Gothic MT"/>
                <a:cs typeface="News Gothic MT"/>
              </a:rPr>
              <a:t>is harder to </a:t>
            </a:r>
            <a:r>
              <a:rPr lang="en-US" sz="2000" dirty="0" smtClean="0">
                <a:solidFill>
                  <a:srgbClr val="000000"/>
                </a:solidFill>
                <a:latin typeface="News Gothic MT"/>
                <a:cs typeface="News Gothic MT"/>
              </a:rPr>
              <a:t>measure</a:t>
            </a:r>
            <a:endParaRPr lang="en-US" sz="2000" dirty="0">
              <a:solidFill>
                <a:srgbClr val="000000"/>
              </a:solidFill>
              <a:latin typeface="News Gothic MT"/>
              <a:cs typeface="News Gothic MT"/>
            </a:endParaRPr>
          </a:p>
          <a:p>
            <a:pPr marL="457200" indent="-457200">
              <a:lnSpc>
                <a:spcPct val="120000"/>
              </a:lnSpc>
              <a:spcBef>
                <a:spcPts val="200"/>
              </a:spcBef>
            </a:pPr>
            <a:r>
              <a:rPr lang="en-US" sz="2000" dirty="0" smtClean="0">
                <a:solidFill>
                  <a:srgbClr val="000000"/>
                </a:solidFill>
                <a:latin typeface="News Gothic MT"/>
                <a:cs typeface="News Gothic MT"/>
              </a:rPr>
              <a:t>Perhaps the </a:t>
            </a:r>
            <a:r>
              <a:rPr lang="en-US" sz="2000" dirty="0">
                <a:solidFill>
                  <a:srgbClr val="000000"/>
                </a:solidFill>
                <a:latin typeface="News Gothic MT"/>
                <a:cs typeface="News Gothic MT"/>
              </a:rPr>
              <a:t>fade-out is not complete </a:t>
            </a:r>
            <a:r>
              <a:rPr lang="en-US" sz="2000" dirty="0" smtClean="0">
                <a:solidFill>
                  <a:srgbClr val="000000"/>
                </a:solidFill>
                <a:latin typeface="News Gothic MT"/>
                <a:cs typeface="News Gothic MT"/>
              </a:rPr>
              <a:t>(it seems to be)</a:t>
            </a:r>
          </a:p>
          <a:p>
            <a:pPr marL="457200" indent="-457200">
              <a:lnSpc>
                <a:spcPct val="120000"/>
              </a:lnSpc>
              <a:spcBef>
                <a:spcPts val="200"/>
              </a:spcBef>
            </a:pPr>
            <a:r>
              <a:rPr lang="en-US" sz="2000" dirty="0" smtClean="0">
                <a:solidFill>
                  <a:srgbClr val="000000"/>
                </a:solidFill>
                <a:latin typeface="News Gothic MT"/>
                <a:cs typeface="News Gothic MT"/>
              </a:rPr>
              <a:t>Effects </a:t>
            </a:r>
            <a:r>
              <a:rPr lang="en-US" sz="2000" dirty="0">
                <a:solidFill>
                  <a:srgbClr val="000000"/>
                </a:solidFill>
                <a:latin typeface="News Gothic MT"/>
                <a:cs typeface="News Gothic MT"/>
              </a:rPr>
              <a:t>fade-in and out all the time </a:t>
            </a:r>
            <a:r>
              <a:rPr lang="en-US" sz="2000" dirty="0" smtClean="0">
                <a:solidFill>
                  <a:srgbClr val="000000"/>
                </a:solidFill>
                <a:latin typeface="News Gothic MT"/>
                <a:cs typeface="News Gothic MT"/>
              </a:rPr>
              <a:t>(apply </a:t>
            </a:r>
            <a:r>
              <a:rPr lang="en-US" sz="2000" dirty="0">
                <a:solidFill>
                  <a:srgbClr val="000000"/>
                </a:solidFill>
                <a:latin typeface="News Gothic MT"/>
                <a:cs typeface="News Gothic MT"/>
              </a:rPr>
              <a:t>to A</a:t>
            </a:r>
            <a:r>
              <a:rPr lang="en-US" sz="2000" baseline="-25000" dirty="0">
                <a:solidFill>
                  <a:srgbClr val="000000"/>
                </a:solidFill>
                <a:latin typeface="News Gothic MT"/>
                <a:cs typeface="News Gothic MT"/>
              </a:rPr>
              <a:t>t</a:t>
            </a:r>
            <a:r>
              <a:rPr lang="en-US" sz="2000" dirty="0">
                <a:solidFill>
                  <a:srgbClr val="000000"/>
                </a:solidFill>
                <a:latin typeface="News Gothic MT"/>
                <a:cs typeface="News Gothic MT"/>
              </a:rPr>
              <a:t> effects also?</a:t>
            </a:r>
            <a:r>
              <a:rPr lang="en-US" sz="2000" dirty="0" smtClean="0">
                <a:solidFill>
                  <a:srgbClr val="000000"/>
                </a:solidFill>
                <a:latin typeface="News Gothic MT"/>
                <a:cs typeface="News Gothic MT"/>
              </a:rPr>
              <a:t>)</a:t>
            </a:r>
          </a:p>
          <a:p>
            <a:pPr marL="457200" indent="-457200">
              <a:lnSpc>
                <a:spcPct val="120000"/>
              </a:lnSpc>
              <a:spcBef>
                <a:spcPts val="200"/>
              </a:spcBef>
            </a:pPr>
            <a:r>
              <a:rPr lang="en-US" sz="2000" dirty="0" smtClean="0">
                <a:solidFill>
                  <a:srgbClr val="000000"/>
                </a:solidFill>
                <a:latin typeface="News Gothic MT"/>
                <a:cs typeface="News Gothic MT"/>
              </a:rPr>
              <a:t>High </a:t>
            </a:r>
            <a:r>
              <a:rPr lang="en-US" sz="2000" dirty="0">
                <a:solidFill>
                  <a:srgbClr val="000000"/>
                </a:solidFill>
                <a:latin typeface="News Gothic MT"/>
                <a:cs typeface="News Gothic MT"/>
              </a:rPr>
              <a:t>A</a:t>
            </a:r>
            <a:r>
              <a:rPr lang="en-US" sz="2000" baseline="-25000" dirty="0">
                <a:solidFill>
                  <a:srgbClr val="000000"/>
                </a:solidFill>
                <a:latin typeface="News Gothic MT"/>
                <a:cs typeface="News Gothic MT"/>
              </a:rPr>
              <a:t>t</a:t>
            </a:r>
            <a:r>
              <a:rPr lang="en-US" sz="2000" dirty="0">
                <a:solidFill>
                  <a:srgbClr val="000000"/>
                </a:solidFill>
                <a:latin typeface="News Gothic MT"/>
                <a:cs typeface="News Gothic MT"/>
              </a:rPr>
              <a:t> students are then favored by parents for more resources (why don't those resources raise </a:t>
            </a:r>
            <a:r>
              <a:rPr lang="en-US" sz="2000" dirty="0" err="1" smtClean="0">
                <a:solidFill>
                  <a:srgbClr val="000000"/>
                </a:solidFill>
                <a:latin typeface="News Gothic MT"/>
                <a:cs typeface="News Gothic MT"/>
              </a:rPr>
              <a:t>A</a:t>
            </a:r>
            <a:r>
              <a:rPr lang="en-US" sz="2000" baseline="-25000" dirty="0" err="1" smtClean="0">
                <a:solidFill>
                  <a:srgbClr val="000000"/>
                </a:solidFill>
                <a:latin typeface="News Gothic MT"/>
                <a:cs typeface="News Gothic MT"/>
              </a:rPr>
              <a:t>t+x</a:t>
            </a:r>
            <a:r>
              <a:rPr lang="en-US" sz="2000" dirty="0" smtClean="0">
                <a:solidFill>
                  <a:srgbClr val="000000"/>
                </a:solidFill>
                <a:latin typeface="News Gothic MT"/>
                <a:cs typeface="News Gothic MT"/>
              </a:rPr>
              <a:t>?)</a:t>
            </a:r>
            <a:endParaRPr lang="en-US" sz="2000" dirty="0">
              <a:solidFill>
                <a:srgbClr val="000000"/>
              </a:solidFill>
              <a:latin typeface="News Gothic MT"/>
              <a:cs typeface="News Gothic MT"/>
            </a:endParaRPr>
          </a:p>
        </p:txBody>
      </p:sp>
    </p:spTree>
    <p:extLst>
      <p:ext uri="{BB962C8B-B14F-4D97-AF65-F5344CB8AC3E}">
        <p14:creationId xmlns:p14="http://schemas.microsoft.com/office/powerpoint/2010/main" val="1431448740"/>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ln>
            <a:noFill/>
          </a:ln>
        </p:spPr>
        <p:style>
          <a:lnRef idx="2">
            <a:schemeClr val="dk1"/>
          </a:lnRef>
          <a:fillRef idx="1">
            <a:schemeClr val="lt1"/>
          </a:fillRef>
          <a:effectRef idx="0">
            <a:schemeClr val="dk1"/>
          </a:effectRef>
          <a:fontRef idx="minor">
            <a:schemeClr val="dk1"/>
          </a:fontRef>
        </p:style>
        <p:txBody>
          <a:bodyPr>
            <a:noAutofit/>
          </a:bodyPr>
          <a:lstStyle/>
          <a:p>
            <a:pPr eaLnBrk="1" hangingPunct="1"/>
            <a:r>
              <a:rPr lang="en-US" sz="4000" b="1" dirty="0" err="1" smtClean="0">
                <a:latin typeface="+mn-lt"/>
                <a:cs typeface="Arial"/>
              </a:rPr>
              <a:t>WtP</a:t>
            </a:r>
            <a:r>
              <a:rPr lang="en-US" sz="4000" b="1" dirty="0" smtClean="0">
                <a:latin typeface="+mn-lt"/>
                <a:cs typeface="Arial"/>
              </a:rPr>
              <a:t> for Attainment</a:t>
            </a:r>
          </a:p>
        </p:txBody>
      </p:sp>
      <p:sp>
        <p:nvSpPr>
          <p:cNvPr id="4" name="Slide Number Placeholder 3"/>
          <p:cNvSpPr>
            <a:spLocks noGrp="1"/>
          </p:cNvSpPr>
          <p:nvPr>
            <p:ph type="sldNum" sz="quarter" idx="12"/>
          </p:nvPr>
        </p:nvSpPr>
        <p:spPr/>
        <p:txBody>
          <a:bodyPr/>
          <a:lstStyle/>
          <a:p>
            <a:pPr>
              <a:defRPr/>
            </a:pPr>
            <a:r>
              <a:rPr lang="en-US" dirty="0" smtClean="0"/>
              <a:t>52</a:t>
            </a:r>
            <a:endParaRPr lang="en-US" dirty="0"/>
          </a:p>
        </p:txBody>
      </p:sp>
      <p:sp>
        <p:nvSpPr>
          <p:cNvPr id="2" name="Content Placeholder 1"/>
          <p:cNvSpPr>
            <a:spLocks noGrp="1"/>
          </p:cNvSpPr>
          <p:nvPr>
            <p:ph idx="1"/>
          </p:nvPr>
        </p:nvSpPr>
        <p:spPr/>
        <p:txBody>
          <a:bodyPr/>
          <a:lstStyle/>
          <a:p>
            <a:pPr marL="0" indent="0">
              <a:buNone/>
            </a:pPr>
            <a:r>
              <a:rPr lang="en-US" dirty="0" smtClean="0"/>
              <a:t>We will cover this in the webinar</a:t>
            </a:r>
            <a:endParaRPr lang="en-US" dirty="0"/>
          </a:p>
        </p:txBody>
      </p:sp>
    </p:spTree>
    <p:extLst>
      <p:ext uri="{BB962C8B-B14F-4D97-AF65-F5344CB8AC3E}">
        <p14:creationId xmlns:p14="http://schemas.microsoft.com/office/powerpoint/2010/main" val="2713341786"/>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9E9B0E6-B83D-45D0-9C6E-C619BD9A699C}" type="slidenum">
              <a:rPr lang="en-US" smtClean="0"/>
              <a:pPr>
                <a:defRPr/>
              </a:pPr>
              <a:t>81</a:t>
            </a:fld>
            <a:endParaRPr lang="en-US"/>
          </a:p>
        </p:txBody>
      </p:sp>
      <p:pic>
        <p:nvPicPr>
          <p:cNvPr id="5" name="Content Placeholder 4"/>
          <p:cNvPicPr>
            <a:picLocks noGrp="1" noChangeAspect="1"/>
          </p:cNvPicPr>
          <p:nvPr>
            <p:ph idx="4294967295"/>
          </p:nvPr>
        </p:nvPicPr>
        <p:blipFill>
          <a:blip r:embed="rId2"/>
          <a:srcRect l="-17932" r="-17932"/>
          <a:stretch>
            <a:fillRect/>
          </a:stretch>
        </p:blipFill>
        <p:spPr>
          <a:xfrm>
            <a:off x="-381000" y="685800"/>
            <a:ext cx="9982200" cy="5380038"/>
          </a:xfrm>
        </p:spPr>
      </p:pic>
    </p:spTree>
    <p:extLst>
      <p:ext uri="{BB962C8B-B14F-4D97-AF65-F5344CB8AC3E}">
        <p14:creationId xmlns:p14="http://schemas.microsoft.com/office/powerpoint/2010/main" val="1683041575"/>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609600" y="244158"/>
            <a:ext cx="7848600" cy="1339850"/>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r>
              <a:rPr lang="en-US" b="1" dirty="0" smtClean="0">
                <a:latin typeface="News Gothic MT"/>
                <a:cs typeface="News Gothic MT"/>
              </a:rPr>
              <a:t>Perform Sensitivity Analysis</a:t>
            </a:r>
          </a:p>
        </p:txBody>
      </p:sp>
      <p:sp>
        <p:nvSpPr>
          <p:cNvPr id="227331" name="Rectangle 3"/>
          <p:cNvSpPr>
            <a:spLocks noGrp="1" noChangeArrowheads="1"/>
          </p:cNvSpPr>
          <p:nvPr>
            <p:ph idx="1"/>
          </p:nvPr>
        </p:nvSpPr>
        <p:spPr>
          <a:xfrm>
            <a:off x="457200" y="2057400"/>
            <a:ext cx="8229600" cy="4008121"/>
          </a:xfrm>
        </p:spPr>
        <p:txBody>
          <a:bodyPr>
            <a:noAutofit/>
          </a:bodyPr>
          <a:lstStyle/>
          <a:p>
            <a:pPr marL="0" indent="0" eaLnBrk="1" hangingPunct="1">
              <a:buClr>
                <a:schemeClr val="bg2">
                  <a:lumMod val="20000"/>
                  <a:lumOff val="80000"/>
                </a:schemeClr>
              </a:buClr>
              <a:buNone/>
            </a:pPr>
            <a:r>
              <a:rPr lang="en-US" sz="4000" dirty="0" smtClean="0">
                <a:latin typeface="News Gothic MT"/>
                <a:cs typeface="News Gothic MT"/>
              </a:rPr>
              <a:t>Essential:</a:t>
            </a:r>
          </a:p>
          <a:p>
            <a:pPr marL="806450" lvl="1" indent="-238125" eaLnBrk="1" hangingPunct="1">
              <a:buClr>
                <a:schemeClr val="bg2">
                  <a:lumMod val="40000"/>
                  <a:lumOff val="60000"/>
                </a:schemeClr>
              </a:buClr>
              <a:buFont typeface="Wingdings" charset="2"/>
              <a:buChar char="§"/>
            </a:pPr>
            <a:r>
              <a:rPr lang="en-US" sz="3600" dirty="0" smtClean="0">
                <a:latin typeface="News Gothic MT"/>
                <a:cs typeface="News Gothic MT"/>
              </a:rPr>
              <a:t>Tests the importance of your assumptions</a:t>
            </a:r>
          </a:p>
          <a:p>
            <a:pPr marL="806450" lvl="1" indent="-238125" eaLnBrk="1" hangingPunct="1">
              <a:buClr>
                <a:schemeClr val="bg2">
                  <a:lumMod val="40000"/>
                  <a:lumOff val="60000"/>
                </a:schemeClr>
              </a:buClr>
              <a:buFont typeface="Wingdings" charset="2"/>
              <a:buChar char="§"/>
            </a:pPr>
            <a:r>
              <a:rPr lang="en-US" sz="3600" dirty="0" smtClean="0">
                <a:latin typeface="News Gothic MT"/>
                <a:cs typeface="News Gothic MT"/>
              </a:rPr>
              <a:t>How each uncertain number (or parameter) affects BC ratio or NPV</a:t>
            </a:r>
          </a:p>
        </p:txBody>
      </p:sp>
      <p:sp>
        <p:nvSpPr>
          <p:cNvPr id="4" name="Slide Number Placeholder 3"/>
          <p:cNvSpPr>
            <a:spLocks noGrp="1"/>
          </p:cNvSpPr>
          <p:nvPr>
            <p:ph type="sldNum" sz="quarter" idx="12"/>
          </p:nvPr>
        </p:nvSpPr>
        <p:spPr/>
        <p:txBody>
          <a:bodyPr/>
          <a:lstStyle/>
          <a:p>
            <a:pPr>
              <a:defRPr/>
            </a:pPr>
            <a:r>
              <a:rPr lang="en-US" dirty="0" smtClean="0"/>
              <a:t>58</a:t>
            </a:r>
            <a:endParaRPr lang="en-US" dirty="0"/>
          </a:p>
        </p:txBody>
      </p:sp>
    </p:spTree>
    <p:extLst>
      <p:ext uri="{BB962C8B-B14F-4D97-AF65-F5344CB8AC3E}">
        <p14:creationId xmlns:p14="http://schemas.microsoft.com/office/powerpoint/2010/main" val="45930885"/>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1"/>
          <p:cNvSpPr>
            <a:spLocks noGrp="1"/>
          </p:cNvSpPr>
          <p:nvPr>
            <p:ph type="title"/>
          </p:nvPr>
        </p:nvSpPr>
        <p:spPr>
          <a:xfrm>
            <a:off x="533400" y="244158"/>
            <a:ext cx="8153400" cy="1339850"/>
          </a:xfrm>
          <a:ln>
            <a:noFill/>
          </a:ln>
        </p:spPr>
        <p:style>
          <a:lnRef idx="2">
            <a:schemeClr val="dk1"/>
          </a:lnRef>
          <a:fillRef idx="1">
            <a:schemeClr val="lt1"/>
          </a:fillRef>
          <a:effectRef idx="0">
            <a:schemeClr val="dk1"/>
          </a:effectRef>
          <a:fontRef idx="minor">
            <a:schemeClr val="dk1"/>
          </a:fontRef>
        </p:style>
        <p:txBody>
          <a:bodyPr/>
          <a:lstStyle/>
          <a:p>
            <a:pPr eaLnBrk="1" hangingPunct="1"/>
            <a:r>
              <a:rPr lang="en-US" sz="4000" b="1" dirty="0" smtClean="0">
                <a:latin typeface="News Gothic MT"/>
                <a:cs typeface="News Gothic MT"/>
              </a:rPr>
              <a:t>Sensitivity Analysis Techniques</a:t>
            </a:r>
          </a:p>
        </p:txBody>
      </p:sp>
      <p:sp>
        <p:nvSpPr>
          <p:cNvPr id="228355" name="Content Placeholder 2"/>
          <p:cNvSpPr>
            <a:spLocks noGrp="1"/>
          </p:cNvSpPr>
          <p:nvPr>
            <p:ph idx="1"/>
          </p:nvPr>
        </p:nvSpPr>
        <p:spPr>
          <a:xfrm>
            <a:off x="457200" y="2133601"/>
            <a:ext cx="8229600" cy="3931920"/>
          </a:xfrm>
        </p:spPr>
        <p:txBody>
          <a:bodyPr>
            <a:normAutofit fontScale="92500" lnSpcReduction="20000"/>
          </a:bodyPr>
          <a:lstStyle/>
          <a:p>
            <a:pPr eaLnBrk="1" hangingPunct="1">
              <a:buClr>
                <a:schemeClr val="bg2">
                  <a:lumMod val="20000"/>
                  <a:lumOff val="80000"/>
                </a:schemeClr>
              </a:buClr>
              <a:buFont typeface="Wingdings" charset="2"/>
              <a:buChar char="q"/>
            </a:pPr>
            <a:r>
              <a:rPr lang="en-US" sz="2400" dirty="0" smtClean="0">
                <a:solidFill>
                  <a:schemeClr val="tx1"/>
                </a:solidFill>
                <a:latin typeface="News Gothic MT"/>
                <a:cs typeface="News Gothic MT"/>
              </a:rPr>
              <a:t>Partial sensitivity analysis</a:t>
            </a:r>
          </a:p>
          <a:p>
            <a:pPr lvl="1" eaLnBrk="1" hangingPunct="1">
              <a:buClr>
                <a:schemeClr val="bg2">
                  <a:lumMod val="40000"/>
                  <a:lumOff val="60000"/>
                </a:schemeClr>
              </a:buClr>
              <a:buFont typeface="Wingdings" charset="2"/>
              <a:buChar char="§"/>
            </a:pPr>
            <a:r>
              <a:rPr lang="en-US" sz="1800" dirty="0" smtClean="0">
                <a:latin typeface="News Gothic MT"/>
                <a:cs typeface="News Gothic MT"/>
              </a:rPr>
              <a:t>Vary one important parameter at a time holding all else equal</a:t>
            </a:r>
          </a:p>
          <a:p>
            <a:pPr lvl="1" eaLnBrk="1" hangingPunct="1">
              <a:buClr>
                <a:schemeClr val="bg2">
                  <a:lumMod val="40000"/>
                  <a:lumOff val="60000"/>
                </a:schemeClr>
              </a:buClr>
              <a:buFont typeface="Wingdings" charset="2"/>
              <a:buChar char="§"/>
            </a:pPr>
            <a:r>
              <a:rPr lang="en-US" sz="1800" dirty="0" smtClean="0">
                <a:latin typeface="News Gothic MT"/>
                <a:cs typeface="News Gothic MT"/>
              </a:rPr>
              <a:t>Pick the largest in magnitude, most uncertain, most controversial</a:t>
            </a:r>
            <a:endParaRPr lang="en-US" sz="900" dirty="0" smtClean="0">
              <a:latin typeface="News Gothic MT"/>
              <a:cs typeface="News Gothic MT"/>
            </a:endParaRPr>
          </a:p>
          <a:p>
            <a:pPr eaLnBrk="1" hangingPunct="1">
              <a:buClr>
                <a:schemeClr val="bg2">
                  <a:lumMod val="20000"/>
                  <a:lumOff val="80000"/>
                </a:schemeClr>
              </a:buClr>
              <a:buFont typeface="Wingdings" charset="2"/>
              <a:buChar char="q"/>
            </a:pPr>
            <a:r>
              <a:rPr lang="en-US" sz="2400" dirty="0" smtClean="0">
                <a:latin typeface="News Gothic MT"/>
                <a:cs typeface="News Gothic MT"/>
              </a:rPr>
              <a:t>Breakeven analysis</a:t>
            </a:r>
          </a:p>
          <a:p>
            <a:pPr lvl="1" eaLnBrk="1" hangingPunct="1">
              <a:buClr>
                <a:schemeClr val="bg2">
                  <a:lumMod val="40000"/>
                  <a:lumOff val="60000"/>
                </a:schemeClr>
              </a:buClr>
              <a:buFont typeface="Wingdings" charset="2"/>
              <a:buChar char="§"/>
            </a:pPr>
            <a:r>
              <a:rPr lang="en-US" sz="1800" dirty="0" smtClean="0">
                <a:solidFill>
                  <a:srgbClr val="000000"/>
                </a:solidFill>
                <a:latin typeface="News Gothic MT"/>
                <a:cs typeface="News Gothic MT"/>
              </a:rPr>
              <a:t>Find value where NPV=0 (NPV benefits= NPV costs)</a:t>
            </a:r>
          </a:p>
          <a:p>
            <a:pPr lvl="1" eaLnBrk="1" hangingPunct="1">
              <a:buClr>
                <a:schemeClr val="bg2">
                  <a:lumMod val="40000"/>
                  <a:lumOff val="60000"/>
                </a:schemeClr>
              </a:buClr>
              <a:buFont typeface="Wingdings" charset="2"/>
              <a:buChar char="§"/>
            </a:pPr>
            <a:r>
              <a:rPr lang="en-US" sz="1800" dirty="0" smtClean="0">
                <a:solidFill>
                  <a:srgbClr val="000000"/>
                </a:solidFill>
                <a:latin typeface="News Gothic MT"/>
                <a:cs typeface="News Gothic MT"/>
              </a:rPr>
              <a:t>Special Case with Internal Rate of Return: Discount rate</a:t>
            </a:r>
          </a:p>
          <a:p>
            <a:pPr eaLnBrk="1" hangingPunct="1">
              <a:buClr>
                <a:schemeClr val="bg2">
                  <a:lumMod val="20000"/>
                  <a:lumOff val="80000"/>
                </a:schemeClr>
              </a:buClr>
              <a:buFont typeface="Wingdings" charset="2"/>
              <a:buChar char="q"/>
            </a:pPr>
            <a:r>
              <a:rPr lang="en-US" sz="2400" dirty="0" smtClean="0">
                <a:latin typeface="News Gothic MT"/>
                <a:cs typeface="News Gothic MT"/>
              </a:rPr>
              <a:t>Extreme case (best-worst case) analysis </a:t>
            </a:r>
          </a:p>
          <a:p>
            <a:pPr lvl="1" eaLnBrk="1" hangingPunct="1">
              <a:buClr>
                <a:schemeClr val="bg2">
                  <a:lumMod val="40000"/>
                  <a:lumOff val="60000"/>
                </a:schemeClr>
              </a:buClr>
              <a:buFont typeface="Wingdings" charset="2"/>
              <a:buChar char="§"/>
            </a:pPr>
            <a:r>
              <a:rPr lang="en-US" sz="1800" dirty="0" smtClean="0">
                <a:latin typeface="News Gothic MT"/>
                <a:cs typeface="News Gothic MT"/>
              </a:rPr>
              <a:t>Vary each uncertain parameter at same time to get best/worst outcomes</a:t>
            </a:r>
            <a:endParaRPr lang="en-US" sz="900" dirty="0" smtClean="0">
              <a:latin typeface="News Gothic MT"/>
              <a:cs typeface="News Gothic MT"/>
            </a:endParaRPr>
          </a:p>
          <a:p>
            <a:pPr eaLnBrk="1" hangingPunct="1">
              <a:buClr>
                <a:schemeClr val="bg2">
                  <a:lumMod val="20000"/>
                  <a:lumOff val="80000"/>
                </a:schemeClr>
              </a:buClr>
              <a:buFont typeface="Wingdings" charset="2"/>
              <a:buChar char="q"/>
            </a:pPr>
            <a:r>
              <a:rPr lang="en-US" sz="2400" dirty="0" smtClean="0">
                <a:solidFill>
                  <a:srgbClr val="000000"/>
                </a:solidFill>
                <a:latin typeface="News Gothic MT"/>
                <a:cs typeface="News Gothic MT"/>
              </a:rPr>
              <a:t>Monte Carlo simulations</a:t>
            </a:r>
          </a:p>
          <a:p>
            <a:pPr lvl="1" eaLnBrk="1" hangingPunct="1">
              <a:buClr>
                <a:schemeClr val="bg2">
                  <a:lumMod val="40000"/>
                  <a:lumOff val="60000"/>
                </a:schemeClr>
              </a:buClr>
              <a:buFont typeface="Wingdings" charset="2"/>
              <a:buChar char="§"/>
            </a:pPr>
            <a:r>
              <a:rPr lang="en-US" sz="1800" dirty="0" smtClean="0">
                <a:solidFill>
                  <a:srgbClr val="000000"/>
                </a:solidFill>
                <a:latin typeface="News Gothic MT"/>
                <a:cs typeface="News Gothic MT"/>
              </a:rPr>
              <a:t>Use distribution of evidence to create a distribution of NPVs</a:t>
            </a:r>
          </a:p>
        </p:txBody>
      </p:sp>
      <p:sp>
        <p:nvSpPr>
          <p:cNvPr id="4" name="Slide Number Placeholder 3"/>
          <p:cNvSpPr>
            <a:spLocks noGrp="1"/>
          </p:cNvSpPr>
          <p:nvPr>
            <p:ph type="sldNum" sz="quarter" idx="12"/>
          </p:nvPr>
        </p:nvSpPr>
        <p:spPr/>
        <p:txBody>
          <a:bodyPr/>
          <a:lstStyle/>
          <a:p>
            <a:pPr>
              <a:defRPr/>
            </a:pPr>
            <a:r>
              <a:rPr lang="en-US" dirty="0" smtClean="0"/>
              <a:t>59</a:t>
            </a:r>
            <a:endParaRPr lang="en-US" dirty="0"/>
          </a:p>
        </p:txBody>
      </p:sp>
    </p:spTree>
    <p:extLst>
      <p:ext uri="{BB962C8B-B14F-4D97-AF65-F5344CB8AC3E}">
        <p14:creationId xmlns:p14="http://schemas.microsoft.com/office/powerpoint/2010/main" val="3549000623"/>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533400" y="244158"/>
            <a:ext cx="8153400" cy="1339850"/>
          </a:xfrm>
          <a:ln>
            <a:noFill/>
          </a:ln>
        </p:spPr>
        <p:style>
          <a:lnRef idx="2">
            <a:schemeClr val="dk1"/>
          </a:lnRef>
          <a:fillRef idx="1">
            <a:schemeClr val="lt1"/>
          </a:fillRef>
          <a:effectRef idx="0">
            <a:schemeClr val="dk1"/>
          </a:effectRef>
          <a:fontRef idx="minor">
            <a:schemeClr val="dk1"/>
          </a:fontRef>
        </p:style>
        <p:txBody>
          <a:bodyPr>
            <a:noAutofit/>
          </a:bodyPr>
          <a:lstStyle/>
          <a:p>
            <a:pPr eaLnBrk="1" hangingPunct="1"/>
            <a:r>
              <a:rPr lang="en-US" sz="4000" b="1" dirty="0" smtClean="0">
                <a:latin typeface="+mn-lt"/>
                <a:cs typeface="Arial"/>
              </a:rPr>
              <a:t>Step 5. Make Recommendation</a:t>
            </a:r>
          </a:p>
        </p:txBody>
      </p:sp>
      <p:sp>
        <p:nvSpPr>
          <p:cNvPr id="231427" name="Rectangle 3"/>
          <p:cNvSpPr>
            <a:spLocks noGrp="1" noChangeArrowheads="1"/>
          </p:cNvSpPr>
          <p:nvPr>
            <p:ph idx="1"/>
          </p:nvPr>
        </p:nvSpPr>
        <p:spPr>
          <a:xfrm>
            <a:off x="457200" y="2057400"/>
            <a:ext cx="8229600" cy="4008121"/>
          </a:xfrm>
        </p:spPr>
        <p:txBody>
          <a:bodyPr>
            <a:normAutofit fontScale="77500" lnSpcReduction="20000"/>
          </a:bodyPr>
          <a:lstStyle/>
          <a:p>
            <a:pPr eaLnBrk="1" hangingPunct="1">
              <a:buClr>
                <a:schemeClr val="bg2">
                  <a:lumMod val="20000"/>
                  <a:lumOff val="80000"/>
                </a:schemeClr>
              </a:buClr>
              <a:buFont typeface="Wingdings" charset="2"/>
              <a:buChar char="q"/>
            </a:pPr>
            <a:r>
              <a:rPr lang="en-US" sz="2800" dirty="0" smtClean="0">
                <a:cs typeface="Arial"/>
              </a:rPr>
              <a:t>BC</a:t>
            </a:r>
            <a:r>
              <a:rPr lang="en-US" sz="2800" dirty="0" smtClean="0">
                <a:latin typeface="+mn-lt"/>
                <a:cs typeface="Arial"/>
              </a:rPr>
              <a:t>A</a:t>
            </a:r>
          </a:p>
          <a:p>
            <a:pPr lvl="1" eaLnBrk="1" hangingPunct="1">
              <a:buClr>
                <a:schemeClr val="bg2">
                  <a:lumMod val="40000"/>
                  <a:lumOff val="60000"/>
                </a:schemeClr>
              </a:buClr>
              <a:buFont typeface="Wingdings" charset="2"/>
              <a:buChar char="§"/>
            </a:pPr>
            <a:r>
              <a:rPr lang="en-US" sz="2300" dirty="0" smtClean="0">
                <a:latin typeface="+mn-lt"/>
                <a:cs typeface="Arial"/>
              </a:rPr>
              <a:t>For 1 project, look for positive NPV</a:t>
            </a:r>
            <a:r>
              <a:rPr lang="en-US" sz="2300" dirty="0">
                <a:latin typeface="+mn-lt"/>
                <a:cs typeface="Arial"/>
              </a:rPr>
              <a:t> </a:t>
            </a:r>
            <a:r>
              <a:rPr lang="en-US" sz="2300" dirty="0" smtClean="0">
                <a:latin typeface="+mn-lt"/>
                <a:cs typeface="Arial"/>
              </a:rPr>
              <a:t>so at least enough benefits to (theoretically) fully compensate losers</a:t>
            </a:r>
          </a:p>
          <a:p>
            <a:pPr lvl="1" eaLnBrk="1" hangingPunct="1">
              <a:buClr>
                <a:schemeClr val="bg2">
                  <a:lumMod val="40000"/>
                  <a:lumOff val="60000"/>
                </a:schemeClr>
              </a:buClr>
              <a:buFont typeface="Wingdings" charset="2"/>
              <a:buChar char="§"/>
            </a:pPr>
            <a:r>
              <a:rPr lang="en-US" sz="2300" dirty="0" smtClean="0">
                <a:latin typeface="+mn-lt"/>
                <a:cs typeface="Arial"/>
              </a:rPr>
              <a:t>For &gt;1 project, highest NPV maximizes social welfare</a:t>
            </a:r>
            <a:r>
              <a:rPr lang="en-US" sz="2300" dirty="0">
                <a:latin typeface="+mn-lt"/>
                <a:cs typeface="Arial"/>
              </a:rPr>
              <a:t> </a:t>
            </a:r>
            <a:r>
              <a:rPr lang="en-US" sz="2300" dirty="0" smtClean="0">
                <a:latin typeface="+mn-lt"/>
                <a:cs typeface="Arial"/>
              </a:rPr>
              <a:t>assuming no finance constraints and projects are independent</a:t>
            </a:r>
          </a:p>
          <a:p>
            <a:pPr>
              <a:buClr>
                <a:schemeClr val="bg2">
                  <a:lumMod val="20000"/>
                  <a:lumOff val="80000"/>
                </a:schemeClr>
              </a:buClr>
              <a:buFont typeface="Wingdings" charset="2"/>
              <a:buChar char="q"/>
            </a:pPr>
            <a:r>
              <a:rPr lang="en-US" sz="2800" dirty="0">
                <a:cs typeface="Arial"/>
              </a:rPr>
              <a:t>Recommendation, not </a:t>
            </a:r>
            <a:r>
              <a:rPr lang="en-US" sz="2800" dirty="0" smtClean="0">
                <a:cs typeface="Arial"/>
              </a:rPr>
              <a:t>decision</a:t>
            </a:r>
          </a:p>
          <a:p>
            <a:pPr>
              <a:buClr>
                <a:schemeClr val="bg2">
                  <a:lumMod val="20000"/>
                  <a:lumOff val="80000"/>
                </a:schemeClr>
              </a:buClr>
              <a:buFont typeface="Wingdings" charset="2"/>
              <a:buChar char="q"/>
            </a:pPr>
            <a:r>
              <a:rPr lang="en-US" sz="2800" dirty="0" smtClean="0">
                <a:cs typeface="News Gothic MT"/>
              </a:rPr>
              <a:t>Conservative </a:t>
            </a:r>
            <a:r>
              <a:rPr lang="en-US" sz="2800" dirty="0">
                <a:cs typeface="News Gothic MT"/>
              </a:rPr>
              <a:t>approach</a:t>
            </a:r>
          </a:p>
          <a:p>
            <a:pPr>
              <a:buClr>
                <a:schemeClr val="bg2">
                  <a:lumMod val="20000"/>
                  <a:lumOff val="80000"/>
                </a:schemeClr>
              </a:buClr>
              <a:buFont typeface="Wingdings" charset="2"/>
              <a:buChar char="q"/>
            </a:pPr>
            <a:r>
              <a:rPr lang="en-US" sz="2800" dirty="0">
                <a:cs typeface="News Gothic MT"/>
              </a:rPr>
              <a:t>Emphasize </a:t>
            </a:r>
            <a:r>
              <a:rPr lang="en-US" sz="2800" dirty="0" smtClean="0">
                <a:cs typeface="News Gothic MT"/>
              </a:rPr>
              <a:t>BCA </a:t>
            </a:r>
            <a:r>
              <a:rPr lang="en-US" sz="2800" dirty="0">
                <a:cs typeface="News Gothic MT"/>
              </a:rPr>
              <a:t>is incremental</a:t>
            </a:r>
          </a:p>
          <a:p>
            <a:pPr>
              <a:buClr>
                <a:schemeClr val="bg2">
                  <a:lumMod val="20000"/>
                  <a:lumOff val="80000"/>
                </a:schemeClr>
              </a:buClr>
              <a:buFont typeface="Wingdings" charset="2"/>
              <a:buChar char="q"/>
            </a:pPr>
            <a:r>
              <a:rPr lang="en-US" sz="2800" dirty="0">
                <a:cs typeface="News Gothic MT"/>
              </a:rPr>
              <a:t>Recognize </a:t>
            </a:r>
            <a:r>
              <a:rPr lang="en-US" sz="2800" dirty="0" smtClean="0">
                <a:cs typeface="News Gothic MT"/>
              </a:rPr>
              <a:t>scale, funding constraints, equity </a:t>
            </a:r>
            <a:r>
              <a:rPr lang="en-US" sz="2800" dirty="0">
                <a:cs typeface="News Gothic MT"/>
              </a:rPr>
              <a:t>and political </a:t>
            </a:r>
            <a:r>
              <a:rPr lang="en-US" sz="2800" dirty="0" smtClean="0">
                <a:cs typeface="News Gothic MT"/>
              </a:rPr>
              <a:t>issues</a:t>
            </a:r>
            <a:endParaRPr lang="en-US" sz="2800" dirty="0">
              <a:cs typeface="News Gothic MT"/>
            </a:endParaRPr>
          </a:p>
        </p:txBody>
      </p:sp>
      <p:sp>
        <p:nvSpPr>
          <p:cNvPr id="4" name="Slide Number Placeholder 3"/>
          <p:cNvSpPr>
            <a:spLocks noGrp="1"/>
          </p:cNvSpPr>
          <p:nvPr>
            <p:ph type="sldNum" sz="quarter" idx="12"/>
          </p:nvPr>
        </p:nvSpPr>
        <p:spPr/>
        <p:txBody>
          <a:bodyPr/>
          <a:lstStyle/>
          <a:p>
            <a:pPr>
              <a:defRPr/>
            </a:pPr>
            <a:r>
              <a:rPr lang="en-US" dirty="0" smtClean="0"/>
              <a:t>63</a:t>
            </a:r>
            <a:endParaRPr lang="en-US" dirty="0"/>
          </a:p>
        </p:txBody>
      </p:sp>
    </p:spTree>
    <p:extLst>
      <p:ext uri="{BB962C8B-B14F-4D97-AF65-F5344CB8AC3E}">
        <p14:creationId xmlns:p14="http://schemas.microsoft.com/office/powerpoint/2010/main" val="14396048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158"/>
            <a:ext cx="8229600" cy="1339850"/>
          </a:xfrm>
        </p:spPr>
        <p:txBody>
          <a:bodyPr>
            <a:normAutofit fontScale="90000"/>
          </a:bodyPr>
          <a:lstStyle/>
          <a:p>
            <a:r>
              <a:rPr lang="en-US" sz="4400" b="1" dirty="0">
                <a:cs typeface="Arial"/>
              </a:rPr>
              <a:t>Distributional</a:t>
            </a:r>
            <a:r>
              <a:rPr lang="en-US" b="1" dirty="0">
                <a:solidFill>
                  <a:schemeClr val="tx2"/>
                </a:solidFill>
                <a:cs typeface="Arial"/>
              </a:rPr>
              <a:t> </a:t>
            </a:r>
            <a:r>
              <a:rPr lang="en-US" b="1" dirty="0" smtClean="0">
                <a:solidFill>
                  <a:schemeClr val="tx2"/>
                </a:solidFill>
                <a:cs typeface="Arial"/>
              </a:rPr>
              <a:t>Considerations</a:t>
            </a:r>
            <a:endParaRPr lang="en-US" dirty="0"/>
          </a:p>
        </p:txBody>
      </p:sp>
      <p:sp>
        <p:nvSpPr>
          <p:cNvPr id="3" name="Content Placeholder 2"/>
          <p:cNvSpPr>
            <a:spLocks noGrp="1"/>
          </p:cNvSpPr>
          <p:nvPr>
            <p:ph idx="1"/>
          </p:nvPr>
        </p:nvSpPr>
        <p:spPr>
          <a:xfrm>
            <a:off x="457200" y="2057400"/>
            <a:ext cx="8305800" cy="4008121"/>
          </a:xfrm>
        </p:spPr>
        <p:txBody>
          <a:bodyPr>
            <a:normAutofit fontScale="92500" lnSpcReduction="20000"/>
          </a:bodyPr>
          <a:lstStyle/>
          <a:p>
            <a:pPr>
              <a:buClr>
                <a:schemeClr val="bg2">
                  <a:lumMod val="20000"/>
                  <a:lumOff val="80000"/>
                </a:schemeClr>
              </a:buClr>
              <a:buFont typeface="Wingdings" charset="2"/>
              <a:buChar char="q"/>
            </a:pPr>
            <a:r>
              <a:rPr lang="en-US" dirty="0">
                <a:solidFill>
                  <a:srgbClr val="000000"/>
                </a:solidFill>
                <a:cs typeface="Arial"/>
              </a:rPr>
              <a:t>Efficiency may not be only thing we care about</a:t>
            </a:r>
          </a:p>
          <a:p>
            <a:pPr>
              <a:buClr>
                <a:schemeClr val="bg2">
                  <a:lumMod val="20000"/>
                  <a:lumOff val="80000"/>
                </a:schemeClr>
              </a:buClr>
              <a:buFont typeface="Wingdings" charset="2"/>
              <a:buChar char="q"/>
            </a:pPr>
            <a:r>
              <a:rPr lang="en-US" dirty="0">
                <a:solidFill>
                  <a:srgbClr val="000000"/>
                </a:solidFill>
                <a:cs typeface="Arial"/>
              </a:rPr>
              <a:t>Concerns for equity: some groups more </a:t>
            </a:r>
            <a:r>
              <a:rPr lang="en-US" dirty="0" smtClean="0">
                <a:solidFill>
                  <a:srgbClr val="000000"/>
                </a:solidFill>
                <a:cs typeface="Arial"/>
              </a:rPr>
              <a:t>deserving</a:t>
            </a:r>
            <a:endParaRPr lang="en-US" dirty="0">
              <a:solidFill>
                <a:srgbClr val="000000"/>
              </a:solidFill>
              <a:cs typeface="Arial"/>
            </a:endParaRPr>
          </a:p>
          <a:p>
            <a:pPr>
              <a:buClr>
                <a:schemeClr val="bg2">
                  <a:lumMod val="20000"/>
                  <a:lumOff val="80000"/>
                </a:schemeClr>
              </a:buClr>
              <a:buFont typeface="Wingdings" charset="2"/>
              <a:buChar char="q"/>
            </a:pPr>
            <a:r>
              <a:rPr lang="en-US" dirty="0">
                <a:solidFill>
                  <a:srgbClr val="000000"/>
                </a:solidFill>
                <a:cs typeface="Arial"/>
              </a:rPr>
              <a:t>Income equality may be an important goal</a:t>
            </a:r>
          </a:p>
          <a:p>
            <a:pPr>
              <a:buClr>
                <a:schemeClr val="bg2">
                  <a:lumMod val="20000"/>
                  <a:lumOff val="80000"/>
                </a:schemeClr>
              </a:buClr>
              <a:buFont typeface="Wingdings" charset="2"/>
              <a:buChar char="q"/>
            </a:pPr>
            <a:r>
              <a:rPr lang="en-US" dirty="0" smtClean="0">
                <a:solidFill>
                  <a:srgbClr val="000000"/>
                </a:solidFill>
                <a:cs typeface="Arial"/>
              </a:rPr>
              <a:t>BCA </a:t>
            </a:r>
            <a:r>
              <a:rPr lang="en-US" dirty="0">
                <a:solidFill>
                  <a:srgbClr val="000000"/>
                </a:solidFill>
                <a:cs typeface="Arial"/>
              </a:rPr>
              <a:t>may be biased against low-income groups</a:t>
            </a:r>
          </a:p>
          <a:p>
            <a:pPr marL="800100" lvl="4" indent="-342900">
              <a:buClr>
                <a:schemeClr val="bg2">
                  <a:lumMod val="40000"/>
                  <a:lumOff val="60000"/>
                </a:schemeClr>
              </a:buClr>
              <a:buFont typeface="Wingdings" charset="2"/>
              <a:buChar char="§"/>
            </a:pPr>
            <a:r>
              <a:rPr lang="en-US" sz="1900" dirty="0">
                <a:cs typeface="Arial"/>
              </a:rPr>
              <a:t>WTP does not account for different incomes</a:t>
            </a:r>
          </a:p>
          <a:p>
            <a:pPr marL="800100" lvl="4" indent="-342900">
              <a:buClr>
                <a:schemeClr val="bg2">
                  <a:lumMod val="40000"/>
                  <a:lumOff val="60000"/>
                </a:schemeClr>
              </a:buClr>
              <a:buFont typeface="Wingdings" charset="2"/>
              <a:buChar char="§"/>
            </a:pPr>
            <a:r>
              <a:rPr lang="en-US" sz="1900" dirty="0">
                <a:cs typeface="Arial"/>
              </a:rPr>
              <a:t>Each dollar is worth more to them (marginal utility of money)</a:t>
            </a:r>
          </a:p>
          <a:p>
            <a:pPr marL="342900" lvl="2" indent="-342900"/>
            <a:endParaRPr lang="en-US" sz="1000" dirty="0">
              <a:cs typeface="Arial"/>
            </a:endParaRPr>
          </a:p>
          <a:p>
            <a:pPr marL="342900" lvl="2" indent="-342900">
              <a:buClr>
                <a:schemeClr val="bg2">
                  <a:lumMod val="20000"/>
                  <a:lumOff val="80000"/>
                </a:schemeClr>
              </a:buClr>
              <a:buFont typeface="Wingdings" charset="2"/>
              <a:buChar char="q"/>
            </a:pPr>
            <a:r>
              <a:rPr lang="en-US" sz="2400" dirty="0">
                <a:solidFill>
                  <a:schemeClr val="tx1"/>
                </a:solidFill>
                <a:cs typeface="Arial"/>
              </a:rPr>
              <a:t>Address by calculating and reporting NPVs separately for each group</a:t>
            </a:r>
          </a:p>
          <a:p>
            <a:pPr marL="342900" lvl="2" indent="-342900">
              <a:buClr>
                <a:schemeClr val="bg2">
                  <a:lumMod val="20000"/>
                  <a:lumOff val="80000"/>
                </a:schemeClr>
              </a:buClr>
              <a:buFont typeface="Wingdings" charset="2"/>
              <a:buChar char="q"/>
            </a:pPr>
            <a:r>
              <a:rPr lang="en-US" sz="2400" dirty="0">
                <a:solidFill>
                  <a:schemeClr val="tx1"/>
                </a:solidFill>
                <a:cs typeface="Arial"/>
              </a:rPr>
              <a:t>Weight costs/benefits differently (e.g. weight dollars of low-income groups by more than one)</a:t>
            </a:r>
          </a:p>
          <a:p>
            <a:endParaRPr lang="en-US" dirty="0"/>
          </a:p>
        </p:txBody>
      </p:sp>
      <p:sp>
        <p:nvSpPr>
          <p:cNvPr id="4" name="Slide Number Placeholder 3"/>
          <p:cNvSpPr>
            <a:spLocks noGrp="1"/>
          </p:cNvSpPr>
          <p:nvPr>
            <p:ph type="sldNum" sz="quarter" idx="12"/>
          </p:nvPr>
        </p:nvSpPr>
        <p:spPr/>
        <p:txBody>
          <a:bodyPr/>
          <a:lstStyle/>
          <a:p>
            <a:pPr>
              <a:defRPr/>
            </a:pPr>
            <a:r>
              <a:rPr lang="en-US" dirty="0" smtClean="0"/>
              <a:t>64</a:t>
            </a:r>
            <a:endParaRPr lang="en-US" dirty="0"/>
          </a:p>
        </p:txBody>
      </p:sp>
    </p:spTree>
    <p:extLst>
      <p:ext uri="{BB962C8B-B14F-4D97-AF65-F5344CB8AC3E}">
        <p14:creationId xmlns:p14="http://schemas.microsoft.com/office/powerpoint/2010/main" val="1833125941"/>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4400" b="1" dirty="0" smtClean="0">
                <a:latin typeface="News Gothic MT"/>
                <a:cs typeface="News Gothic MT"/>
              </a:rPr>
              <a:t>Final </a:t>
            </a:r>
            <a:r>
              <a:rPr lang="en-US" sz="4400" b="1" dirty="0">
                <a:latin typeface="News Gothic MT"/>
                <a:cs typeface="News Gothic MT"/>
              </a:rPr>
              <a:t>I</a:t>
            </a:r>
            <a:r>
              <a:rPr lang="en-US" sz="4400" b="1" dirty="0" smtClean="0">
                <a:latin typeface="News Gothic MT"/>
                <a:cs typeface="News Gothic MT"/>
              </a:rPr>
              <a:t>ssues to Consider</a:t>
            </a:r>
          </a:p>
        </p:txBody>
      </p:sp>
      <p:sp>
        <p:nvSpPr>
          <p:cNvPr id="233475" name="Rectangle 3"/>
          <p:cNvSpPr>
            <a:spLocks noGrp="1" noChangeArrowheads="1"/>
          </p:cNvSpPr>
          <p:nvPr>
            <p:ph idx="1"/>
          </p:nvPr>
        </p:nvSpPr>
        <p:spPr>
          <a:xfrm>
            <a:off x="457200" y="1828800"/>
            <a:ext cx="8229600" cy="4236721"/>
          </a:xfrm>
        </p:spPr>
        <p:txBody>
          <a:bodyPr>
            <a:normAutofit fontScale="25000" lnSpcReduction="20000"/>
          </a:bodyPr>
          <a:lstStyle/>
          <a:p>
            <a:pPr eaLnBrk="1" hangingPunct="1">
              <a:buFont typeface="Arial" charset="0"/>
              <a:buNone/>
            </a:pPr>
            <a:endParaRPr lang="en-US" sz="800" dirty="0" smtClean="0">
              <a:latin typeface="News Gothic MT"/>
              <a:cs typeface="News Gothic MT"/>
            </a:endParaRPr>
          </a:p>
          <a:p>
            <a:pPr eaLnBrk="1" hangingPunct="1">
              <a:buClr>
                <a:schemeClr val="bg2">
                  <a:lumMod val="20000"/>
                  <a:lumOff val="80000"/>
                </a:schemeClr>
              </a:buClr>
              <a:buFont typeface="Wingdings" charset="2"/>
              <a:buChar char="q"/>
            </a:pPr>
            <a:r>
              <a:rPr lang="en-US" sz="8800" dirty="0" smtClean="0">
                <a:latin typeface="News Gothic MT"/>
                <a:cs typeface="News Gothic MT"/>
              </a:rPr>
              <a:t>Does the analysis capture all benefits/costs?</a:t>
            </a:r>
          </a:p>
          <a:p>
            <a:pPr lvl="1" eaLnBrk="1" hangingPunct="1">
              <a:buClr>
                <a:schemeClr val="bg2">
                  <a:lumMod val="40000"/>
                  <a:lumOff val="60000"/>
                </a:schemeClr>
              </a:buClr>
              <a:buFont typeface="Wingdings" charset="2"/>
              <a:buChar char="§"/>
            </a:pPr>
            <a:r>
              <a:rPr lang="en-US" sz="7200" dirty="0" smtClean="0">
                <a:latin typeface="News Gothic MT"/>
                <a:cs typeface="News Gothic MT"/>
              </a:rPr>
              <a:t>What is missing? How would including it impact the analysis? How big does it have to be to change the recommendation?</a:t>
            </a:r>
            <a:endParaRPr lang="en-US" sz="8800" dirty="0" smtClean="0">
              <a:latin typeface="News Gothic MT"/>
              <a:cs typeface="News Gothic MT"/>
            </a:endParaRPr>
          </a:p>
          <a:p>
            <a:pPr eaLnBrk="1" hangingPunct="1">
              <a:buClr>
                <a:schemeClr val="bg2">
                  <a:lumMod val="20000"/>
                  <a:lumOff val="80000"/>
                </a:schemeClr>
              </a:buClr>
              <a:buFont typeface="Wingdings" charset="2"/>
              <a:buChar char="q"/>
            </a:pPr>
            <a:r>
              <a:rPr lang="en-US" sz="8800" dirty="0" smtClean="0">
                <a:latin typeface="News Gothic MT"/>
                <a:cs typeface="News Gothic MT"/>
              </a:rPr>
              <a:t>Accounting for uncertainty</a:t>
            </a:r>
          </a:p>
          <a:p>
            <a:pPr lvl="1" eaLnBrk="1" hangingPunct="1">
              <a:buClr>
                <a:schemeClr val="bg2">
                  <a:lumMod val="40000"/>
                  <a:lumOff val="60000"/>
                </a:schemeClr>
              </a:buClr>
              <a:buFont typeface="Wingdings" charset="2"/>
              <a:buChar char="§"/>
            </a:pPr>
            <a:r>
              <a:rPr lang="en-US" sz="7200" dirty="0" smtClean="0">
                <a:latin typeface="News Gothic MT"/>
                <a:cs typeface="News Gothic MT"/>
              </a:rPr>
              <a:t>Did your sensitivity analysis adequately capture the uncertainty in your estimates?</a:t>
            </a:r>
            <a:endParaRPr lang="en-US" sz="8800" dirty="0" smtClean="0">
              <a:latin typeface="News Gothic MT"/>
              <a:cs typeface="News Gothic MT"/>
            </a:endParaRPr>
          </a:p>
          <a:p>
            <a:pPr eaLnBrk="1" hangingPunct="1">
              <a:buClr>
                <a:schemeClr val="bg2">
                  <a:lumMod val="20000"/>
                  <a:lumOff val="80000"/>
                </a:schemeClr>
              </a:buClr>
              <a:buFont typeface="Wingdings" charset="2"/>
              <a:buChar char="q"/>
            </a:pPr>
            <a:r>
              <a:rPr lang="en-US" sz="8800" dirty="0" smtClean="0">
                <a:latin typeface="News Gothic MT"/>
                <a:cs typeface="News Gothic MT"/>
              </a:rPr>
              <a:t>Recognizing your specific audience for the analysis</a:t>
            </a:r>
          </a:p>
          <a:p>
            <a:pPr lvl="1" eaLnBrk="1" hangingPunct="1">
              <a:buClr>
                <a:schemeClr val="bg2">
                  <a:lumMod val="40000"/>
                  <a:lumOff val="60000"/>
                </a:schemeClr>
              </a:buClr>
              <a:buFont typeface="Wingdings" charset="2"/>
              <a:buChar char="§"/>
            </a:pPr>
            <a:r>
              <a:rPr lang="en-US" sz="7200" dirty="0" smtClean="0">
                <a:latin typeface="News Gothic MT"/>
                <a:cs typeface="News Gothic MT"/>
              </a:rPr>
              <a:t>Does your audience have specific concerns?</a:t>
            </a:r>
            <a:endParaRPr lang="en-US" sz="8800" dirty="0" smtClean="0">
              <a:latin typeface="News Gothic MT"/>
              <a:cs typeface="News Gothic MT"/>
            </a:endParaRPr>
          </a:p>
          <a:p>
            <a:pPr eaLnBrk="1" hangingPunct="1">
              <a:buClr>
                <a:schemeClr val="bg2">
                  <a:lumMod val="20000"/>
                  <a:lumOff val="80000"/>
                </a:schemeClr>
              </a:buClr>
              <a:buFont typeface="Wingdings" charset="2"/>
              <a:buChar char="q"/>
            </a:pPr>
            <a:r>
              <a:rPr lang="en-US" sz="8800" dirty="0" smtClean="0">
                <a:latin typeface="News Gothic MT"/>
                <a:cs typeface="News Gothic MT"/>
              </a:rPr>
              <a:t>Recognizing your own bias</a:t>
            </a:r>
          </a:p>
          <a:p>
            <a:pPr lvl="1" eaLnBrk="1" hangingPunct="1">
              <a:buClr>
                <a:schemeClr val="bg2">
                  <a:lumMod val="40000"/>
                  <a:lumOff val="60000"/>
                </a:schemeClr>
              </a:buClr>
              <a:buFont typeface="Wingdings" charset="2"/>
              <a:buChar char="§"/>
            </a:pPr>
            <a:r>
              <a:rPr lang="en-US" sz="7200" dirty="0" smtClean="0">
                <a:latin typeface="News Gothic MT"/>
                <a:cs typeface="News Gothic MT"/>
              </a:rPr>
              <a:t>Have you tried to mitigate analyst bias in your calculations?</a:t>
            </a:r>
          </a:p>
          <a:p>
            <a:pPr lvl="1" eaLnBrk="1" hangingPunct="1"/>
            <a:endParaRPr lang="en-US" sz="8800" dirty="0" smtClean="0">
              <a:latin typeface="News Gothic MT"/>
              <a:cs typeface="News Gothic MT"/>
            </a:endParaRPr>
          </a:p>
        </p:txBody>
      </p:sp>
      <p:sp>
        <p:nvSpPr>
          <p:cNvPr id="4" name="Slide Number Placeholder 3"/>
          <p:cNvSpPr>
            <a:spLocks noGrp="1"/>
          </p:cNvSpPr>
          <p:nvPr>
            <p:ph type="sldNum" sz="quarter" idx="12"/>
          </p:nvPr>
        </p:nvSpPr>
        <p:spPr/>
        <p:txBody>
          <a:bodyPr/>
          <a:lstStyle/>
          <a:p>
            <a:pPr>
              <a:defRPr/>
            </a:pPr>
            <a:r>
              <a:rPr lang="en-US" dirty="0" smtClean="0"/>
              <a:t>65</a:t>
            </a:r>
            <a:endParaRPr lang="en-US" dirty="0"/>
          </a:p>
        </p:txBody>
      </p:sp>
    </p:spTree>
    <p:extLst>
      <p:ext uri="{BB962C8B-B14F-4D97-AF65-F5344CB8AC3E}">
        <p14:creationId xmlns:p14="http://schemas.microsoft.com/office/powerpoint/2010/main" val="918378670"/>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304800" y="244158"/>
            <a:ext cx="8534400" cy="1339850"/>
          </a:xfrm>
          <a:ln>
            <a:noFill/>
          </a:ln>
        </p:spPr>
        <p:style>
          <a:lnRef idx="2">
            <a:schemeClr val="dk1"/>
          </a:lnRef>
          <a:fillRef idx="1">
            <a:schemeClr val="lt1"/>
          </a:fillRef>
          <a:effectRef idx="0">
            <a:schemeClr val="dk1"/>
          </a:effectRef>
          <a:fontRef idx="minor">
            <a:schemeClr val="dk1"/>
          </a:fontRef>
        </p:style>
        <p:txBody>
          <a:bodyPr>
            <a:noAutofit/>
          </a:bodyPr>
          <a:lstStyle/>
          <a:p>
            <a:pPr eaLnBrk="1" hangingPunct="1"/>
            <a:r>
              <a:rPr lang="en-US" sz="4000" b="1" dirty="0" smtClean="0">
                <a:latin typeface="News Gothic MT"/>
                <a:cs typeface="News Gothic MT"/>
              </a:rPr>
              <a:t>BCA in a Political </a:t>
            </a:r>
            <a:r>
              <a:rPr lang="en-US" sz="4000" b="1" dirty="0">
                <a:latin typeface="News Gothic MT"/>
                <a:cs typeface="News Gothic MT"/>
              </a:rPr>
              <a:t>E</a:t>
            </a:r>
            <a:r>
              <a:rPr lang="en-US" sz="4000" b="1" dirty="0" smtClean="0">
                <a:latin typeface="News Gothic MT"/>
                <a:cs typeface="News Gothic MT"/>
              </a:rPr>
              <a:t>nvironment</a:t>
            </a:r>
          </a:p>
        </p:txBody>
      </p:sp>
      <p:sp>
        <p:nvSpPr>
          <p:cNvPr id="234499" name="Rectangle 3"/>
          <p:cNvSpPr>
            <a:spLocks noGrp="1" noChangeArrowheads="1"/>
          </p:cNvSpPr>
          <p:nvPr>
            <p:ph idx="1"/>
          </p:nvPr>
        </p:nvSpPr>
        <p:spPr>
          <a:xfrm>
            <a:off x="457200" y="2057400"/>
            <a:ext cx="8229600" cy="4068763"/>
          </a:xfrm>
        </p:spPr>
        <p:txBody>
          <a:bodyPr>
            <a:noAutofit/>
          </a:bodyPr>
          <a:lstStyle/>
          <a:p>
            <a:pPr eaLnBrk="1" hangingPunct="1">
              <a:lnSpc>
                <a:spcPct val="90000"/>
              </a:lnSpc>
              <a:buFont typeface="Wingdings" charset="2"/>
              <a:buChar char="q"/>
            </a:pPr>
            <a:r>
              <a:rPr lang="en-US" dirty="0" smtClean="0">
                <a:latin typeface="News Gothic MT"/>
                <a:cs typeface="News Gothic MT"/>
              </a:rPr>
              <a:t>Display of costs and benefits makes it harder to ignore underrepresented populations</a:t>
            </a:r>
          </a:p>
          <a:p>
            <a:pPr eaLnBrk="1" hangingPunct="1">
              <a:lnSpc>
                <a:spcPct val="90000"/>
              </a:lnSpc>
              <a:buFont typeface="Wingdings" charset="2"/>
              <a:buChar char="q"/>
            </a:pPr>
            <a:r>
              <a:rPr lang="en-US" dirty="0" smtClean="0">
                <a:latin typeface="News Gothic MT"/>
                <a:cs typeface="News Gothic MT"/>
              </a:rPr>
              <a:t>While economic efficiency may only be one of many goals in political decision making, it forces a recognition of costs of alternative decisions</a:t>
            </a:r>
          </a:p>
          <a:p>
            <a:pPr eaLnBrk="1" hangingPunct="1">
              <a:lnSpc>
                <a:spcPct val="90000"/>
              </a:lnSpc>
              <a:buFont typeface="Wingdings" charset="2"/>
              <a:buChar char="q"/>
            </a:pPr>
            <a:r>
              <a:rPr lang="en-US" dirty="0" smtClean="0">
                <a:latin typeface="News Gothic MT"/>
                <a:cs typeface="News Gothic MT"/>
              </a:rPr>
              <a:t>It can raise important new issues or questions not yet considered</a:t>
            </a:r>
          </a:p>
          <a:p>
            <a:pPr eaLnBrk="1" hangingPunct="1">
              <a:lnSpc>
                <a:spcPct val="90000"/>
              </a:lnSpc>
              <a:buFont typeface="Wingdings" charset="2"/>
              <a:buChar char="q"/>
            </a:pPr>
            <a:r>
              <a:rPr lang="en-US" b="1" dirty="0" smtClean="0">
                <a:solidFill>
                  <a:schemeClr val="bg2">
                    <a:lumMod val="60000"/>
                    <a:lumOff val="40000"/>
                  </a:schemeClr>
                </a:solidFill>
                <a:latin typeface="News Gothic MT"/>
                <a:cs typeface="News Gothic MT"/>
              </a:rPr>
              <a:t>Does it help with decision-making? </a:t>
            </a:r>
          </a:p>
        </p:txBody>
      </p:sp>
      <p:sp>
        <p:nvSpPr>
          <p:cNvPr id="4" name="Slide Number Placeholder 3"/>
          <p:cNvSpPr>
            <a:spLocks noGrp="1"/>
          </p:cNvSpPr>
          <p:nvPr>
            <p:ph type="sldNum" sz="quarter" idx="12"/>
          </p:nvPr>
        </p:nvSpPr>
        <p:spPr/>
        <p:txBody>
          <a:bodyPr/>
          <a:lstStyle/>
          <a:p>
            <a:pPr>
              <a:defRPr/>
            </a:pPr>
            <a:r>
              <a:rPr lang="en-US" dirty="0" smtClean="0"/>
              <a:t>66</a:t>
            </a:r>
            <a:endParaRPr lang="en-US" dirty="0"/>
          </a:p>
        </p:txBody>
      </p:sp>
    </p:spTree>
    <p:extLst>
      <p:ext uri="{BB962C8B-B14F-4D97-AF65-F5344CB8AC3E}">
        <p14:creationId xmlns:p14="http://schemas.microsoft.com/office/powerpoint/2010/main" val="3895280410"/>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noFill/>
          <a:ln>
            <a:noFill/>
          </a:ln>
        </p:spPr>
        <p:style>
          <a:lnRef idx="2">
            <a:schemeClr val="dk1"/>
          </a:lnRef>
          <a:fillRef idx="1">
            <a:schemeClr val="lt1"/>
          </a:fillRef>
          <a:effectRef idx="0">
            <a:schemeClr val="dk1"/>
          </a:effectRef>
          <a:fontRef idx="minor">
            <a:schemeClr val="dk1"/>
          </a:fontRef>
        </p:style>
        <p:txBody>
          <a:bodyPr>
            <a:normAutofit/>
          </a:bodyPr>
          <a:lstStyle/>
          <a:p>
            <a:pPr eaLnBrk="1" hangingPunct="1"/>
            <a:r>
              <a:rPr lang="en-US" sz="3600" b="1" dirty="0" smtClean="0">
                <a:latin typeface="+mn-lt"/>
                <a:cs typeface="Arial"/>
              </a:rPr>
              <a:t>Examples</a:t>
            </a:r>
          </a:p>
        </p:txBody>
      </p:sp>
      <p:sp>
        <p:nvSpPr>
          <p:cNvPr id="3" name="Content Placeholder 2"/>
          <p:cNvSpPr>
            <a:spLocks noGrp="1"/>
          </p:cNvSpPr>
          <p:nvPr>
            <p:ph idx="1"/>
          </p:nvPr>
        </p:nvSpPr>
        <p:spPr>
          <a:xfrm>
            <a:off x="457200" y="1676400"/>
            <a:ext cx="8229600" cy="4449763"/>
          </a:xfrm>
        </p:spPr>
        <p:txBody>
          <a:bodyPr>
            <a:normAutofit/>
          </a:bodyPr>
          <a:lstStyle/>
          <a:p>
            <a:pPr>
              <a:lnSpc>
                <a:spcPct val="90000"/>
              </a:lnSpc>
              <a:buClr>
                <a:schemeClr val="bg2">
                  <a:lumMod val="20000"/>
                  <a:lumOff val="80000"/>
                </a:schemeClr>
              </a:buClr>
              <a:buFont typeface="Wingdings" charset="2"/>
              <a:buChar char="q"/>
            </a:pPr>
            <a:endParaRPr lang="en-US" dirty="0" smtClean="0">
              <a:cs typeface="News Gothic MT"/>
            </a:endParaRPr>
          </a:p>
          <a:p>
            <a:pPr>
              <a:lnSpc>
                <a:spcPct val="90000"/>
              </a:lnSpc>
              <a:buClr>
                <a:schemeClr val="bg2">
                  <a:lumMod val="20000"/>
                  <a:lumOff val="80000"/>
                </a:schemeClr>
              </a:buClr>
              <a:buFont typeface="Wingdings" charset="2"/>
              <a:buChar char="q"/>
            </a:pPr>
            <a:r>
              <a:rPr lang="en-US" dirty="0" smtClean="0">
                <a:cs typeface="News Gothic MT"/>
              </a:rPr>
              <a:t>Chicago Child Parent Center Program</a:t>
            </a:r>
          </a:p>
          <a:p>
            <a:pPr>
              <a:lnSpc>
                <a:spcPct val="90000"/>
              </a:lnSpc>
              <a:buClr>
                <a:schemeClr val="bg2">
                  <a:lumMod val="20000"/>
                  <a:lumOff val="80000"/>
                </a:schemeClr>
              </a:buClr>
              <a:buFont typeface="Wingdings" charset="2"/>
              <a:buChar char="q"/>
            </a:pPr>
            <a:r>
              <a:rPr lang="en-US" dirty="0" smtClean="0">
                <a:cs typeface="News Gothic MT"/>
              </a:rPr>
              <a:t>Welfare-to-work Programs</a:t>
            </a:r>
          </a:p>
          <a:p>
            <a:pPr>
              <a:lnSpc>
                <a:spcPct val="90000"/>
              </a:lnSpc>
              <a:buClr>
                <a:schemeClr val="bg2">
                  <a:lumMod val="20000"/>
                  <a:lumOff val="80000"/>
                </a:schemeClr>
              </a:buClr>
              <a:buFont typeface="Wingdings" charset="2"/>
              <a:buChar char="q"/>
            </a:pPr>
            <a:r>
              <a:rPr lang="en-US" smtClean="0">
                <a:cs typeface="News Gothic MT"/>
              </a:rPr>
              <a:t>High</a:t>
            </a:r>
            <a:r>
              <a:rPr lang="en-US" dirty="0" smtClean="0">
                <a:cs typeface="News Gothic MT"/>
              </a:rPr>
              <a:t>/Scope Perry pre-school program</a:t>
            </a:r>
          </a:p>
          <a:p>
            <a:pPr marL="0" indent="0">
              <a:buNone/>
              <a:defRPr/>
            </a:pPr>
            <a:endParaRPr lang="en-US" dirty="0">
              <a:latin typeface="Arial"/>
              <a:ea typeface="ＭＳ Ｐゴシック" pitchFamily="-107" charset="-128"/>
              <a:cs typeface="Arial"/>
            </a:endParaRPr>
          </a:p>
        </p:txBody>
      </p:sp>
      <p:sp>
        <p:nvSpPr>
          <p:cNvPr id="5" name="Slide Number Placeholder 4"/>
          <p:cNvSpPr>
            <a:spLocks noGrp="1"/>
          </p:cNvSpPr>
          <p:nvPr>
            <p:ph type="sldNum" sz="quarter" idx="12"/>
          </p:nvPr>
        </p:nvSpPr>
        <p:spPr/>
        <p:txBody>
          <a:bodyPr/>
          <a:lstStyle/>
          <a:p>
            <a:pPr>
              <a:defRPr/>
            </a:pPr>
            <a:r>
              <a:rPr lang="en-US" dirty="0" smtClean="0"/>
              <a:t>67</a:t>
            </a:r>
            <a:endParaRPr lang="en-US" dirty="0"/>
          </a:p>
        </p:txBody>
      </p:sp>
    </p:spTree>
    <p:extLst>
      <p:ext uri="{BB962C8B-B14F-4D97-AF65-F5344CB8AC3E}">
        <p14:creationId xmlns:p14="http://schemas.microsoft.com/office/powerpoint/2010/main" val="26594691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ln>
            <a:noFill/>
          </a:ln>
        </p:spPr>
        <p:style>
          <a:lnRef idx="2">
            <a:schemeClr val="dk1"/>
          </a:lnRef>
          <a:fillRef idx="1">
            <a:schemeClr val="lt1"/>
          </a:fillRef>
          <a:effectRef idx="0">
            <a:schemeClr val="dk1"/>
          </a:effectRef>
          <a:fontRef idx="minor">
            <a:schemeClr val="dk1"/>
          </a:fontRef>
        </p:style>
        <p:txBody>
          <a:bodyPr>
            <a:normAutofit fontScale="90000"/>
          </a:bodyPr>
          <a:lstStyle/>
          <a:p>
            <a:r>
              <a:rPr lang="en-US" sz="4400" b="1" dirty="0" smtClean="0">
                <a:latin typeface="News Gothic MT"/>
                <a:cs typeface="News Gothic MT"/>
              </a:rPr>
              <a:t>“Return on Investment” BCA</a:t>
            </a:r>
          </a:p>
        </p:txBody>
      </p:sp>
      <p:sp>
        <p:nvSpPr>
          <p:cNvPr id="27651" name="Content Placeholder 2"/>
          <p:cNvSpPr>
            <a:spLocks noGrp="1"/>
          </p:cNvSpPr>
          <p:nvPr>
            <p:ph idx="1"/>
          </p:nvPr>
        </p:nvSpPr>
        <p:spPr>
          <a:xfrm>
            <a:off x="457200" y="1752600"/>
            <a:ext cx="8305800" cy="4572000"/>
          </a:xfrm>
        </p:spPr>
        <p:txBody>
          <a:bodyPr>
            <a:noAutofit/>
          </a:bodyPr>
          <a:lstStyle/>
          <a:p>
            <a:pPr>
              <a:lnSpc>
                <a:spcPct val="120000"/>
              </a:lnSpc>
              <a:buClr>
                <a:schemeClr val="bg2">
                  <a:lumMod val="20000"/>
                  <a:lumOff val="80000"/>
                </a:schemeClr>
              </a:buClr>
              <a:buFont typeface="Wingdings" charset="2"/>
              <a:buChar char="q"/>
            </a:pPr>
            <a:r>
              <a:rPr lang="en-US" sz="2000" dirty="0" smtClean="0">
                <a:solidFill>
                  <a:srgbClr val="000000"/>
                </a:solidFill>
                <a:latin typeface="News Gothic MT"/>
                <a:cs typeface="News Gothic MT"/>
              </a:rPr>
              <a:t>Many perspectives for BCAs:</a:t>
            </a:r>
          </a:p>
          <a:p>
            <a:pPr lvl="1">
              <a:buClr>
                <a:schemeClr val="bg2">
                  <a:lumMod val="40000"/>
                  <a:lumOff val="60000"/>
                </a:schemeClr>
              </a:buClr>
              <a:buFont typeface="Wingdings" charset="2"/>
              <a:buChar char="§"/>
            </a:pPr>
            <a:r>
              <a:rPr lang="en-US" sz="1800" dirty="0" smtClean="0">
                <a:solidFill>
                  <a:srgbClr val="000000"/>
                </a:solidFill>
                <a:latin typeface="News Gothic MT"/>
                <a:cs typeface="News Gothic MT"/>
              </a:rPr>
              <a:t>Social</a:t>
            </a:r>
          </a:p>
          <a:p>
            <a:pPr lvl="1">
              <a:buClr>
                <a:schemeClr val="bg2">
                  <a:lumMod val="40000"/>
                  <a:lumOff val="60000"/>
                </a:schemeClr>
              </a:buClr>
              <a:buFont typeface="Wingdings" charset="2"/>
              <a:buChar char="§"/>
            </a:pPr>
            <a:r>
              <a:rPr lang="en-US" sz="1800" dirty="0" smtClean="0">
                <a:solidFill>
                  <a:srgbClr val="000000"/>
                </a:solidFill>
                <a:latin typeface="News Gothic MT"/>
                <a:cs typeface="News Gothic MT"/>
              </a:rPr>
              <a:t>Taxpayer</a:t>
            </a:r>
          </a:p>
          <a:p>
            <a:pPr lvl="1">
              <a:buClr>
                <a:schemeClr val="bg2">
                  <a:lumMod val="40000"/>
                  <a:lumOff val="60000"/>
                </a:schemeClr>
              </a:buClr>
              <a:buFont typeface="Wingdings" charset="2"/>
              <a:buChar char="§"/>
            </a:pPr>
            <a:r>
              <a:rPr lang="en-US" sz="1800" dirty="0" smtClean="0">
                <a:solidFill>
                  <a:srgbClr val="000000"/>
                </a:solidFill>
                <a:latin typeface="News Gothic MT"/>
                <a:cs typeface="News Gothic MT"/>
              </a:rPr>
              <a:t>Fiscal agency</a:t>
            </a:r>
          </a:p>
          <a:p>
            <a:pPr lvl="1">
              <a:buClr>
                <a:schemeClr val="bg2">
                  <a:lumMod val="40000"/>
                  <a:lumOff val="60000"/>
                </a:schemeClr>
              </a:buClr>
              <a:buFont typeface="Wingdings" charset="2"/>
              <a:buChar char="§"/>
            </a:pPr>
            <a:r>
              <a:rPr lang="en-US" sz="1800" dirty="0" smtClean="0">
                <a:solidFill>
                  <a:srgbClr val="000000"/>
                </a:solidFill>
                <a:latin typeface="News Gothic MT"/>
                <a:cs typeface="News Gothic MT"/>
              </a:rPr>
              <a:t>Local community</a:t>
            </a:r>
          </a:p>
          <a:p>
            <a:pPr lvl="1">
              <a:buClr>
                <a:schemeClr val="bg2">
                  <a:lumMod val="40000"/>
                  <a:lumOff val="60000"/>
                </a:schemeClr>
              </a:buClr>
              <a:buFont typeface="Wingdings" charset="2"/>
              <a:buChar char="§"/>
            </a:pPr>
            <a:r>
              <a:rPr lang="en-US" sz="1800" dirty="0" smtClean="0">
                <a:solidFill>
                  <a:srgbClr val="000000"/>
                </a:solidFill>
                <a:latin typeface="News Gothic MT"/>
                <a:cs typeface="News Gothic MT"/>
              </a:rPr>
              <a:t>Private citizen</a:t>
            </a:r>
          </a:p>
          <a:p>
            <a:pPr>
              <a:buClr>
                <a:schemeClr val="bg2">
                  <a:lumMod val="20000"/>
                  <a:lumOff val="80000"/>
                </a:schemeClr>
              </a:buClr>
              <a:buFont typeface="Wingdings" charset="2"/>
              <a:buChar char="q"/>
            </a:pPr>
            <a:r>
              <a:rPr lang="en-US" sz="2000" dirty="0" smtClean="0">
                <a:solidFill>
                  <a:srgbClr val="000000"/>
                </a:solidFill>
                <a:latin typeface="News Gothic MT"/>
                <a:cs typeface="News Gothic MT"/>
              </a:rPr>
              <a:t>Mini-BCAs within umbrella social BCA</a:t>
            </a:r>
          </a:p>
          <a:p>
            <a:pPr>
              <a:buClr>
                <a:schemeClr val="bg2">
                  <a:lumMod val="20000"/>
                  <a:lumOff val="80000"/>
                </a:schemeClr>
              </a:buClr>
              <a:buFont typeface="Wingdings" charset="2"/>
              <a:buChar char="q"/>
            </a:pPr>
            <a:r>
              <a:rPr lang="en-US" sz="2000" dirty="0" smtClean="0">
                <a:solidFill>
                  <a:srgbClr val="000000"/>
                </a:solidFill>
                <a:latin typeface="News Gothic MT"/>
                <a:cs typeface="News Gothic MT"/>
              </a:rPr>
              <a:t>May be useful politically – see who wins, see how groups can be traded off – and if funded is dispersed</a:t>
            </a:r>
          </a:p>
          <a:p>
            <a:pPr>
              <a:buClr>
                <a:schemeClr val="bg2">
                  <a:lumMod val="20000"/>
                  <a:lumOff val="80000"/>
                </a:schemeClr>
              </a:buClr>
              <a:buFont typeface="Wingdings" charset="2"/>
              <a:buChar char="q"/>
            </a:pPr>
            <a:r>
              <a:rPr lang="en-US" sz="2000" b="1" dirty="0" smtClean="0">
                <a:solidFill>
                  <a:srgbClr val="FF0000"/>
                </a:solidFill>
                <a:latin typeface="News Gothic MT"/>
                <a:cs typeface="News Gothic MT"/>
              </a:rPr>
              <a:t>Hard to know what costs to include and what benefits to count</a:t>
            </a:r>
          </a:p>
        </p:txBody>
      </p:sp>
    </p:spTree>
    <p:extLst>
      <p:ext uri="{BB962C8B-B14F-4D97-AF65-F5344CB8AC3E}">
        <p14:creationId xmlns:p14="http://schemas.microsoft.com/office/powerpoint/2010/main" val="3257155554"/>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High/Scope Perry Pre-School Program</a:t>
            </a:r>
            <a:endParaRPr lang="en-US" sz="4000" b="1" dirty="0"/>
          </a:p>
        </p:txBody>
      </p:sp>
      <p:sp>
        <p:nvSpPr>
          <p:cNvPr id="3" name="Content Placeholder 2"/>
          <p:cNvSpPr>
            <a:spLocks noGrp="1"/>
          </p:cNvSpPr>
          <p:nvPr>
            <p:ph idx="1"/>
          </p:nvPr>
        </p:nvSpPr>
        <p:spPr/>
        <p:txBody>
          <a:bodyPr>
            <a:normAutofit fontScale="77500" lnSpcReduction="20000"/>
          </a:bodyPr>
          <a:lstStyle/>
          <a:p>
            <a:pPr>
              <a:lnSpc>
                <a:spcPct val="120000"/>
              </a:lnSpc>
              <a:spcBef>
                <a:spcPts val="200"/>
              </a:spcBef>
            </a:pPr>
            <a:r>
              <a:rPr lang="en-US" dirty="0"/>
              <a:t>H</a:t>
            </a:r>
            <a:r>
              <a:rPr lang="en-US" dirty="0" smtClean="0"/>
              <a:t>igh</a:t>
            </a:r>
            <a:r>
              <a:rPr lang="en-US" dirty="0"/>
              <a:t>-quality preschool education to </a:t>
            </a:r>
            <a:r>
              <a:rPr lang="en-US" dirty="0" smtClean="0"/>
              <a:t>3- and 4-</a:t>
            </a:r>
            <a:r>
              <a:rPr lang="en-US" dirty="0"/>
              <a:t>year-old African-American children living in poverty and </a:t>
            </a:r>
            <a:r>
              <a:rPr lang="en-US" dirty="0" smtClean="0"/>
              <a:t>at </a:t>
            </a:r>
            <a:r>
              <a:rPr lang="en-US" dirty="0"/>
              <a:t>high risk of school failure. </a:t>
            </a:r>
            <a:endParaRPr lang="en-US" dirty="0" smtClean="0"/>
          </a:p>
          <a:p>
            <a:pPr>
              <a:lnSpc>
                <a:spcPct val="120000"/>
              </a:lnSpc>
              <a:spcBef>
                <a:spcPts val="200"/>
              </a:spcBef>
            </a:pPr>
            <a:r>
              <a:rPr lang="en-US" dirty="0" smtClean="0"/>
              <a:t>About 75% of children </a:t>
            </a:r>
            <a:r>
              <a:rPr lang="en-US" dirty="0"/>
              <a:t>participated for two school years (at ages 3 and 4</a:t>
            </a:r>
            <a:r>
              <a:rPr lang="en-US" dirty="0" smtClean="0"/>
              <a:t>)</a:t>
            </a:r>
          </a:p>
          <a:p>
            <a:pPr>
              <a:lnSpc>
                <a:spcPct val="120000"/>
              </a:lnSpc>
              <a:spcBef>
                <a:spcPts val="200"/>
              </a:spcBef>
            </a:pPr>
            <a:r>
              <a:rPr lang="en-US" dirty="0" smtClean="0"/>
              <a:t>Preschool </a:t>
            </a:r>
            <a:r>
              <a:rPr lang="en-US" dirty="0"/>
              <a:t>was </a:t>
            </a:r>
            <a:r>
              <a:rPr lang="en-US" dirty="0" smtClean="0"/>
              <a:t>each </a:t>
            </a:r>
            <a:r>
              <a:rPr lang="en-US" dirty="0"/>
              <a:t>weekday morning in 2.5-hour sessions taught by certified public school teachers </a:t>
            </a:r>
            <a:r>
              <a:rPr lang="en-US" dirty="0" smtClean="0"/>
              <a:t>with a BA degree (child</a:t>
            </a:r>
            <a:r>
              <a:rPr lang="en-US" dirty="0"/>
              <a:t>-teacher ratio </a:t>
            </a:r>
            <a:r>
              <a:rPr lang="en-US" dirty="0" smtClean="0"/>
              <a:t>~ </a:t>
            </a:r>
            <a:r>
              <a:rPr lang="en-US" dirty="0"/>
              <a:t>6:</a:t>
            </a:r>
            <a:r>
              <a:rPr lang="en-US" dirty="0" smtClean="0"/>
              <a:t>1)</a:t>
            </a:r>
          </a:p>
          <a:p>
            <a:pPr>
              <a:lnSpc>
                <a:spcPct val="120000"/>
              </a:lnSpc>
              <a:spcBef>
                <a:spcPts val="200"/>
              </a:spcBef>
            </a:pPr>
            <a:r>
              <a:rPr lang="en-US" dirty="0" smtClean="0"/>
              <a:t>Curriculum </a:t>
            </a:r>
            <a:r>
              <a:rPr lang="en-US" dirty="0"/>
              <a:t>emphasized </a:t>
            </a:r>
            <a:r>
              <a:rPr lang="en-US" dirty="0" smtClean="0"/>
              <a:t>“active learning”</a:t>
            </a:r>
          </a:p>
          <a:p>
            <a:pPr>
              <a:lnSpc>
                <a:spcPct val="120000"/>
              </a:lnSpc>
              <a:spcBef>
                <a:spcPts val="200"/>
              </a:spcBef>
            </a:pPr>
            <a:r>
              <a:rPr lang="en-US" dirty="0" smtClean="0"/>
              <a:t>Weekly </a:t>
            </a:r>
            <a:r>
              <a:rPr lang="en-US" dirty="0"/>
              <a:t>1.5-hour home visit to each mother and child, designed to involve the mother in the educational process and help implement the preschool curriculum at </a:t>
            </a:r>
            <a:r>
              <a:rPr lang="en-US" dirty="0" smtClean="0"/>
              <a:t>home </a:t>
            </a:r>
            <a:endParaRPr lang="en-US" dirty="0"/>
          </a:p>
        </p:txBody>
      </p:sp>
      <p:sp>
        <p:nvSpPr>
          <p:cNvPr id="4" name="Slide Number Placeholder 3"/>
          <p:cNvSpPr>
            <a:spLocks noGrp="1"/>
          </p:cNvSpPr>
          <p:nvPr>
            <p:ph type="sldNum" sz="quarter" idx="12"/>
          </p:nvPr>
        </p:nvSpPr>
        <p:spPr/>
        <p:txBody>
          <a:bodyPr/>
          <a:lstStyle/>
          <a:p>
            <a:pPr>
              <a:defRPr/>
            </a:pPr>
            <a:fld id="{09E9B0E6-B83D-45D0-9C6E-C619BD9A699C}" type="slidenum">
              <a:rPr lang="en-US" smtClean="0"/>
              <a:pPr>
                <a:defRPr/>
              </a:pPr>
              <a:t>89</a:t>
            </a:fld>
            <a:endParaRPr lang="en-US"/>
          </a:p>
        </p:txBody>
      </p:sp>
    </p:spTree>
    <p:extLst>
      <p:ext uri="{BB962C8B-B14F-4D97-AF65-F5344CB8AC3E}">
        <p14:creationId xmlns:p14="http://schemas.microsoft.com/office/powerpoint/2010/main" val="52683220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ustom 7">
      <a:dk1>
        <a:srgbClr val="000000"/>
      </a:dk1>
      <a:lt1>
        <a:srgbClr val="FFFFFF"/>
      </a:lt1>
      <a:dk2>
        <a:srgbClr val="000000"/>
      </a:dk2>
      <a:lt2>
        <a:srgbClr val="2008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CEAtheme.thmx</Template>
  <TotalTime>0</TotalTime>
  <Words>4763</Words>
  <Application>Microsoft Macintosh PowerPoint</Application>
  <PresentationFormat>On-screen Show (4:3)</PresentationFormat>
  <Paragraphs>747</Paragraphs>
  <Slides>90</Slides>
  <Notes>31</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Capital</vt:lpstr>
      <vt:lpstr>BENEFIT-COST ANALYSIS </vt:lpstr>
      <vt:lpstr>Benefit-Cost Analysis</vt:lpstr>
      <vt:lpstr>BCA Example</vt:lpstr>
      <vt:lpstr>Five Formal Steps</vt:lpstr>
      <vt:lpstr>Outline</vt:lpstr>
      <vt:lpstr>Step 3. Monetize Benefits; Express as Present Values</vt:lpstr>
      <vt:lpstr>Calculate Benefits</vt:lpstr>
      <vt:lpstr>Social BCA</vt:lpstr>
      <vt:lpstr>“Return on Investment” BCA</vt:lpstr>
      <vt:lpstr>Philosophy</vt:lpstr>
      <vt:lpstr>What to Include as Benefits?</vt:lpstr>
      <vt:lpstr>Digression on  Statistical Significance</vt:lpstr>
      <vt:lpstr>PowerPoint Presentation</vt:lpstr>
      <vt:lpstr>PowerPoint Presentation</vt:lpstr>
      <vt:lpstr>PowerPoint Presentation</vt:lpstr>
      <vt:lpstr>PowerPoint Presentation</vt:lpstr>
      <vt:lpstr>PowerPoint Presentation</vt:lpstr>
      <vt:lpstr>Benefit-Cost Analysis</vt:lpstr>
      <vt:lpstr>Assigning Dollar Values</vt:lpstr>
      <vt:lpstr>Market Prices</vt:lpstr>
      <vt:lpstr>Shadow Price</vt:lpstr>
      <vt:lpstr>WtP for Behavioral Change?</vt:lpstr>
      <vt:lpstr>PowerPoint Presentation</vt:lpstr>
      <vt:lpstr>Shadow Pricing Methods</vt:lpstr>
      <vt:lpstr>1. Market Analogy Method</vt:lpstr>
      <vt:lpstr>Actual Shadow Price</vt:lpstr>
      <vt:lpstr>2. Trade-off Method</vt:lpstr>
      <vt:lpstr>Actual Shadow Price</vt:lpstr>
      <vt:lpstr>PowerPoint Presentation</vt:lpstr>
      <vt:lpstr>3. Hedonic Price Method</vt:lpstr>
      <vt:lpstr>My House</vt:lpstr>
      <vt:lpstr>Local School?</vt:lpstr>
      <vt:lpstr>Local School?</vt:lpstr>
      <vt:lpstr>PowerPoint Presentation</vt:lpstr>
      <vt:lpstr>Hedonic Method / Trade-off Method</vt:lpstr>
      <vt:lpstr>Problems with CWD</vt:lpstr>
      <vt:lpstr>Evidence</vt:lpstr>
      <vt:lpstr>4. Defensive Expenditure Method</vt:lpstr>
      <vt:lpstr>Blurs Several Versions</vt:lpstr>
      <vt:lpstr>Defensive Expenditures</vt:lpstr>
      <vt:lpstr>Cautions</vt:lpstr>
      <vt:lpstr>‘Cost-of-Illness’ Method</vt:lpstr>
      <vt:lpstr>‘Cost-of-Ignorance’ Method</vt:lpstr>
      <vt:lpstr>Recap on Methods 1-4</vt:lpstr>
      <vt:lpstr>5. Contingent Valuation Method</vt:lpstr>
      <vt:lpstr>Referendum Question</vt:lpstr>
      <vt:lpstr>Actual Shadow Price</vt:lpstr>
      <vt:lpstr>CVM Mostly Used for Wildlife</vt:lpstr>
      <vt:lpstr>General Problems with CVM</vt:lpstr>
      <vt:lpstr>Benefit Transfer</vt:lpstr>
      <vt:lpstr>From One Study to Next</vt:lpstr>
      <vt:lpstr>Benefit Transfer Principles</vt:lpstr>
      <vt:lpstr>Discounting</vt:lpstr>
      <vt:lpstr>Determining a Time Frame</vt:lpstr>
      <vt:lpstr>Present Value</vt:lpstr>
      <vt:lpstr>Net Present Value</vt:lpstr>
      <vt:lpstr>Discounting Example</vt:lpstr>
      <vt:lpstr>Discounting Issues</vt:lpstr>
      <vt:lpstr>Projects with Different Time Spans</vt:lpstr>
      <vt:lpstr>Real v. Nominal Dollars</vt:lpstr>
      <vt:lpstr>Theory of Discount Rate</vt:lpstr>
      <vt:lpstr>Discounting in Practice</vt:lpstr>
      <vt:lpstr>Internal Rate of Return (IRR)</vt:lpstr>
      <vt:lpstr>Compute Economic Metric</vt:lpstr>
      <vt:lpstr>Which to Choose?</vt:lpstr>
      <vt:lpstr>BCA Example</vt:lpstr>
      <vt:lpstr>PowerPoint Presentation</vt:lpstr>
      <vt:lpstr>Shadow Pricing Education</vt:lpstr>
      <vt:lpstr>Meta-analysis (39 experiments)</vt:lpstr>
      <vt:lpstr>Higher GPA; Fewer Health-Risk Behaviors</vt:lpstr>
      <vt:lpstr>WtP for Increased HS GPA?</vt:lpstr>
      <vt:lpstr>WtP for Behavioral Change?</vt:lpstr>
      <vt:lpstr>PowerPoint Presentation</vt:lpstr>
      <vt:lpstr>WtP for Achievement on Tests?</vt:lpstr>
      <vt:lpstr>PowerPoint Presentation</vt:lpstr>
      <vt:lpstr>Long-run Evidence</vt:lpstr>
      <vt:lpstr>Perry Preschool IQ Gains</vt:lpstr>
      <vt:lpstr>IQ and Achievement Gains</vt:lpstr>
      <vt:lpstr>Achievement is not a good mechanism</vt:lpstr>
      <vt:lpstr>Achievement Mechanisms?</vt:lpstr>
      <vt:lpstr>WtP for Attainment</vt:lpstr>
      <vt:lpstr>PowerPoint Presentation</vt:lpstr>
      <vt:lpstr>Perform Sensitivity Analysis</vt:lpstr>
      <vt:lpstr>Sensitivity Analysis Techniques</vt:lpstr>
      <vt:lpstr>Step 5. Make Recommendation</vt:lpstr>
      <vt:lpstr>Distributional Considerations</vt:lpstr>
      <vt:lpstr>Final Issues to Consider</vt:lpstr>
      <vt:lpstr>BCA in a Political Environment</vt:lpstr>
      <vt:lpstr>Examples</vt:lpstr>
      <vt:lpstr>High/Scope Perry Pre-School Program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2012-02-24T20:02:26Z</dcterms:created>
  <dcterms:modified xsi:type="dcterms:W3CDTF">2017-01-12T17:04:57Z</dcterms:modified>
</cp:coreProperties>
</file>