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49"/>
  </p:notesMasterIdLst>
  <p:sldIdLst>
    <p:sldId id="263" r:id="rId3"/>
    <p:sldId id="257" r:id="rId4"/>
    <p:sldId id="267" r:id="rId5"/>
    <p:sldId id="264" r:id="rId6"/>
    <p:sldId id="258" r:id="rId7"/>
    <p:sldId id="303" r:id="rId8"/>
    <p:sldId id="302" r:id="rId9"/>
    <p:sldId id="293" r:id="rId10"/>
    <p:sldId id="265" r:id="rId11"/>
    <p:sldId id="325" r:id="rId12"/>
    <p:sldId id="322" r:id="rId13"/>
    <p:sldId id="320" r:id="rId14"/>
    <p:sldId id="321" r:id="rId15"/>
    <p:sldId id="270" r:id="rId16"/>
    <p:sldId id="315" r:id="rId17"/>
    <p:sldId id="316" r:id="rId18"/>
    <p:sldId id="283" r:id="rId19"/>
    <p:sldId id="295" r:id="rId20"/>
    <p:sldId id="268" r:id="rId21"/>
    <p:sldId id="278" r:id="rId22"/>
    <p:sldId id="296" r:id="rId23"/>
    <p:sldId id="323" r:id="rId24"/>
    <p:sldId id="269" r:id="rId25"/>
    <p:sldId id="279" r:id="rId26"/>
    <p:sldId id="280" r:id="rId27"/>
    <p:sldId id="317" r:id="rId28"/>
    <p:sldId id="318" r:id="rId29"/>
    <p:sldId id="319" r:id="rId30"/>
    <p:sldId id="299" r:id="rId31"/>
    <p:sldId id="301" r:id="rId32"/>
    <p:sldId id="291" r:id="rId33"/>
    <p:sldId id="324" r:id="rId34"/>
    <p:sldId id="326" r:id="rId35"/>
    <p:sldId id="327" r:id="rId36"/>
    <p:sldId id="329" r:id="rId37"/>
    <p:sldId id="328" r:id="rId38"/>
    <p:sldId id="309" r:id="rId39"/>
    <p:sldId id="331" r:id="rId40"/>
    <p:sldId id="332" r:id="rId41"/>
    <p:sldId id="334" r:id="rId42"/>
    <p:sldId id="330" r:id="rId43"/>
    <p:sldId id="333" r:id="rId44"/>
    <p:sldId id="284" r:id="rId45"/>
    <p:sldId id="271" r:id="rId46"/>
    <p:sldId id="276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FA229F4-78DF-6C40-9130-B45B2488BF6D}">
          <p14:sldIdLst>
            <p14:sldId id="263"/>
            <p14:sldId id="257"/>
            <p14:sldId id="267"/>
            <p14:sldId id="264"/>
          </p14:sldIdLst>
        </p14:section>
        <p14:section name="Effectiveness" id="{F5EAFFD1-6604-A442-BED4-F9D9AF1C0045}">
          <p14:sldIdLst>
            <p14:sldId id="258"/>
            <p14:sldId id="303"/>
            <p14:sldId id="302"/>
            <p14:sldId id="293"/>
            <p14:sldId id="265"/>
            <p14:sldId id="325"/>
            <p14:sldId id="322"/>
            <p14:sldId id="320"/>
            <p14:sldId id="321"/>
          </p14:sldIdLst>
        </p14:section>
        <p14:section name="Costs" id="{3FB72C3A-CF63-7742-BE52-FD04039CAF98}">
          <p14:sldIdLst>
            <p14:sldId id="270"/>
            <p14:sldId id="315"/>
            <p14:sldId id="316"/>
            <p14:sldId id="283"/>
            <p14:sldId id="295"/>
          </p14:sldIdLst>
        </p14:section>
        <p14:section name="CEA" id="{451CB3A4-7426-5A40-A821-98CCF8650324}">
          <p14:sldIdLst>
            <p14:sldId id="268"/>
            <p14:sldId id="278"/>
            <p14:sldId id="296"/>
            <p14:sldId id="323"/>
            <p14:sldId id="269"/>
            <p14:sldId id="279"/>
            <p14:sldId id="280"/>
            <p14:sldId id="317"/>
            <p14:sldId id="318"/>
            <p14:sldId id="319"/>
            <p14:sldId id="299"/>
            <p14:sldId id="301"/>
            <p14:sldId id="291"/>
            <p14:sldId id="324"/>
            <p14:sldId id="326"/>
            <p14:sldId id="327"/>
            <p14:sldId id="329"/>
            <p14:sldId id="328"/>
            <p14:sldId id="309"/>
            <p14:sldId id="331"/>
            <p14:sldId id="332"/>
            <p14:sldId id="334"/>
            <p14:sldId id="330"/>
            <p14:sldId id="333"/>
          </p14:sldIdLst>
        </p14:section>
        <p14:section name="Interpretation" id="{5CE70348-0A92-D54F-9180-96E6135CCE2B}">
          <p14:sldIdLst>
            <p14:sldId id="284"/>
            <p14:sldId id="271"/>
            <p14:sldId id="276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88916" autoAdjust="0"/>
  </p:normalViewPr>
  <p:slideViewPr>
    <p:cSldViewPr snapToGrid="0" snapToObjects="1">
      <p:cViewPr>
        <p:scale>
          <a:sx n="85" d="100"/>
          <a:sy n="85" d="100"/>
        </p:scale>
        <p:origin x="-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4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A11E7-A2A4-2446-A561-C719EE5873C6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EFA27-1411-8C42-A926-06570C1E0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6259" name="Rectangle 6"/>
          <p:cNvSpPr txBox="1">
            <a:spLocks noGrp="1" noChangeArrowheads="1"/>
          </p:cNvSpPr>
          <p:nvPr/>
        </p:nvSpPr>
        <p:spPr bwMode="auto">
          <a:xfrm>
            <a:off x="1" y="8686489"/>
            <a:ext cx="297259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00" tIns="45900" rIns="91800" bIns="45900" anchor="b"/>
          <a:lstStyle/>
          <a:p>
            <a:pPr defTabSz="90443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6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7D7EE-D404-4367-83D9-8DBB78F3B2A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04618" indent="-304618"/>
            <a:endParaRPr lang="en-US" sz="16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35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B778F-939A-449C-B531-DFD20D8746A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7283" name="Rectangle 6"/>
          <p:cNvSpPr txBox="1">
            <a:spLocks noGrp="1" noChangeArrowheads="1"/>
          </p:cNvSpPr>
          <p:nvPr/>
        </p:nvSpPr>
        <p:spPr bwMode="auto">
          <a:xfrm>
            <a:off x="1" y="8684926"/>
            <a:ext cx="297259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00" tIns="45900" rIns="91800" bIns="45900" anchor="b"/>
          <a:lstStyle/>
          <a:p>
            <a:pPr eaLnBrk="1" hangingPunct="1"/>
            <a:endParaRPr lang="en-US" sz="1200">
              <a:latin typeface="Arial" charset="0"/>
            </a:endParaRPr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C335D-CF0E-4FFA-AA48-7B2D0E8B648E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35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B778F-939A-449C-B531-DFD20D8746A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D938-E625-4EAA-9043-4054A60A7803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35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B778F-939A-449C-B531-DFD20D8746A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1EFFB-3BE2-494F-B71D-9137EFB1844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7B24C0F6-B236-2441-BC3A-5A9D36B23E20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AA957AF-53C0-420B-9C2D-77DB1416566C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/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5580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>
                      <a:solidFill>
                        <a:srgbClr val="FFFFFF"/>
                      </a:solidFill>
                      <a:latin typeface="News Gothic MT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CF9AA-0653-A447-BFD3-3897A7450251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5A469-C740-4FE5-8E4F-849E3FA0A31D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017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1CD67-AB05-234F-ADD0-89F5C08569AE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01EC4-193D-4970-8D09-99C1345F191B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36719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EEDC1-0793-7542-A13B-3E1A4C06C384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5A469-C740-4FE5-8E4F-849E3FA0A31D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891326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81FB1-5BB4-1C4F-B4D8-B9D8DD50399A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9732C-43AA-4C0A-95ED-8C86AFF87878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8552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A1881-0DAD-274A-90EB-121E6C96AC01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1C907-34D4-46AE-999B-75B0FC1586A8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73281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7B24C0F6-B236-2441-BC3A-5A9D36B23E20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AA957AF-53C0-420B-9C2D-77DB1416566C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/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2272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F4FA9-85AB-E14B-A624-1906471A79B0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5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AFF6BDE9-AF66-294E-8D21-2C8DF4C1E1CC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9436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69010-E63A-264C-91CF-4D7208FAE941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7B0E2-CECA-4DA4-BEB8-0D78ABE4C0A4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4111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36AD8-AEF7-0A45-8138-93F6D334A3AE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A4742-B5E2-4840-BAD3-8ABB610E123C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69110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F4FA9-85AB-E14B-A624-1906471A79B0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43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2E547-71E6-8D43-AB69-BC661FE86212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BCE2D-C43B-4F88-BE6B-5B5BF18BDE09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61696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1F576-1767-C043-87F2-3AD1A8BDC4B9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010EB-B1B8-4CC6-BD00-5A637BE31CA0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9122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DF47D-C07B-8C41-B82B-82676B888A12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9F79C-AF5A-4E7D-BC00-6A762AC31B11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465473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EB60A-2B80-5A46-B224-67BC362CD35F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/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984050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>
                      <a:solidFill>
                        <a:srgbClr val="FFFFFF"/>
                      </a:solidFill>
                      <a:latin typeface="News Gothic MT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CF9AA-0653-A447-BFD3-3897A7450251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5A469-C740-4FE5-8E4F-849E3FA0A31D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0136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1CD67-AB05-234F-ADD0-89F5C08569AE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01EC4-193D-4970-8D09-99C1345F191B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565666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EEDC1-0793-7542-A13B-3E1A4C06C384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5A469-C740-4FE5-8E4F-849E3FA0A31D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73904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81FB1-5BB4-1C4F-B4D8-B9D8DD50399A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9732C-43AA-4C0A-95ED-8C86AFF87878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645090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A1881-0DAD-274A-90EB-121E6C96AC01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1C907-34D4-46AE-999B-75B0FC1586A8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00078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AFF6BDE9-AF66-294E-8D21-2C8DF4C1E1CC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041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69010-E63A-264C-91CF-4D7208FAE941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7B0E2-CECA-4DA4-BEB8-0D78ABE4C0A4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99727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36AD8-AEF7-0A45-8138-93F6D334A3AE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A4742-B5E2-4840-BAD3-8ABB610E123C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21860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2E547-71E6-8D43-AB69-BC661FE86212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BCE2D-C43B-4F88-BE6B-5B5BF18BDE09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2734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1F576-1767-C043-87F2-3AD1A8BDC4B9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8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News Gothic MT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News Gothic MT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DF47D-C07B-8C41-B82B-82676B888A12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9F79C-AF5A-4E7D-BC00-6A762AC31B11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92843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News Gothic MT"/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>
                    <a:solidFill>
                      <a:srgbClr val="FFFFFF"/>
                    </a:solidFill>
                    <a:latin typeface="News Gothic MT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EB60A-2B80-5A46-B224-67BC362CD35F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</a:rPr>
              <a:pPr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/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50748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F712DF-0786-B948-B89A-5FE32D38B1F2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5A469-C740-4FE5-8E4F-849E3FA0A31D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3006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F712DF-0786-B948-B89A-5FE32D38B1F2}" type="datetime1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1/11/17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6186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5A469-C740-4FE5-8E4F-849E3FA0A31D}" type="slidenum">
              <a:rPr lang="en-US" smtClean="0">
                <a:solidFill>
                  <a:srgbClr val="261862">
                    <a:lumMod val="60000"/>
                    <a:lumOff val="40000"/>
                  </a:srgbClr>
                </a:solidFill>
                <a:latin typeface="News Gothic M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61862">
                  <a:lumMod val="60000"/>
                  <a:lumOff val="40000"/>
                </a:srgbClr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71321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1"/>
            <a:ext cx="8001000" cy="20573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COST-EFFECTIVENESS ANALYSIS </a:t>
            </a:r>
            <a:br>
              <a:rPr lang="en-US" sz="3600" b="1" dirty="0" smtClean="0"/>
            </a:br>
            <a:endParaRPr lang="en-US" sz="4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7848600" cy="259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rgbClr val="898989"/>
                </a:solidFill>
                <a:ea typeface="ＭＳ Ｐゴシック" pitchFamily="34" charset="-128"/>
              </a:rPr>
              <a:t>Clive R. Belfield</a:t>
            </a:r>
          </a:p>
          <a:p>
            <a:pPr algn="ctr" eaLnBrk="1" hangingPunct="1"/>
            <a:endParaRPr lang="en-US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algn="ctr" eaLnBrk="1" hangingPunct="1"/>
            <a:endParaRPr lang="en-US" dirty="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8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158"/>
            <a:ext cx="7788275" cy="1339850"/>
          </a:xfrm>
        </p:spPr>
        <p:txBody>
          <a:bodyPr lIns="92075" tIns="46038" rIns="92075" bIns="46038"/>
          <a:lstStyle/>
          <a:p>
            <a:pPr algn="l" eaLnBrk="1" hangingPunct="1"/>
            <a:r>
              <a:rPr lang="en-US" sz="4000" b="1" dirty="0" smtClean="0">
                <a:ea typeface="ＭＳ Ｐゴシック" pitchFamily="34" charset="-128"/>
              </a:rPr>
              <a:t>What are Better Measures of Effectiveness?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 lIns="92075" tIns="46038" rIns="92075" bIns="46038">
            <a:noAutofit/>
          </a:bodyPr>
          <a:lstStyle/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Ultimately, all scales are numerical artifacts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solidFill>
                  <a:srgbClr val="3366FF"/>
                </a:solidFill>
                <a:ea typeface="ＭＳ Ｐゴシック" pitchFamily="34" charset="-128"/>
              </a:rPr>
              <a:t>Preferred qualities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of scales for CEA: </a:t>
            </a:r>
          </a:p>
          <a:p>
            <a:pPr marL="738188" lvl="1" indent="-51435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Accurate window (ratchet/fade-out)</a:t>
            </a:r>
          </a:p>
          <a:p>
            <a:pPr marL="738188" lvl="1" indent="-51435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Linear/incremental (percentile gain?)</a:t>
            </a:r>
          </a:p>
          <a:p>
            <a:pPr marL="738188" lvl="1" indent="-51435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Easy to understand (‘yields’)</a:t>
            </a:r>
          </a:p>
          <a:p>
            <a:pPr marL="223838" lvl="1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28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Effectiveness measure should </a:t>
            </a:r>
            <a:r>
              <a:rPr lang="en-US" sz="2800" b="1" dirty="0">
                <a:solidFill>
                  <a:srgbClr val="3366FF"/>
                </a:solidFill>
                <a:ea typeface="ＭＳ Ｐゴシック" pitchFamily="34" charset="-128"/>
              </a:rPr>
              <a:t>r</a:t>
            </a:r>
            <a:r>
              <a:rPr lang="en-US" sz="2800" b="1" dirty="0" smtClean="0">
                <a:solidFill>
                  <a:srgbClr val="3366FF"/>
                </a:solidFill>
                <a:ea typeface="ＭＳ Ｐゴシック" pitchFamily="34" charset="-128"/>
              </a:rPr>
              <a:t>eflect goal of decision-maker</a:t>
            </a:r>
          </a:p>
        </p:txBody>
      </p:sp>
    </p:spTree>
    <p:extLst>
      <p:ext uri="{BB962C8B-B14F-4D97-AF65-F5344CB8AC3E}">
        <p14:creationId xmlns:p14="http://schemas.microsoft.com/office/powerpoint/2010/main" val="36582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158"/>
            <a:ext cx="7788275" cy="1339850"/>
          </a:xfrm>
        </p:spPr>
        <p:txBody>
          <a:bodyPr lIns="92075" tIns="46038" rIns="92075" bIns="46038">
            <a:normAutofit/>
          </a:bodyPr>
          <a:lstStyle/>
          <a:p>
            <a:pPr algn="l" eaLnBrk="1" hangingPunct="1"/>
            <a:r>
              <a:rPr lang="en-US" sz="4000" b="1" dirty="0">
                <a:ea typeface="ＭＳ Ｐゴシック" pitchFamily="34" charset="-128"/>
              </a:rPr>
              <a:t>U</a:t>
            </a:r>
            <a:r>
              <a:rPr lang="en-US" sz="4000" b="1" dirty="0" smtClean="0">
                <a:ea typeface="ＭＳ Ｐゴシック" pitchFamily="34" charset="-128"/>
              </a:rPr>
              <a:t>se any Method to Identify Effectiveness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 lIns="92075" tIns="46038" rIns="92075" bIns="46038">
            <a:noAutofit/>
          </a:bodyPr>
          <a:lstStyle/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Correlational, quasi-experimental and experimental methods are appropriate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1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Meta-analytic effect sizes may be a challenge</a:t>
            </a:r>
          </a:p>
        </p:txBody>
      </p:sp>
    </p:spTree>
    <p:extLst>
      <p:ext uri="{BB962C8B-B14F-4D97-AF65-F5344CB8AC3E}">
        <p14:creationId xmlns:p14="http://schemas.microsoft.com/office/powerpoint/2010/main" val="7364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8" y="244158"/>
            <a:ext cx="8038353" cy="133985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Cautious with Meta</a:t>
            </a:r>
            <a:r>
              <a:rPr lang="en-US" sz="3600" b="1" dirty="0"/>
              <a:t>-Analytic </a:t>
            </a:r>
            <a:r>
              <a:rPr lang="en-US" sz="3600" b="1" dirty="0" smtClean="0"/>
              <a:t>Effects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294" y="1912471"/>
            <a:ext cx="7844117" cy="41530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Meta</a:t>
            </a:r>
            <a:r>
              <a:rPr lang="en-US" b="1" dirty="0"/>
              <a:t>-</a:t>
            </a:r>
            <a:r>
              <a:rPr lang="en-US" b="1" dirty="0" smtClean="0"/>
              <a:t>analytic estimates are: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1. Average </a:t>
            </a:r>
            <a:r>
              <a:rPr lang="en-US" b="1" dirty="0"/>
              <a:t>results </a:t>
            </a:r>
            <a:r>
              <a:rPr lang="en-US" b="1" dirty="0" smtClean="0"/>
              <a:t>of different </a:t>
            </a:r>
            <a:r>
              <a:rPr lang="en-US" b="1" dirty="0"/>
              <a:t>versions of </a:t>
            </a:r>
            <a:r>
              <a:rPr lang="en-US" b="1" dirty="0" smtClean="0"/>
              <a:t>intervention</a:t>
            </a:r>
          </a:p>
          <a:p>
            <a:pPr marL="685800">
              <a:spcBef>
                <a:spcPts val="0"/>
              </a:spcBef>
            </a:pPr>
            <a:r>
              <a:rPr lang="en-US" dirty="0" smtClean="0"/>
              <a:t>CEA relates to specific versions</a:t>
            </a:r>
          </a:p>
          <a:p>
            <a:pPr marL="685800">
              <a:spcBef>
                <a:spcPts val="0"/>
              </a:spcBef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2. Control </a:t>
            </a:r>
            <a:r>
              <a:rPr lang="en-US" b="1" dirty="0"/>
              <a:t>for characteristics of </a:t>
            </a:r>
            <a:r>
              <a:rPr lang="en-US" b="1" dirty="0" smtClean="0"/>
              <a:t>evaluation</a:t>
            </a:r>
          </a:p>
          <a:p>
            <a:pPr marL="687388" indent="-344488">
              <a:spcBef>
                <a:spcPts val="0"/>
              </a:spcBef>
            </a:pPr>
            <a:r>
              <a:rPr lang="en-US" dirty="0" smtClean="0"/>
              <a:t>Some characteristics correlate </a:t>
            </a:r>
            <a:r>
              <a:rPr lang="en-US" dirty="0"/>
              <a:t>with </a:t>
            </a:r>
            <a:r>
              <a:rPr lang="en-US" dirty="0" smtClean="0"/>
              <a:t>costs:</a:t>
            </a:r>
            <a:endParaRPr lang="en-US" dirty="0"/>
          </a:p>
          <a:p>
            <a:pPr marL="1089025" lvl="2" indent="-285750">
              <a:spcBef>
                <a:spcPts val="0"/>
              </a:spcBef>
              <a:buFont typeface="Wingdings" charset="2"/>
              <a:buChar char="§"/>
            </a:pPr>
            <a:r>
              <a:rPr lang="en-US" sz="1800" i="1" dirty="0" smtClean="0"/>
              <a:t>Units:</a:t>
            </a:r>
            <a:r>
              <a:rPr lang="en-US" sz="1800" dirty="0" smtClean="0"/>
              <a:t> to </a:t>
            </a:r>
            <a:r>
              <a:rPr lang="en-US" sz="1800" dirty="0"/>
              <a:t>grade levels and </a:t>
            </a:r>
            <a:r>
              <a:rPr lang="en-US" sz="1800" dirty="0" smtClean="0"/>
              <a:t>intervention scale</a:t>
            </a:r>
          </a:p>
          <a:p>
            <a:pPr marL="1089025" lvl="2" indent="-285750">
              <a:spcBef>
                <a:spcPts val="0"/>
              </a:spcBef>
              <a:buFont typeface="Wingdings" charset="2"/>
              <a:buChar char="§"/>
            </a:pPr>
            <a:r>
              <a:rPr lang="en-US" sz="1800" i="1" dirty="0" smtClean="0"/>
              <a:t>Treatment:</a:t>
            </a:r>
            <a:r>
              <a:rPr lang="en-US" sz="1800" dirty="0" smtClean="0"/>
              <a:t> information </a:t>
            </a:r>
            <a:r>
              <a:rPr lang="en-US" sz="1800" dirty="0"/>
              <a:t>on </a:t>
            </a:r>
            <a:r>
              <a:rPr lang="en-US" sz="1800" dirty="0" smtClean="0"/>
              <a:t>duration of intervention</a:t>
            </a:r>
          </a:p>
          <a:p>
            <a:pPr marL="1089025" lvl="2" indent="-285750">
              <a:spcBef>
                <a:spcPts val="0"/>
              </a:spcBef>
              <a:buFont typeface="Wingdings" charset="2"/>
              <a:buChar char="§"/>
            </a:pPr>
            <a:r>
              <a:rPr lang="en-US" sz="1800" i="1" dirty="0" smtClean="0"/>
              <a:t>Setting:</a:t>
            </a:r>
            <a:r>
              <a:rPr lang="en-US" sz="1800" dirty="0" smtClean="0"/>
              <a:t> locality </a:t>
            </a:r>
            <a:r>
              <a:rPr lang="en-US" sz="1800" dirty="0"/>
              <a:t>of the intervention </a:t>
            </a:r>
          </a:p>
          <a:p>
            <a:pPr marL="687388" indent="-344488">
              <a:spcBef>
                <a:spcPts val="0"/>
              </a:spcBef>
            </a:pPr>
            <a:r>
              <a:rPr lang="en-US" dirty="0" smtClean="0"/>
              <a:t>Controls </a:t>
            </a:r>
            <a:r>
              <a:rPr lang="en-US" dirty="0"/>
              <a:t>for characteristics </a:t>
            </a:r>
            <a:r>
              <a:rPr lang="en-US" dirty="0" smtClean="0"/>
              <a:t>≈ controls </a:t>
            </a:r>
            <a:r>
              <a:rPr lang="en-US" dirty="0"/>
              <a:t>for costs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4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70" y="244158"/>
            <a:ext cx="8044329" cy="133985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00"/>
                </a:solidFill>
              </a:rPr>
              <a:t>Use Meta-Analytic Effects under </a:t>
            </a:r>
            <a:r>
              <a:rPr lang="en-US" sz="3600" b="1" dirty="0">
                <a:solidFill>
                  <a:srgbClr val="000000"/>
                </a:solidFill>
              </a:rPr>
              <a:t>s</a:t>
            </a:r>
            <a:r>
              <a:rPr lang="en-US" sz="3600" b="1" dirty="0" smtClean="0">
                <a:solidFill>
                  <a:srgbClr val="000000"/>
                </a:solidFill>
              </a:rPr>
              <a:t>ome Conditions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751"/>
            <a:ext cx="8229600" cy="4496173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dirty="0" smtClean="0"/>
              <a:t>If all studies refer to different evaluations of same intervention, can assume “average effect” 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A “packaged” reading program may use a prescribed set of resources, even if implemented and evaluated in different contexts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If sensitivity analysis needed for estimated upper and lower bounds of effects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If meta-analytic effect is from model that does not control for resources</a:t>
            </a:r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3366FF"/>
                </a:solidFill>
              </a:rPr>
              <a:t>Will it help with decision-making?</a:t>
            </a:r>
          </a:p>
        </p:txBody>
      </p:sp>
    </p:spTree>
    <p:extLst>
      <p:ext uri="{BB962C8B-B14F-4D97-AF65-F5344CB8AC3E}">
        <p14:creationId xmlns:p14="http://schemas.microsoft.com/office/powerpoint/2010/main" val="282699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sz="4400" b="1" dirty="0" smtClean="0">
                <a:ea typeface="ＭＳ Ｐゴシック" pitchFamily="34" charset="-128"/>
              </a:rPr>
              <a:t>2. Reporting CE Ratios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 lIns="92075" tIns="46038" rIns="92075" bIns="46038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Effects </a:t>
            </a:r>
            <a:r>
              <a:rPr lang="en-US" sz="3600" dirty="0"/>
              <a:t>are </a:t>
            </a:r>
            <a:r>
              <a:rPr lang="en-US" sz="3600" b="1" dirty="0">
                <a:solidFill>
                  <a:srgbClr val="3366FF"/>
                </a:solidFill>
              </a:rPr>
              <a:t>easy</a:t>
            </a:r>
            <a:r>
              <a:rPr lang="en-US" sz="3600" dirty="0"/>
              <a:t> to explain </a:t>
            </a:r>
            <a:r>
              <a:rPr lang="en-US" sz="3600" i="1" dirty="0"/>
              <a:t>per se</a:t>
            </a:r>
          </a:p>
          <a:p>
            <a:pPr marL="0" indent="0">
              <a:buNone/>
            </a:pPr>
            <a:r>
              <a:rPr lang="en-US" sz="3600" dirty="0" smtClean="0"/>
              <a:t>Costs may be easy </a:t>
            </a:r>
            <a:r>
              <a:rPr lang="en-US" sz="3600" dirty="0"/>
              <a:t>to explain but </a:t>
            </a:r>
            <a:r>
              <a:rPr lang="en-US" sz="3600" b="1" dirty="0" smtClean="0">
                <a:solidFill>
                  <a:srgbClr val="3366FF"/>
                </a:solidFill>
              </a:rPr>
              <a:t>need context</a:t>
            </a:r>
            <a:endParaRPr lang="en-US" sz="36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3600" dirty="0" smtClean="0"/>
              <a:t>Explaining </a:t>
            </a:r>
            <a:r>
              <a:rPr lang="en-US" sz="3600" b="1" dirty="0">
                <a:solidFill>
                  <a:srgbClr val="3366FF"/>
                </a:solidFill>
              </a:rPr>
              <a:t>combination is </a:t>
            </a:r>
            <a:r>
              <a:rPr lang="en-US" sz="3600" b="1" dirty="0" smtClean="0">
                <a:solidFill>
                  <a:srgbClr val="3366FF"/>
                </a:solidFill>
              </a:rPr>
              <a:t>harder</a:t>
            </a:r>
            <a:endParaRPr lang="en-US" sz="3600" b="1" dirty="0">
              <a:solidFill>
                <a:srgbClr val="3366FF"/>
              </a:solidFill>
            </a:endParaRPr>
          </a:p>
          <a:p>
            <a:pPr marL="35083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q"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CEA Example: Talent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3176" y="1957294"/>
            <a:ext cx="8038353" cy="4347882"/>
          </a:xfrm>
        </p:spPr>
        <p:txBody>
          <a:bodyPr>
            <a:noAutofit/>
          </a:bodyPr>
          <a:lstStyle/>
          <a:p>
            <a:r>
              <a:rPr lang="en-US" dirty="0" smtClean="0"/>
              <a:t>For middle/high school students </a:t>
            </a:r>
            <a:r>
              <a:rPr lang="en-US" dirty="0"/>
              <a:t>from low-income first-generation </a:t>
            </a:r>
            <a:r>
              <a:rPr lang="en-US" dirty="0" smtClean="0"/>
              <a:t>families with potential </a:t>
            </a:r>
            <a:r>
              <a:rPr lang="en-US" dirty="0"/>
              <a:t>to </a:t>
            </a:r>
            <a:r>
              <a:rPr lang="en-US" dirty="0" smtClean="0"/>
              <a:t>attend college</a:t>
            </a:r>
          </a:p>
          <a:p>
            <a:r>
              <a:rPr lang="en-US" dirty="0" smtClean="0"/>
              <a:t>Goals: High </a:t>
            </a:r>
            <a:r>
              <a:rPr lang="en-US" dirty="0"/>
              <a:t>school completion /</a:t>
            </a:r>
            <a:r>
              <a:rPr lang="en-US" dirty="0" smtClean="0"/>
              <a:t> college enrollment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Varied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services</a:t>
            </a:r>
            <a:r>
              <a:rPr lang="en-US" dirty="0" smtClean="0"/>
              <a:t>: academic/career counseling; </a:t>
            </a:r>
            <a:r>
              <a:rPr lang="en-US" dirty="0"/>
              <a:t>field trips; financial awareness training; </a:t>
            </a:r>
            <a:r>
              <a:rPr lang="en-US" dirty="0" smtClean="0"/>
              <a:t>college </a:t>
            </a:r>
            <a:r>
              <a:rPr lang="en-US" dirty="0"/>
              <a:t>tours; </a:t>
            </a:r>
            <a:r>
              <a:rPr lang="en-US" dirty="0" smtClean="0"/>
              <a:t>help with college applications; college exam prep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Varied</a:t>
            </a:r>
            <a:r>
              <a:rPr lang="en-US" dirty="0" smtClean="0"/>
              <a:t> durations and sites</a:t>
            </a:r>
          </a:p>
        </p:txBody>
      </p:sp>
    </p:spTree>
    <p:extLst>
      <p:ext uri="{BB962C8B-B14F-4D97-AF65-F5344CB8AC3E}">
        <p14:creationId xmlns:p14="http://schemas.microsoft.com/office/powerpoint/2010/main" val="125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News Gothic MT"/>
                <a:ea typeface="ＭＳ Ｐゴシック" pitchFamily="34" charset="-128"/>
                <a:cs typeface="News Gothic MT"/>
              </a:rPr>
              <a:t>Effects of Talent Search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7449750"/>
              </p:ext>
            </p:extLst>
          </p:nvPr>
        </p:nvGraphicFramePr>
        <p:xfrm>
          <a:off x="1071766" y="2236094"/>
          <a:ext cx="6813197" cy="269843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91337"/>
                <a:gridCol w="2137132"/>
                <a:gridCol w="1884728"/>
              </a:tblGrid>
              <a:tr h="50323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kern="120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400" b="1" u="none" kern="1200" baseline="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Completion (%)</a:t>
                      </a:r>
                      <a:endParaRPr lang="en-US" sz="2400" b="1" u="none" kern="1200" dirty="0" smtClean="0">
                        <a:solidFill>
                          <a:srgbClr val="753E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kern="120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College Enrollment (%)</a:t>
                      </a:r>
                    </a:p>
                  </a:txBody>
                  <a:tcPr marL="39917" marR="39917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Control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71.0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39.3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Treatment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79.8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50.5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+mj-lt"/>
                        </a:rPr>
                        <a:t>Gain</a:t>
                      </a:r>
                      <a:endParaRPr lang="en-US" sz="2000" i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j-lt"/>
                        </a:rPr>
                        <a:t>+8.8%p</a:t>
                      </a:r>
                      <a:endParaRPr lang="en-US" sz="2000" i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j-lt"/>
                        </a:rPr>
                        <a:t>+11.2%p</a:t>
                      </a:r>
                      <a:endParaRPr lang="en-US" sz="2000" i="1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1766" y="5873373"/>
            <a:ext cx="681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across 9 sites in FL, TX. Constantine et al. (2006).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Explaining Cost Estimates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 lIns="92075" tIns="46038" rIns="92075" bIns="46038">
            <a:normAutofit/>
          </a:bodyPr>
          <a:lstStyle/>
          <a:p>
            <a:pPr marL="0" indent="0">
              <a:buNone/>
            </a:pPr>
            <a:r>
              <a:rPr lang="en-US" dirty="0" smtClean="0"/>
              <a:t>Cost results </a:t>
            </a:r>
            <a:r>
              <a:rPr lang="en-US" b="1" dirty="0" smtClean="0">
                <a:solidFill>
                  <a:srgbClr val="3366FF"/>
                </a:solidFill>
              </a:rPr>
              <a:t>need </a:t>
            </a:r>
            <a:r>
              <a:rPr lang="en-US" b="1" dirty="0">
                <a:solidFill>
                  <a:srgbClr val="3366FF"/>
                </a:solidFill>
              </a:rPr>
              <a:t>context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Geographic/local </a:t>
            </a:r>
            <a:r>
              <a:rPr lang="en-US" dirty="0" smtClean="0"/>
              <a:t>prices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 smtClean="0"/>
              <a:t>Dosage </a:t>
            </a:r>
            <a:r>
              <a:rPr lang="en-US" dirty="0"/>
              <a:t>of </a:t>
            </a:r>
            <a:r>
              <a:rPr lang="en-US" dirty="0" smtClean="0"/>
              <a:t>treatment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Scale of </a:t>
            </a:r>
            <a:r>
              <a:rPr lang="en-US" dirty="0" smtClean="0"/>
              <a:t>operation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 smtClean="0"/>
              <a:t>Fixed and variable costs</a:t>
            </a:r>
          </a:p>
          <a:p>
            <a:pPr marL="0" indent="0">
              <a:buNone/>
            </a:pPr>
            <a:r>
              <a:rPr lang="en-US" dirty="0" smtClean="0"/>
              <a:t>Extent of </a:t>
            </a:r>
            <a:r>
              <a:rPr lang="en-US" b="1" dirty="0" smtClean="0">
                <a:solidFill>
                  <a:srgbClr val="3366FF"/>
                </a:solidFill>
              </a:rPr>
              <a:t>induced costs </a:t>
            </a:r>
            <a:r>
              <a:rPr lang="en-US" dirty="0" smtClean="0"/>
              <a:t>must be clear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ecision-making </a:t>
            </a:r>
            <a:r>
              <a:rPr lang="en-US" b="1" dirty="0" smtClean="0">
                <a:solidFill>
                  <a:srgbClr val="3366FF"/>
                </a:solidFill>
              </a:rPr>
              <a:t>agency</a:t>
            </a:r>
          </a:p>
          <a:p>
            <a:pPr lvl="1"/>
            <a:r>
              <a:rPr lang="en-US" dirty="0" smtClean="0"/>
              <a:t>Funding split across multiple agencies</a:t>
            </a:r>
          </a:p>
          <a:p>
            <a:pPr lvl="1"/>
            <a:r>
              <a:rPr lang="en-US" dirty="0" smtClean="0"/>
              <a:t>Relate to annual spending (adjust for cohort size)</a:t>
            </a:r>
            <a:endParaRPr lang="en-US" dirty="0"/>
          </a:p>
          <a:p>
            <a:pPr marL="35083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q"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72" y="244158"/>
            <a:ext cx="7814403" cy="1339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News Gothic MT"/>
                <a:ea typeface="ＭＳ Ｐゴシック" pitchFamily="34" charset="-128"/>
                <a:cs typeface="News Gothic MT"/>
              </a:rPr>
              <a:t>Average Cost of Talent Search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6065770"/>
              </p:ext>
            </p:extLst>
          </p:nvPr>
        </p:nvGraphicFramePr>
        <p:xfrm>
          <a:off x="1071766" y="2165529"/>
          <a:ext cx="7173709" cy="182943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85623"/>
                <a:gridCol w="4788086"/>
              </a:tblGrid>
              <a:tr h="50323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Average Incremental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Cost per Student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39917" marR="39917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Treatment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+$3,630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Control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$0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1765" y="4489108"/>
            <a:ext cx="7307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Expected </a:t>
            </a:r>
            <a:r>
              <a:rPr lang="en-US" sz="2000" dirty="0" smtClean="0"/>
              <a:t>incremental program </a:t>
            </a:r>
            <a:r>
              <a:rPr lang="en-US" sz="2000" dirty="0"/>
              <a:t>delivery costs per site-specific complete-dosage student expressed as present value (</a:t>
            </a:r>
            <a:r>
              <a:rPr lang="en-US" sz="2000" dirty="0" smtClean="0"/>
              <a:t>discount rate of 3</a:t>
            </a:r>
            <a:r>
              <a:rPr lang="en-US" sz="2000" dirty="0"/>
              <a:t>%) at age 18 in </a:t>
            </a:r>
            <a:r>
              <a:rPr lang="en-US" sz="2000" dirty="0" smtClean="0"/>
              <a:t>2010</a:t>
            </a:r>
            <a:r>
              <a:rPr lang="en-US" sz="2000" dirty="0"/>
              <a:t> </a:t>
            </a:r>
            <a:r>
              <a:rPr lang="en-US" sz="2000" dirty="0" smtClean="0"/>
              <a:t>dollars.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3366FF"/>
                </a:solidFill>
              </a:rPr>
              <a:t>Induced costs excluded. K-12 schooling costs excluded.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All costs regardless of agency</a:t>
            </a:r>
            <a:r>
              <a:rPr lang="en-US" sz="2000" dirty="0" smtClean="0">
                <a:solidFill>
                  <a:srgbClr val="3366FF"/>
                </a:solidFill>
              </a:rPr>
              <a:t>. </a:t>
            </a:r>
            <a:r>
              <a:rPr lang="en-US" sz="2000" dirty="0" smtClean="0"/>
              <a:t>Average across 9 sites in FL, TX. Bowden (2014).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84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Reporting Cost-effectiveness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17176" y="2057400"/>
            <a:ext cx="7969624" cy="4572000"/>
          </a:xfrm>
        </p:spPr>
        <p:txBody>
          <a:bodyPr lIns="92075" tIns="46038" rIns="92075" bIns="46038">
            <a:normAutofit/>
          </a:bodyPr>
          <a:lstStyle/>
          <a:p>
            <a:pPr marL="0" indent="0">
              <a:buNone/>
            </a:pPr>
            <a:r>
              <a:rPr lang="en-US" sz="3200" dirty="0"/>
              <a:t>Report C, E</a:t>
            </a:r>
          </a:p>
          <a:p>
            <a:pPr marL="0" indent="0">
              <a:buNone/>
            </a:pPr>
            <a:r>
              <a:rPr lang="en-US" sz="3200" dirty="0" smtClean="0"/>
              <a:t>Keep simple; careful with negative signs</a:t>
            </a:r>
          </a:p>
          <a:p>
            <a:pPr marL="0" indent="0">
              <a:buNone/>
            </a:pPr>
            <a:r>
              <a:rPr lang="en-US" sz="3200" dirty="0" smtClean="0"/>
              <a:t>Report combination in three ways:</a:t>
            </a:r>
          </a:p>
          <a:p>
            <a:pPr marL="350838" lvl="1" indent="0">
              <a:buNone/>
            </a:pPr>
            <a:r>
              <a:rPr lang="en-US" sz="2800" dirty="0"/>
              <a:t>CE ratio</a:t>
            </a:r>
          </a:p>
          <a:p>
            <a:pPr marL="350838" lvl="1" indent="0">
              <a:buNone/>
            </a:pPr>
            <a:r>
              <a:rPr lang="en-US" sz="2800" dirty="0"/>
              <a:t>CE </a:t>
            </a:r>
            <a:r>
              <a:rPr lang="en-US" sz="2800" dirty="0" smtClean="0"/>
              <a:t>plane</a:t>
            </a:r>
          </a:p>
          <a:p>
            <a:pPr marL="350838" lvl="1" indent="0">
              <a:buNone/>
            </a:pPr>
            <a:r>
              <a:rPr lang="en-US" sz="2800" dirty="0" smtClean="0"/>
              <a:t>Incremental CE ratios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15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Cost-Effectiveness Analysis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08121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Compare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policy alternatives, based on ratio of their costs to a quantifiable (but not monetized) effectiveness measure</a:t>
            </a:r>
          </a:p>
          <a:p>
            <a:pPr marL="0" indent="0" eaLnBrk="1" hangingPunct="1"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Compare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(not rule on a single policy)</a:t>
            </a:r>
          </a:p>
          <a:p>
            <a:pPr marL="0" indent="0" eaLnBrk="1" hangingPunct="1"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Compare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similar policies</a:t>
            </a:r>
          </a:p>
          <a:p>
            <a:pPr marL="0" indent="0"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800" b="1" dirty="0" smtClean="0">
              <a:solidFill>
                <a:srgbClr val="3366FF"/>
              </a:solidFill>
              <a:ea typeface="ＭＳ Ｐゴシック" pitchFamily="34" charset="-128"/>
            </a:endParaRPr>
          </a:p>
          <a:p>
            <a:pPr marL="0" indent="0"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200" b="1" dirty="0" smtClean="0">
                <a:solidFill>
                  <a:srgbClr val="3366FF"/>
                </a:solidFill>
                <a:ea typeface="ＭＳ Ｐゴシック" pitchFamily="34" charset="-128"/>
              </a:rPr>
              <a:t>CE </a:t>
            </a:r>
            <a:r>
              <a:rPr lang="en-US" sz="3200" b="1" dirty="0">
                <a:solidFill>
                  <a:srgbClr val="3366FF"/>
                </a:solidFill>
                <a:ea typeface="ＭＳ Ｐゴシック" pitchFamily="34" charset="-128"/>
              </a:rPr>
              <a:t>Ratio = $Cost/Unit of </a:t>
            </a:r>
            <a:r>
              <a:rPr lang="en-US" sz="3200" b="1" dirty="0" smtClean="0">
                <a:solidFill>
                  <a:srgbClr val="3366FF"/>
                </a:solidFill>
                <a:ea typeface="ＭＳ Ｐゴシック" pitchFamily="34" charset="-128"/>
              </a:rPr>
              <a:t>Effectiveness</a:t>
            </a:r>
            <a:endParaRPr lang="en-US" sz="3200" b="1" dirty="0">
              <a:solidFill>
                <a:srgbClr val="3366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7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CE Ratios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5862918" cy="4572000"/>
          </a:xfrm>
        </p:spPr>
        <p:txBody>
          <a:bodyPr lIns="92075" tIns="46038" rIns="92075" bIns="46038"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Basic</a:t>
            </a:r>
          </a:p>
          <a:p>
            <a:pPr>
              <a:spcBef>
                <a:spcPts val="200"/>
              </a:spcBef>
            </a:pPr>
            <a:endParaRPr lang="en-US" sz="1100" dirty="0" smtClean="0"/>
          </a:p>
          <a:p>
            <a:pPr marL="0" indent="0">
              <a:buNone/>
            </a:pPr>
            <a:r>
              <a:rPr lang="en-US" sz="2800" dirty="0" smtClean="0"/>
              <a:t>Strictly incremental of program over business-as-usual: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CE ratio is comparative </a:t>
            </a:r>
          </a:p>
          <a:p>
            <a:pPr marL="0" indent="0">
              <a:buNone/>
            </a:pPr>
            <a:r>
              <a:rPr lang="en-US" sz="2800" dirty="0" smtClean="0"/>
              <a:t>(at least to BAU)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17" y="1947583"/>
            <a:ext cx="15113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168" y="3560782"/>
            <a:ext cx="3009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0310" y="244158"/>
            <a:ext cx="7771455" cy="133985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latin typeface="News Gothic MT"/>
                <a:ea typeface="ＭＳ Ｐゴシック" pitchFamily="34" charset="-128"/>
                <a:cs typeface="News Gothic MT"/>
              </a:rPr>
              <a:t>CE Ratios for Talent Search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7151077"/>
              </p:ext>
            </p:extLst>
          </p:nvPr>
        </p:nvGraphicFramePr>
        <p:xfrm>
          <a:off x="1170346" y="1989118"/>
          <a:ext cx="6210595" cy="233267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17495"/>
                <a:gridCol w="2693100"/>
              </a:tblGrid>
              <a:tr h="50323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kern="120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400" b="1" u="none" kern="1200" baseline="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kern="1200" baseline="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endParaRPr lang="en-US" sz="2400" b="1" u="none" kern="1200" dirty="0" smtClean="0">
                        <a:solidFill>
                          <a:srgbClr val="753E2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17" marR="39917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Incremental</a:t>
                      </a:r>
                      <a:r>
                        <a:rPr lang="en-US" sz="2000" baseline="0" dirty="0" smtClean="0">
                          <a:latin typeface="+mj-lt"/>
                        </a:rPr>
                        <a:t> Effect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0.088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Increment</a:t>
                      </a:r>
                      <a:r>
                        <a:rPr lang="en-US" sz="2000" baseline="0" dirty="0" smtClean="0">
                          <a:latin typeface="+mj-lt"/>
                        </a:rPr>
                        <a:t>al Cost </a:t>
                      </a: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$3,630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+mj-lt"/>
                        </a:rPr>
                        <a:t>CE</a:t>
                      </a:r>
                      <a:r>
                        <a:rPr lang="en-US" sz="2000" b="1" i="0" baseline="0" dirty="0" smtClean="0">
                          <a:latin typeface="+mj-lt"/>
                        </a:rPr>
                        <a:t> Ratio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$41,250 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310" y="5067467"/>
            <a:ext cx="757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Need to spend +</a:t>
            </a:r>
            <a:r>
              <a:rPr lang="en-US" sz="2000" dirty="0" smtClean="0"/>
              <a:t>$41,250 </a:t>
            </a:r>
            <a:r>
              <a:rPr lang="en-US" sz="2000" dirty="0"/>
              <a:t>(on top of regular schooling</a:t>
            </a:r>
            <a:r>
              <a:rPr lang="en-US" sz="2000" dirty="0" smtClean="0"/>
              <a:t>) on Talent Search to </a:t>
            </a:r>
            <a:r>
              <a:rPr lang="en-US" sz="2000" dirty="0"/>
              <a:t>get one more statistical HS </a:t>
            </a:r>
            <a:r>
              <a:rPr lang="en-US" sz="2000" dirty="0" smtClean="0"/>
              <a:t>completer at a scale of ~7,000 students.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07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0310" y="244158"/>
            <a:ext cx="7741572" cy="133985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latin typeface="News Gothic MT"/>
                <a:ea typeface="ＭＳ Ｐゴシック" pitchFamily="34" charset="-128"/>
                <a:cs typeface="News Gothic MT"/>
              </a:rPr>
              <a:t>CE Ratios for Talent Search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0509706"/>
              </p:ext>
            </p:extLst>
          </p:nvPr>
        </p:nvGraphicFramePr>
        <p:xfrm>
          <a:off x="1170346" y="1989118"/>
          <a:ext cx="6404830" cy="269843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823308"/>
                <a:gridCol w="2581522"/>
              </a:tblGrid>
              <a:tr h="50323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kern="120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College Enrollment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kern="1200" dirty="0" smtClean="0">
                          <a:solidFill>
                            <a:srgbClr val="753E2A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</a:p>
                  </a:txBody>
                  <a:tcPr marL="39917" marR="39917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Incremental</a:t>
                      </a:r>
                      <a:r>
                        <a:rPr lang="en-US" sz="2000" baseline="0" dirty="0" smtClean="0">
                          <a:latin typeface="+mj-lt"/>
                        </a:rPr>
                        <a:t> Effect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0.112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Increment</a:t>
                      </a:r>
                      <a:r>
                        <a:rPr lang="en-US" sz="2000" baseline="0" dirty="0" smtClean="0">
                          <a:latin typeface="+mj-lt"/>
                        </a:rPr>
                        <a:t>al Cost </a:t>
                      </a: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$3,630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+mj-lt"/>
                        </a:rPr>
                        <a:t>CE</a:t>
                      </a:r>
                      <a:r>
                        <a:rPr lang="en-US" sz="2000" b="1" i="0" baseline="0" dirty="0" smtClean="0">
                          <a:latin typeface="+mj-lt"/>
                        </a:rPr>
                        <a:t> Ratio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$32,411 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310" y="5067467"/>
            <a:ext cx="757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Need to spend +</a:t>
            </a:r>
            <a:r>
              <a:rPr lang="en-US" sz="2000" dirty="0" smtClean="0"/>
              <a:t>$32,411 </a:t>
            </a:r>
            <a:r>
              <a:rPr lang="en-US" sz="2000" dirty="0"/>
              <a:t>(on top of regular schooling</a:t>
            </a:r>
            <a:r>
              <a:rPr lang="en-US" sz="2000" dirty="0" smtClean="0"/>
              <a:t>) on Talent Search to </a:t>
            </a:r>
            <a:r>
              <a:rPr lang="en-US" sz="2000" dirty="0"/>
              <a:t>get one more statistical </a:t>
            </a:r>
            <a:r>
              <a:rPr lang="en-US" sz="2000" dirty="0" smtClean="0"/>
              <a:t>college enrollee at a scale of ~7,000 students.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83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92991" y="234950"/>
            <a:ext cx="7345362" cy="13398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Cost-Effectiveness Plane</a:t>
            </a:r>
            <a:endParaRPr lang="en-US" sz="40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850" r="-12850"/>
          <a:stretch>
            <a:fillRect/>
          </a:stretch>
        </p:blipFill>
        <p:spPr>
          <a:xfrm>
            <a:off x="692991" y="1828800"/>
            <a:ext cx="7345362" cy="4237038"/>
          </a:xfrm>
        </p:spPr>
      </p:pic>
    </p:spTree>
    <p:extLst>
      <p:ext uri="{BB962C8B-B14F-4D97-AF65-F5344CB8AC3E}">
        <p14:creationId xmlns:p14="http://schemas.microsoft.com/office/powerpoint/2010/main" val="8109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Cost-Effectiveness Plane</a:t>
            </a:r>
            <a:endParaRPr lang="en-US" sz="40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12850" r="-12850"/>
          <a:stretch>
            <a:fillRect/>
          </a:stretch>
        </p:blipFill>
        <p:spPr>
          <a:xfrm>
            <a:off x="900112" y="1828800"/>
            <a:ext cx="7345363" cy="4236721"/>
          </a:xfrm>
        </p:spPr>
      </p:pic>
      <p:sp>
        <p:nvSpPr>
          <p:cNvPr id="4" name="TextBox 3"/>
          <p:cNvSpPr txBox="1"/>
          <p:nvPr/>
        </p:nvSpPr>
        <p:spPr>
          <a:xfrm>
            <a:off x="2468880" y="2428240"/>
            <a:ext cx="18084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Do not want interventions here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3920" y="4104640"/>
            <a:ext cx="1625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Would really like to be here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2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8285" y="219692"/>
            <a:ext cx="7345362" cy="13398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Cost-Effectiveness Plane</a:t>
            </a:r>
            <a:endParaRPr lang="en-US" sz="40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850" r="-12850"/>
          <a:stretch>
            <a:fillRect/>
          </a:stretch>
        </p:blipFill>
        <p:spPr>
          <a:xfrm>
            <a:off x="1798638" y="1828800"/>
            <a:ext cx="7345362" cy="4237038"/>
          </a:xfrm>
        </p:spPr>
      </p:pic>
      <p:pic>
        <p:nvPicPr>
          <p:cNvPr id="7" name="Picture 6" descr="29EC55D700000578-0-image-a-1_14351625505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95" y="1752600"/>
            <a:ext cx="2752459" cy="1836420"/>
          </a:xfrm>
          <a:prstGeom prst="rect">
            <a:avLst/>
          </a:prstGeom>
        </p:spPr>
      </p:pic>
      <p:pic>
        <p:nvPicPr>
          <p:cNvPr id="8" name="Picture 7" descr="CC-27-168-8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73" y="4312214"/>
            <a:ext cx="2204546" cy="1452245"/>
          </a:xfrm>
          <a:prstGeom prst="rect">
            <a:avLst/>
          </a:prstGeom>
        </p:spPr>
      </p:pic>
      <p:pic>
        <p:nvPicPr>
          <p:cNvPr id="4" name="Picture 3" descr="699871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7" y="1699252"/>
            <a:ext cx="2824062" cy="1889768"/>
          </a:xfrm>
          <a:prstGeom prst="rect">
            <a:avLst/>
          </a:prstGeom>
        </p:spPr>
      </p:pic>
      <p:pic>
        <p:nvPicPr>
          <p:cNvPr id="5" name="Picture 4" descr="14351608579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91" y="1584008"/>
            <a:ext cx="3916022" cy="3352800"/>
          </a:xfrm>
          <a:prstGeom prst="rect">
            <a:avLst/>
          </a:prstGeom>
        </p:spPr>
      </p:pic>
      <p:pic>
        <p:nvPicPr>
          <p:cNvPr id="6" name="Picture 5" descr="capital-bikeshare-bik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84" y="4074160"/>
            <a:ext cx="2590496" cy="16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News Gothic MT"/>
                <a:ea typeface="ＭＳ Ｐゴシック" pitchFamily="34" charset="-128"/>
                <a:cs typeface="News Gothic MT"/>
              </a:rPr>
              <a:t>Effects of TS Across 9 Sites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1006192"/>
              </p:ext>
            </p:extLst>
          </p:nvPr>
        </p:nvGraphicFramePr>
        <p:xfrm>
          <a:off x="524935" y="2147888"/>
          <a:ext cx="8195729" cy="25920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7331"/>
                <a:gridCol w="691654"/>
                <a:gridCol w="772093"/>
                <a:gridCol w="772093"/>
                <a:gridCol w="772093"/>
                <a:gridCol w="772093"/>
                <a:gridCol w="772093"/>
                <a:gridCol w="772093"/>
                <a:gridCol w="772093"/>
                <a:gridCol w="772093"/>
              </a:tblGrid>
              <a:tr h="50323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482E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9482E0"/>
                        </a:solidFill>
                      </a:endParaRPr>
                    </a:p>
                  </a:txBody>
                  <a:tcPr marL="39917" marR="39917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+mj-lt"/>
                        </a:rPr>
                        <a:t>Percent HS </a:t>
                      </a:r>
                      <a:r>
                        <a:rPr lang="en-US" sz="1600" u="sng" baseline="0" dirty="0" smtClean="0">
                          <a:latin typeface="+mj-lt"/>
                        </a:rPr>
                        <a:t>Completion:</a:t>
                      </a:r>
                      <a:endParaRPr lang="en-US" sz="1600" u="sng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Control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81.4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80.6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61.3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68.0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80.8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65.3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69.4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72.7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59.8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Treatment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90.4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88.3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63.4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77.6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77.3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68.0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96.7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85.0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71.1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Difference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9.0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7.7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2.1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9.6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-3.5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2.7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27.3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12.3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</a:rPr>
                        <a:t>11.3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4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News Gothic MT"/>
                <a:ea typeface="ＭＳ Ｐゴシック" pitchFamily="34" charset="-128"/>
                <a:cs typeface="News Gothic MT"/>
              </a:rPr>
              <a:t>Costs of TS Across 9 Sites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5764595"/>
              </p:ext>
            </p:extLst>
          </p:nvPr>
        </p:nvGraphicFramePr>
        <p:xfrm>
          <a:off x="388470" y="2249402"/>
          <a:ext cx="8386341" cy="158559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75891"/>
                <a:gridCol w="790050"/>
                <a:gridCol w="790050"/>
                <a:gridCol w="790050"/>
                <a:gridCol w="790050"/>
                <a:gridCol w="790050"/>
                <a:gridCol w="790050"/>
                <a:gridCol w="790050"/>
                <a:gridCol w="790050"/>
                <a:gridCol w="790050"/>
              </a:tblGrid>
              <a:tr h="503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39917" marR="39917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Students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799</a:t>
                      </a:r>
                    </a:p>
                  </a:txBody>
                  <a:tcPr marL="12700" marR="12700" marT="12700" marB="0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Cost per ($)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5,190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3,120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2,890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5,150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2,800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4,000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2,960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3,830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</a:rPr>
                        <a:t>2,730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39917" marR="39917" anchor="ctr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00113" y="4826000"/>
            <a:ext cx="7314246" cy="124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Expected incremental program delivery costs per </a:t>
            </a:r>
            <a:r>
              <a:rPr lang="en-US" dirty="0"/>
              <a:t>site-specific </a:t>
            </a:r>
            <a:r>
              <a:rPr lang="en-US" dirty="0" smtClean="0"/>
              <a:t>complete-dosage student expressed as present value (d=3%) at age 18 in 2010$.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News Gothic MT"/>
                <a:ea typeface="ＭＳ Ｐゴシック" pitchFamily="34" charset="-128"/>
                <a:cs typeface="News Gothic MT"/>
              </a:rPr>
              <a:t>CE Ratios for HS Completion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4981042"/>
              </p:ext>
            </p:extLst>
          </p:nvPr>
        </p:nvGraphicFramePr>
        <p:xfrm>
          <a:off x="444500" y="2147888"/>
          <a:ext cx="8276167" cy="201294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40356"/>
                <a:gridCol w="698443"/>
                <a:gridCol w="779671"/>
                <a:gridCol w="779671"/>
                <a:gridCol w="779671"/>
                <a:gridCol w="779671"/>
                <a:gridCol w="779671"/>
                <a:gridCol w="779671"/>
                <a:gridCol w="779671"/>
                <a:gridCol w="779671"/>
              </a:tblGrid>
              <a:tr h="5032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482E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9482E0"/>
                        </a:solidFill>
                      </a:endParaRPr>
                    </a:p>
                  </a:txBody>
                  <a:tcPr marL="17368" marR="17368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200" u="none" dirty="0" smtClean="0">
                          <a:latin typeface="+mj-lt"/>
                        </a:rPr>
                        <a:t>Costs</a:t>
                      </a:r>
                      <a:endParaRPr lang="en-US" sz="1200" u="none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5,190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3,120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2,890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5,150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2,800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4,000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2,960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3,830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2,730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E= HS</a:t>
                      </a:r>
                      <a:r>
                        <a:rPr lang="en-US" sz="1200" baseline="0" dirty="0" smtClean="0">
                          <a:latin typeface="+mj-lt"/>
                        </a:rPr>
                        <a:t> gain prob.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0.077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0.021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0.096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-0.035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0.027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0.273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0.123</a:t>
                      </a: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0.113</a:t>
                      </a:r>
                    </a:p>
                  </a:txBody>
                  <a:tcPr marL="5526" marR="5526" marT="12700" marB="0" anchor="ctr"/>
                </a:tc>
              </a:tr>
              <a:tr h="50323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CE ratio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17368" marR="173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57,670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40,520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137,620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53,650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80,000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148,150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10,840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24,160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26" marR="5526" marT="12700" marB="0" anchor="ctr"/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7529" y="4550833"/>
            <a:ext cx="7586830" cy="1524530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800" dirty="0" smtClean="0"/>
              <a:t>At site 1, the </a:t>
            </a:r>
            <a:r>
              <a:rPr lang="en-US" sz="1800" i="1" dirty="0" smtClean="0"/>
              <a:t>incremental </a:t>
            </a:r>
            <a:r>
              <a:rPr lang="en-US" sz="1800" dirty="0" smtClean="0"/>
              <a:t>cost per new HS completer is $57,670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/>
              <a:t>S</a:t>
            </a:r>
            <a:r>
              <a:rPr lang="en-US" sz="1800" dirty="0" smtClean="0"/>
              <a:t>pend +$</a:t>
            </a:r>
            <a:r>
              <a:rPr lang="en-US" sz="1800" dirty="0"/>
              <a:t>57,670 </a:t>
            </a:r>
            <a:r>
              <a:rPr lang="en-US" sz="1800" dirty="0" smtClean="0"/>
              <a:t>per </a:t>
            </a:r>
            <a:r>
              <a:rPr lang="en-US" sz="1800" dirty="0"/>
              <a:t>statistical HS </a:t>
            </a:r>
            <a:r>
              <a:rPr lang="en-US" sz="1800" dirty="0" smtClean="0"/>
              <a:t>completer (+ regular schooling)</a:t>
            </a:r>
            <a:endParaRPr lang="en-US" sz="1800" dirty="0"/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 smtClean="0"/>
              <a:t>Site 7 is cost-effective, yielding HS completers per $10,840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 smtClean="0"/>
              <a:t>Site 5 is highly cost-ineffective relative to other sites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1568824" y="2599766"/>
            <a:ext cx="1258047" cy="1703294"/>
          </a:xfrm>
          <a:prstGeom prst="donut">
            <a:avLst>
              <a:gd name="adj" fmla="val 90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439648" y="3621492"/>
            <a:ext cx="914400" cy="6815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843930" y="3621492"/>
            <a:ext cx="914400" cy="6815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2638" y="324597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 Plane HS Graduation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16" b="-25716"/>
          <a:stretch>
            <a:fillRect/>
          </a:stretch>
        </p:blipFill>
        <p:spPr bwMode="auto">
          <a:xfrm>
            <a:off x="537882" y="615203"/>
            <a:ext cx="8053294" cy="6281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45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CEA Stylized Example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009071" cy="4017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HS Dropout rate =  20%</a:t>
            </a:r>
          </a:p>
          <a:p>
            <a:pPr marL="0" indent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School size = 500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solidFill>
                  <a:srgbClr val="000000"/>
                </a:solidFill>
                <a:ea typeface="ＭＳ Ｐゴシック" pitchFamily="34" charset="-128"/>
              </a:rPr>
              <a:t>M</a:t>
            </a:r>
            <a:r>
              <a:rPr 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entoring program:</a:t>
            </a:r>
            <a:endParaRPr lang="en-US" sz="2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0850" lvl="1" indent="-342900"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Reduces dropout rate by 5%</a:t>
            </a:r>
          </a:p>
          <a:p>
            <a:pPr marL="450850" lvl="1" indent="-342900"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Costs 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$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1,000 per student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>
                <a:solidFill>
                  <a:schemeClr val="tx1"/>
                </a:solidFill>
                <a:ea typeface="ＭＳ Ｐゴシック" pitchFamily="34" charset="-128"/>
              </a:rPr>
              <a:t>After-school program:</a:t>
            </a:r>
          </a:p>
          <a:p>
            <a:pPr marL="450850" lvl="1" indent="-342900"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Reduces dropout rate by 2%</a:t>
            </a:r>
          </a:p>
          <a:p>
            <a:pPr marL="450850" lvl="1" indent="-342900"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Costs $600 per student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4811487"/>
              </p:ext>
            </p:extLst>
          </p:nvPr>
        </p:nvGraphicFramePr>
        <p:xfrm>
          <a:off x="4572000" y="2086745"/>
          <a:ext cx="3946524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249362"/>
                <a:gridCol w="1249362"/>
              </a:tblGrid>
              <a:tr h="8058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936" marR="5093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Mentor program</a:t>
                      </a:r>
                      <a:endParaRPr lang="en-US" sz="1600" b="1" dirty="0"/>
                    </a:p>
                  </a:txBody>
                  <a:tcPr marL="50936" marR="50936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After-school</a:t>
                      </a:r>
                      <a:r>
                        <a:rPr lang="en-US" sz="1600" b="1" baseline="0" dirty="0" smtClean="0"/>
                        <a:t> program</a:t>
                      </a:r>
                      <a:endParaRPr lang="en-US" sz="1600" b="1" dirty="0"/>
                    </a:p>
                  </a:txBody>
                  <a:tcPr marL="50936" marR="50936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cost</a:t>
                      </a:r>
                      <a:endParaRPr lang="en-US" sz="1600" dirty="0"/>
                    </a:p>
                  </a:txBody>
                  <a:tcPr marL="50936" marR="5093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$500,000</a:t>
                      </a:r>
                      <a:endParaRPr lang="en-US" sz="1600" dirty="0"/>
                    </a:p>
                  </a:txBody>
                  <a:tcPr marL="50936" marR="5093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$300,000</a:t>
                      </a:r>
                      <a:endParaRPr lang="en-US" sz="1600" dirty="0"/>
                    </a:p>
                  </a:txBody>
                  <a:tcPr marL="50936" marR="50936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 dropouts</a:t>
                      </a:r>
                      <a:endParaRPr lang="en-US" sz="1600" dirty="0"/>
                    </a:p>
                  </a:txBody>
                  <a:tcPr marL="50936" marR="5093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50936" marR="5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50936" marR="50936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Yield</a:t>
                      </a:r>
                      <a:r>
                        <a:rPr lang="en-US" sz="1600" baseline="0" dirty="0" smtClean="0"/>
                        <a:t> of new high school graduates</a:t>
                      </a:r>
                      <a:endParaRPr lang="en-US" sz="1600" dirty="0" smtClean="0"/>
                    </a:p>
                  </a:txBody>
                  <a:tcPr marL="50936" marR="5093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50936" marR="5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50936" marR="50936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7058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CE ratio</a:t>
                      </a:r>
                    </a:p>
                  </a:txBody>
                  <a:tcPr marL="50936" marR="5093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$100,000</a:t>
                      </a:r>
                      <a:endParaRPr lang="en-US" sz="1600" b="1" dirty="0"/>
                    </a:p>
                  </a:txBody>
                  <a:tcPr marL="50936" marR="50936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$150,000</a:t>
                      </a:r>
                      <a:endParaRPr lang="en-US" sz="1600" b="1" dirty="0"/>
                    </a:p>
                  </a:txBody>
                  <a:tcPr marL="50936" marR="50936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6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Incremental CE Ratios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412" y="2133601"/>
            <a:ext cx="8142941" cy="3931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Idea of </a:t>
            </a:r>
            <a:r>
              <a:rPr lang="en-US" sz="2800" b="1" dirty="0" smtClean="0">
                <a:solidFill>
                  <a:srgbClr val="3366FF"/>
                </a:solidFill>
              </a:rPr>
              <a:t>buying outcomes on a continuum</a:t>
            </a:r>
          </a:p>
          <a:p>
            <a:pPr marL="0" indent="0">
              <a:buNone/>
            </a:pPr>
            <a:r>
              <a:rPr lang="en-US" sz="2800" dirty="0" smtClean="0"/>
              <a:t>Want to buy 20 new HS graduates, 40, 60 ..?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Accountability mandate: increase HS graduation rate by 5%, 10%, 20%...?</a:t>
            </a:r>
          </a:p>
          <a:p>
            <a:pPr marL="0" indent="0">
              <a:buNone/>
            </a:pPr>
            <a:r>
              <a:rPr lang="en-US" sz="2800" dirty="0" smtClean="0"/>
              <a:t>For incremental CE ratios, go from:</a:t>
            </a:r>
          </a:p>
          <a:p>
            <a:pPr marL="350838" lvl="1" indent="0">
              <a:buNone/>
            </a:pPr>
            <a:r>
              <a:rPr lang="en-US" sz="2400" dirty="0" smtClean="0"/>
              <a:t>most cost-effective site first</a:t>
            </a:r>
          </a:p>
          <a:p>
            <a:pPr marL="685800" lvl="1" indent="0">
              <a:buNone/>
            </a:pPr>
            <a:r>
              <a:rPr lang="en-US" sz="2400" dirty="0" smtClean="0"/>
              <a:t>	then next most cost-effective site…</a:t>
            </a:r>
          </a:p>
          <a:p>
            <a:pPr marL="1144588" lvl="1" indent="0">
              <a:buNone/>
            </a:pPr>
            <a:r>
              <a:rPr lang="en-US" sz="2400" dirty="0" smtClean="0"/>
              <a:t>	until bought enough HS graduates</a:t>
            </a:r>
          </a:p>
        </p:txBody>
      </p:sp>
    </p:spTree>
    <p:extLst>
      <p:ext uri="{BB962C8B-B14F-4D97-AF65-F5344CB8AC3E}">
        <p14:creationId xmlns:p14="http://schemas.microsoft.com/office/powerpoint/2010/main" val="99787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Incremental CERs: HS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32" r="-17932"/>
          <a:stretch>
            <a:fillRect/>
          </a:stretch>
        </p:blipFill>
        <p:spPr bwMode="auto">
          <a:xfrm>
            <a:off x="388074" y="1834680"/>
            <a:ext cx="7857401" cy="4521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52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Incremental CE Ratios: Dominant Site Framework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59214"/>
              </p:ext>
            </p:extLst>
          </p:nvPr>
        </p:nvGraphicFramePr>
        <p:xfrm>
          <a:off x="791881" y="2061881"/>
          <a:ext cx="5050120" cy="4138706"/>
        </p:xfrm>
        <a:graphic>
          <a:graphicData uri="http://schemas.openxmlformats.org/drawingml/2006/table">
            <a:tbl>
              <a:tblPr/>
              <a:tblGrid>
                <a:gridCol w="1307800"/>
                <a:gridCol w="1871160"/>
                <a:gridCol w="1871160"/>
              </a:tblGrid>
              <a:tr h="9965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Sites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 Score Gain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$2,770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$2,680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47144"/>
              </p:ext>
            </p:extLst>
          </p:nvPr>
        </p:nvGraphicFramePr>
        <p:xfrm>
          <a:off x="4222214" y="2151527"/>
          <a:ext cx="4165926" cy="4190095"/>
        </p:xfrm>
        <a:graphic>
          <a:graphicData uri="http://schemas.openxmlformats.org/drawingml/2006/table">
            <a:tbl>
              <a:tblPr/>
              <a:tblGrid>
                <a:gridCol w="1388642"/>
                <a:gridCol w="1388642"/>
                <a:gridCol w="1388642"/>
              </a:tblGrid>
              <a:tr h="893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Ordered by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 Score Gain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$2,680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$2,770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25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46222"/>
              </p:ext>
            </p:extLst>
          </p:nvPr>
        </p:nvGraphicFramePr>
        <p:xfrm>
          <a:off x="636332" y="2017056"/>
          <a:ext cx="4165926" cy="4190095"/>
        </p:xfrm>
        <a:graphic>
          <a:graphicData uri="http://schemas.openxmlformats.org/drawingml/2006/table">
            <a:tbl>
              <a:tblPr/>
              <a:tblGrid>
                <a:gridCol w="1388642"/>
                <a:gridCol w="1388642"/>
                <a:gridCol w="1388642"/>
              </a:tblGrid>
              <a:tr h="893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Ordered by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 Score Gain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$2,680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$2,770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00113" y="3556001"/>
            <a:ext cx="36121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0113" y="3872754"/>
            <a:ext cx="36121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0113" y="4637743"/>
            <a:ext cx="36121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0113" y="5322051"/>
            <a:ext cx="36121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0113" y="6072098"/>
            <a:ext cx="36121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53529" y="3152588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Excise strictly dominated sites (higher cost but not more effective than prior site)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2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"/>
              </p:ext>
            </p:extLst>
          </p:nvPr>
        </p:nvGraphicFramePr>
        <p:xfrm>
          <a:off x="717174" y="2017056"/>
          <a:ext cx="4921792" cy="4223503"/>
        </p:xfrm>
        <a:graphic>
          <a:graphicData uri="http://schemas.openxmlformats.org/drawingml/2006/table">
            <a:tbl>
              <a:tblPr/>
              <a:tblGrid>
                <a:gridCol w="1230448"/>
                <a:gridCol w="1230448"/>
                <a:gridCol w="1230448"/>
                <a:gridCol w="1230448"/>
              </a:tblGrid>
              <a:tr h="893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Ordered by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 Score Gain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ICERS</a:t>
                      </a:r>
                      <a:endParaRPr lang="en-US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$22,500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$2,680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$2,770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0.021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$6,820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$2,870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0.077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$6,330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$3,840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$71,600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$4,830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0.096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00113" y="3556001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0113" y="3872754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0113" y="4637743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0113" y="5322051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0113" y="6072098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966" y="806823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Recalculate ICERs</a:t>
            </a:r>
          </a:p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(Extra Cost divided by Extra Effect)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1646"/>
              </p:ext>
            </p:extLst>
          </p:nvPr>
        </p:nvGraphicFramePr>
        <p:xfrm>
          <a:off x="717174" y="2017056"/>
          <a:ext cx="4921792" cy="4223503"/>
        </p:xfrm>
        <a:graphic>
          <a:graphicData uri="http://schemas.openxmlformats.org/drawingml/2006/table">
            <a:tbl>
              <a:tblPr/>
              <a:tblGrid>
                <a:gridCol w="1230448"/>
                <a:gridCol w="1230448"/>
                <a:gridCol w="1230448"/>
                <a:gridCol w="1230448"/>
              </a:tblGrid>
              <a:tr h="893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Ordered by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 Score Gain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ICERS</a:t>
                      </a:r>
                      <a:endParaRPr lang="en-US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$22,500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$2,680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$2,770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0.021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$2,820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$6,820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$2,870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0.077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$6,330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$3,840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5F44D1"/>
                          </a:solidFill>
                          <a:effectLst/>
                          <a:latin typeface="Arial"/>
                          <a:cs typeface="Arial"/>
                        </a:rPr>
                        <a:t>$71,600</a:t>
                      </a:r>
                      <a:endParaRPr lang="nb-NO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$4,830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0.096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00113" y="3556001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0113" y="3872754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0113" y="4637743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0113" y="5322051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0113" y="6072098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966" y="806823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Eliminating weakly dominated sites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(where ICER is lower than next ICER)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00113" y="3167529"/>
            <a:ext cx="462812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0113" y="4291106"/>
            <a:ext cx="462812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3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11766"/>
              </p:ext>
            </p:extLst>
          </p:nvPr>
        </p:nvGraphicFramePr>
        <p:xfrm>
          <a:off x="717174" y="2017056"/>
          <a:ext cx="4921792" cy="4223503"/>
        </p:xfrm>
        <a:graphic>
          <a:graphicData uri="http://schemas.openxmlformats.org/drawingml/2006/table">
            <a:tbl>
              <a:tblPr/>
              <a:tblGrid>
                <a:gridCol w="1230448"/>
                <a:gridCol w="1230448"/>
                <a:gridCol w="1230448"/>
                <a:gridCol w="1230448"/>
              </a:tblGrid>
              <a:tr h="893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Ordered by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 Score Gain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753E2A"/>
                          </a:solidFill>
                          <a:effectLst/>
                          <a:latin typeface="Arial"/>
                          <a:cs typeface="Arial"/>
                        </a:rPr>
                        <a:t>ICERS</a:t>
                      </a:r>
                      <a:endParaRPr lang="en-US" sz="2000" b="1" i="0" u="none" strike="noStrike" dirty="0">
                        <a:solidFill>
                          <a:srgbClr val="753E2A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$22,500</a:t>
                      </a:r>
                      <a:endParaRPr lang="nb-NO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$2,680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$2,770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0.021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$2,820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0.156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$6,820</a:t>
                      </a:r>
                      <a:endParaRPr lang="nb-NO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$2,870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0.077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$3,010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753E2A"/>
                          </a:solidFill>
                          <a:effectLst/>
                          <a:latin typeface="Arial"/>
                          <a:cs typeface="Arial"/>
                        </a:rPr>
                        <a:t>$16,180</a:t>
                      </a:r>
                      <a:endParaRPr lang="nb-NO" sz="2000" b="1" i="0" u="none" strike="noStrike" dirty="0">
                        <a:solidFill>
                          <a:srgbClr val="753E2A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$3,840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1" i="0" u="none" strike="noStrike" dirty="0">
                        <a:solidFill>
                          <a:srgbClr val="753E2A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753E2A"/>
                          </a:solidFill>
                          <a:effectLst/>
                          <a:latin typeface="Arial"/>
                          <a:cs typeface="Arial"/>
                        </a:rPr>
                        <a:t>$71,600</a:t>
                      </a:r>
                      <a:endParaRPr lang="nb-NO" sz="2000" b="1" i="0" u="none" strike="noStrike" dirty="0">
                        <a:solidFill>
                          <a:srgbClr val="753E2A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$4,830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  <a:cs typeface="Arial"/>
                        </a:rPr>
                        <a:t>0.096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F44D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00113" y="3556001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0113" y="3872754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0113" y="4637743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0113" y="5322051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0113" y="6072098"/>
            <a:ext cx="3612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966" y="806823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Recalculating ICERs with remaining sites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News Gothic MT"/>
                <a:ea typeface="ＭＳ Ｐゴシック" pitchFamily="34" charset="-128"/>
                <a:cs typeface="News Gothic MT"/>
              </a:rPr>
              <a:t>Combine effects with costs</a:t>
            </a:r>
            <a:endParaRPr lang="en-US" sz="4000" b="1" dirty="0" smtClean="0">
              <a:latin typeface="News Gothic MT"/>
              <a:ea typeface="ＭＳ Ｐゴシック" pitchFamily="34" charset="-128"/>
              <a:cs typeface="News Gothic M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64472" y="1887604"/>
            <a:ext cx="8131920" cy="4177917"/>
          </a:xfrm>
        </p:spPr>
        <p:txBody>
          <a:bodyPr>
            <a:noAutofit/>
          </a:bodyPr>
          <a:lstStyle/>
          <a:p>
            <a:pPr marL="458788" indent="-458788">
              <a:lnSpc>
                <a:spcPct val="120000"/>
              </a:lnSpc>
              <a:spcBef>
                <a:spcPts val="200"/>
              </a:spcBef>
            </a:pPr>
            <a:r>
              <a:rPr lang="en-US" dirty="0" smtClean="0">
                <a:latin typeface="News Gothic MT"/>
                <a:ea typeface="ＭＳ Ｐゴシック" pitchFamily="34" charset="-128"/>
                <a:cs typeface="News Gothic MT"/>
              </a:rPr>
              <a:t>Effects reported as Intent-to-treat or Treatment-on-the-treated – this has resource implications</a:t>
            </a:r>
          </a:p>
          <a:p>
            <a:pPr marL="458788" indent="-458788">
              <a:lnSpc>
                <a:spcPct val="120000"/>
              </a:lnSpc>
              <a:spcBef>
                <a:spcPts val="200"/>
              </a:spcBef>
            </a:pPr>
            <a:r>
              <a:rPr lang="en-US" dirty="0" smtClean="0">
                <a:latin typeface="News Gothic MT"/>
                <a:ea typeface="ＭＳ Ｐゴシック" pitchFamily="34" charset="-128"/>
                <a:cs typeface="News Gothic MT"/>
              </a:rPr>
              <a:t>Effects reported on follow-up subsamples with attrition – this has resource implications</a:t>
            </a:r>
          </a:p>
          <a:p>
            <a:pPr marL="458788" indent="-458788">
              <a:lnSpc>
                <a:spcPct val="120000"/>
              </a:lnSpc>
              <a:spcBef>
                <a:spcPts val="200"/>
              </a:spcBef>
            </a:pPr>
            <a:endParaRPr lang="en-US" dirty="0" smtClean="0">
              <a:latin typeface="News Gothic MT"/>
              <a:ea typeface="ＭＳ Ｐゴシック" pitchFamily="34" charset="-128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4258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41813"/>
              </p:ext>
            </p:extLst>
          </p:nvPr>
        </p:nvGraphicFramePr>
        <p:xfrm>
          <a:off x="343650" y="717179"/>
          <a:ext cx="8367057" cy="5613719"/>
        </p:xfrm>
        <a:graphic>
          <a:graphicData uri="http://schemas.openxmlformats.org/drawingml/2006/table">
            <a:tbl>
              <a:tblPr/>
              <a:tblGrid>
                <a:gridCol w="1842285"/>
                <a:gridCol w="1087462"/>
                <a:gridCol w="1087462"/>
                <a:gridCol w="1087462"/>
                <a:gridCol w="1087462"/>
                <a:gridCol w="1087462"/>
                <a:gridCol w="1087462"/>
              </a:tblGrid>
              <a:tr h="76199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Program Perfect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BAU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TC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Tested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(TT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=10,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zero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otherwise)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 = TC/TT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 ratio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=TC/(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TT*E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 =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AC/E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$3,125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26118" y="254000"/>
            <a:ext cx="4138706" cy="6463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0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41813"/>
              </p:ext>
            </p:extLst>
          </p:nvPr>
        </p:nvGraphicFramePr>
        <p:xfrm>
          <a:off x="343650" y="717179"/>
          <a:ext cx="8367057" cy="5613719"/>
        </p:xfrm>
        <a:graphic>
          <a:graphicData uri="http://schemas.openxmlformats.org/drawingml/2006/table">
            <a:tbl>
              <a:tblPr/>
              <a:tblGrid>
                <a:gridCol w="1842285"/>
                <a:gridCol w="1087462"/>
                <a:gridCol w="1087462"/>
                <a:gridCol w="1087462"/>
                <a:gridCol w="1087462"/>
                <a:gridCol w="1087462"/>
                <a:gridCol w="1087462"/>
              </a:tblGrid>
              <a:tr h="76199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Program Perfect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BAU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TC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Tested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(TT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=10,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zero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otherwise)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 = TC/TT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 ratio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=TC/(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TT*E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 =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AC/E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$3,125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3257177" y="1494117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257177" y="5785222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650" y="3033057"/>
            <a:ext cx="34962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 is less CE because spent all resources for ITT on TT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1959" y="298824"/>
            <a:ext cx="2997805" cy="6186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0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158"/>
            <a:ext cx="7788275" cy="13398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>
                <a:ea typeface="ＭＳ Ｐゴシック" pitchFamily="34" charset="-128"/>
              </a:rPr>
              <a:t>Key Issues for CEA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08121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eaLnBrk="1" hangingPunct="1"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We assume costs were measured accurately:</a:t>
            </a:r>
          </a:p>
          <a:p>
            <a:pPr marL="457200" indent="-457200" eaLnBrk="1" hangingPunct="1"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Specifying effectiveness E</a:t>
            </a:r>
          </a:p>
          <a:p>
            <a:pPr marL="457200" indent="-457200" eaLnBrk="1" hangingPunct="1"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Reporting cost-effectiveness C/E</a:t>
            </a:r>
          </a:p>
          <a:p>
            <a:pPr marL="457200" indent="-457200" eaLnBrk="1" hangingPunct="1"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Interpretation and validity of CE ratio</a:t>
            </a:r>
          </a:p>
        </p:txBody>
      </p:sp>
    </p:spTree>
    <p:extLst>
      <p:ext uri="{BB962C8B-B14F-4D97-AF65-F5344CB8AC3E}">
        <p14:creationId xmlns:p14="http://schemas.microsoft.com/office/powerpoint/2010/main" val="1327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02007"/>
              </p:ext>
            </p:extLst>
          </p:nvPr>
        </p:nvGraphicFramePr>
        <p:xfrm>
          <a:off x="343650" y="717179"/>
          <a:ext cx="8367057" cy="5613719"/>
        </p:xfrm>
        <a:graphic>
          <a:graphicData uri="http://schemas.openxmlformats.org/drawingml/2006/table">
            <a:tbl>
              <a:tblPr/>
              <a:tblGrid>
                <a:gridCol w="1842285"/>
                <a:gridCol w="1087462"/>
                <a:gridCol w="1087462"/>
                <a:gridCol w="1087462"/>
                <a:gridCol w="1087462"/>
                <a:gridCol w="1087462"/>
                <a:gridCol w="1087462"/>
              </a:tblGrid>
              <a:tr h="76199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Program Perfect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BAU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TC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Tested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(TT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=10,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zero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otherwise)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 = TC/TT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 ratio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=TC/(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TT*E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 =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AC/E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$3,125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onut 5"/>
          <p:cNvSpPr/>
          <p:nvPr/>
        </p:nvSpPr>
        <p:spPr>
          <a:xfrm>
            <a:off x="4437530" y="5680634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0" y="3033058"/>
            <a:ext cx="34962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is same CE because adjusted costs down to only provide for TT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407647" y="1455269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7528" y="388471"/>
            <a:ext cx="1807883" cy="6186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0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5906"/>
              </p:ext>
            </p:extLst>
          </p:nvPr>
        </p:nvGraphicFramePr>
        <p:xfrm>
          <a:off x="343650" y="717179"/>
          <a:ext cx="8367057" cy="5613719"/>
        </p:xfrm>
        <a:graphic>
          <a:graphicData uri="http://schemas.openxmlformats.org/drawingml/2006/table">
            <a:tbl>
              <a:tblPr/>
              <a:tblGrid>
                <a:gridCol w="1842285"/>
                <a:gridCol w="1087462"/>
                <a:gridCol w="1087462"/>
                <a:gridCol w="1087462"/>
                <a:gridCol w="1087462"/>
                <a:gridCol w="1087462"/>
                <a:gridCol w="1087462"/>
              </a:tblGrid>
              <a:tr h="76199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Program Perfect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BAU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TC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1.6m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1.6m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Tested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(TT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=10,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zero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otherwise)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 = TC/TT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 ratio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=TC/(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TT*E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 =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AC/E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$3,125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5468471" y="3809999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468471" y="5773268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0" y="3033058"/>
            <a:ext cx="34962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 is problem: ITT reported but CE calculated based on TT effects and ITT costs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5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158755"/>
              </p:ext>
            </p:extLst>
          </p:nvPr>
        </p:nvGraphicFramePr>
        <p:xfrm>
          <a:off x="343650" y="717179"/>
          <a:ext cx="8367057" cy="5613719"/>
        </p:xfrm>
        <a:graphic>
          <a:graphicData uri="http://schemas.openxmlformats.org/drawingml/2006/table">
            <a:tbl>
              <a:tblPr/>
              <a:tblGrid>
                <a:gridCol w="1842285"/>
                <a:gridCol w="1087462"/>
                <a:gridCol w="1087462"/>
                <a:gridCol w="1087462"/>
                <a:gridCol w="1087462"/>
                <a:gridCol w="1087462"/>
                <a:gridCol w="1087462"/>
              </a:tblGrid>
              <a:tr h="76199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Program Perfect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BAU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TC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1.6m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2m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Tested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(TT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=10,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zero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otherwise)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 = TC/TT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$25,000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$20,000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 ratio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=TC/(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TT*E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 =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AC/E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$2,000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$3,125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$2,500 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2643" marR="12643" marT="1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6559177" y="1494117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559177" y="5758326"/>
            <a:ext cx="1060824" cy="866589"/>
          </a:xfrm>
          <a:prstGeom prst="donut">
            <a:avLst>
              <a:gd name="adj" fmla="val 135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0" y="3033058"/>
            <a:ext cx="34962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is problem: TT costs but ITT effects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0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3. Interpretation and Validity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Given objective, should </a:t>
            </a:r>
            <a:r>
              <a:rPr lang="en-US" sz="2800" b="1" dirty="0" smtClean="0">
                <a:solidFill>
                  <a:srgbClr val="3366FF"/>
                </a:solidFill>
              </a:rPr>
              <a:t>choose most cost-effective intervention</a:t>
            </a:r>
          </a:p>
          <a:p>
            <a:pPr marL="0" indent="0">
              <a:buNone/>
            </a:pPr>
            <a:r>
              <a:rPr lang="en-US" sz="2800" dirty="0" smtClean="0"/>
              <a:t>Accounting for other factors:</a:t>
            </a:r>
          </a:p>
          <a:p>
            <a:pPr lvl="1"/>
            <a:r>
              <a:rPr lang="en-US" sz="2400" dirty="0" smtClean="0"/>
              <a:t>Politics</a:t>
            </a:r>
          </a:p>
          <a:p>
            <a:pPr lvl="1"/>
            <a:r>
              <a:rPr lang="en-US" sz="2400" dirty="0" smtClean="0"/>
              <a:t>Equity</a:t>
            </a:r>
          </a:p>
          <a:p>
            <a:pPr lvl="1"/>
            <a:r>
              <a:rPr lang="en-US" sz="2400" dirty="0" smtClean="0"/>
              <a:t>Decision-maker control</a:t>
            </a:r>
          </a:p>
          <a:p>
            <a:pPr lvl="1"/>
            <a:r>
              <a:rPr lang="en-US" sz="2400" dirty="0" smtClean="0"/>
              <a:t>Financing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207465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Interpretation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Explain </a:t>
            </a:r>
            <a:r>
              <a:rPr lang="en-US" sz="2800" b="1" dirty="0">
                <a:solidFill>
                  <a:srgbClr val="3366FF"/>
                </a:solidFill>
              </a:rPr>
              <a:t>incremental nature </a:t>
            </a:r>
            <a:r>
              <a:rPr lang="en-US" sz="2800" dirty="0"/>
              <a:t>of CEA</a:t>
            </a:r>
          </a:p>
          <a:p>
            <a:pPr marL="228600" lvl="2" indent="0">
              <a:spcBef>
                <a:spcPts val="2000"/>
              </a:spcBef>
              <a:buNone/>
            </a:pPr>
            <a:r>
              <a:rPr lang="en-US" sz="2400" dirty="0"/>
              <a:t>Requires spending of $X per student above $Y regular K12 per student spending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2800" dirty="0" smtClean="0"/>
              <a:t>How to </a:t>
            </a:r>
            <a:r>
              <a:rPr lang="en-US" sz="2800" b="1" dirty="0" smtClean="0">
                <a:solidFill>
                  <a:srgbClr val="3366FF"/>
                </a:solidFill>
              </a:rPr>
              <a:t>make trade-off </a:t>
            </a:r>
            <a:r>
              <a:rPr lang="en-US" sz="2800" dirty="0" smtClean="0"/>
              <a:t>between NE and SW quadrants?</a:t>
            </a:r>
          </a:p>
          <a:p>
            <a:pPr marL="350838" lvl="1" indent="0">
              <a:buNone/>
            </a:pPr>
            <a:r>
              <a:rPr lang="en-US" sz="2400" dirty="0" smtClean="0"/>
              <a:t>Two </a:t>
            </a:r>
            <a:r>
              <a:rPr lang="en-US" sz="2400" dirty="0"/>
              <a:t>expensive sites; one very effective site; one adverse-effect site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4568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7765" y="244158"/>
            <a:ext cx="7677710" cy="13398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>
                <a:ea typeface="ＭＳ Ｐゴシック" pitchFamily="34" charset="-128"/>
              </a:rPr>
              <a:t>Specifics for Talent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08121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Specifying effectiveness: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Ratios differ across effects on high school and college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Not continuous: no value if ‘ever’ or ‘never’ HS completer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Reporting cost-effectiveness: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Mindful of negative CE ratio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Mindful of scale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Incremental over existing school spending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Induced costs?</a:t>
            </a:r>
          </a:p>
          <a:p>
            <a:pPr marL="236538" lvl="1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Not annual operating expenditures because dosage &gt;1 year</a:t>
            </a:r>
          </a:p>
        </p:txBody>
      </p:sp>
    </p:spTree>
    <p:extLst>
      <p:ext uri="{BB962C8B-B14F-4D97-AF65-F5344CB8AC3E}">
        <p14:creationId xmlns:p14="http://schemas.microsoft.com/office/powerpoint/2010/main" val="3028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Validity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48" y="1927412"/>
            <a:ext cx="7888940" cy="44524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Internal validity (assuming C and E identified): </a:t>
            </a:r>
          </a:p>
          <a:p>
            <a:pPr lvl="1"/>
            <a:r>
              <a:rPr lang="en-US" dirty="0" smtClean="0"/>
              <a:t>Correspondence of costs data and effects data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ypothesis testing / statistical significance</a:t>
            </a:r>
          </a:p>
          <a:p>
            <a:pPr lvl="1"/>
            <a:r>
              <a:rPr lang="en-US" dirty="0" smtClean="0"/>
              <a:t>Heterogeneity of student groups</a:t>
            </a:r>
          </a:p>
          <a:p>
            <a:pPr lvl="1"/>
            <a:r>
              <a:rPr lang="en-US" dirty="0" smtClean="0"/>
              <a:t>Targeting to student groups</a:t>
            </a:r>
          </a:p>
          <a:p>
            <a:pPr marL="350838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External validity:</a:t>
            </a:r>
          </a:p>
          <a:p>
            <a:pPr lvl="1"/>
            <a:r>
              <a:rPr lang="en-US" dirty="0" smtClean="0"/>
              <a:t>Expected</a:t>
            </a:r>
            <a:r>
              <a:rPr lang="en-US" dirty="0"/>
              <a:t> </a:t>
            </a:r>
            <a:r>
              <a:rPr lang="en-US" dirty="0" smtClean="0"/>
              <a:t>costs should generalize across Talent Search</a:t>
            </a:r>
          </a:p>
          <a:p>
            <a:pPr lvl="1"/>
            <a:r>
              <a:rPr lang="en-US" dirty="0" smtClean="0"/>
              <a:t>Talent Search regulations unchanged since LBJ</a:t>
            </a:r>
          </a:p>
          <a:p>
            <a:pPr lvl="1"/>
            <a:r>
              <a:rPr lang="en-US" dirty="0" smtClean="0"/>
              <a:t>Scale?</a:t>
            </a:r>
          </a:p>
          <a:p>
            <a:pPr lvl="1"/>
            <a:r>
              <a:rPr lang="en-US" dirty="0" smtClean="0"/>
              <a:t>How much effect do we want to buy (ICERs)?</a:t>
            </a:r>
          </a:p>
        </p:txBody>
      </p:sp>
    </p:spTree>
    <p:extLst>
      <p:ext uri="{BB962C8B-B14F-4D97-AF65-F5344CB8AC3E}">
        <p14:creationId xmlns:p14="http://schemas.microsoft.com/office/powerpoint/2010/main" val="24400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158"/>
            <a:ext cx="8229600" cy="1339850"/>
          </a:xfrm>
        </p:spPr>
        <p:txBody>
          <a:bodyPr lIns="92075" tIns="46038" rIns="92075" bIns="46038">
            <a:normAutofit/>
          </a:bodyPr>
          <a:lstStyle/>
          <a:p>
            <a:pPr algn="l" eaLnBrk="1" hangingPunct="1"/>
            <a:r>
              <a:rPr lang="en-US" sz="4200" b="1" dirty="0" smtClean="0">
                <a:ea typeface="ＭＳ Ｐゴシック" pitchFamily="34" charset="-128"/>
              </a:rPr>
              <a:t>Specifying Effects is </a:t>
            </a:r>
            <a:r>
              <a:rPr lang="en-US" sz="4200" b="1" dirty="0" smtClean="0">
                <a:solidFill>
                  <a:srgbClr val="FF0000"/>
                </a:solidFill>
                <a:ea typeface="ＭＳ Ｐゴシック" pitchFamily="34" charset="-128"/>
              </a:rPr>
              <a:t>Critical</a:t>
            </a:r>
            <a:endParaRPr lang="en-US" sz="4200" b="1" dirty="0" smtClean="0">
              <a:ea typeface="ＭＳ Ｐゴシック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 lIns="92075" tIns="46038" rIns="92075" bIns="46038"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000" dirty="0" smtClean="0">
                <a:solidFill>
                  <a:schemeClr val="tx1"/>
                </a:solidFill>
                <a:ea typeface="ＭＳ Ｐゴシック" pitchFamily="34" charset="-128"/>
              </a:rPr>
              <a:t>Need </a:t>
            </a:r>
            <a:r>
              <a:rPr lang="en-US" sz="3000" dirty="0">
                <a:solidFill>
                  <a:schemeClr val="tx1"/>
                </a:solidFill>
                <a:ea typeface="ＭＳ Ｐゴシック" pitchFamily="34" charset="-128"/>
              </a:rPr>
              <a:t>to get effectiveness measure from experts (e.g. reading specialist)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000" dirty="0" smtClean="0">
                <a:solidFill>
                  <a:schemeClr val="tx1"/>
                </a:solidFill>
                <a:ea typeface="ＭＳ Ｐゴシック" pitchFamily="34" charset="-128"/>
              </a:rPr>
              <a:t>Have to use numbers on a scale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000" dirty="0" smtClean="0">
                <a:solidFill>
                  <a:schemeClr val="tx1"/>
                </a:solidFill>
                <a:ea typeface="ＭＳ Ｐゴシック" pitchFamily="34" charset="-128"/>
              </a:rPr>
              <a:t>Can combine scales using weights: </a:t>
            </a:r>
            <a:r>
              <a:rPr lang="en-US" sz="3000" dirty="0" smtClean="0">
                <a:solidFill>
                  <a:schemeClr val="tx1"/>
                </a:solidFill>
              </a:rPr>
              <a:t>cost-utility analysis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Effect can be identified using any identification strategy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q"/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2764" b="12764"/>
          <a:stretch>
            <a:fillRect/>
          </a:stretch>
        </p:blipFill>
        <p:spPr>
          <a:xfrm>
            <a:off x="268941" y="865188"/>
            <a:ext cx="8396288" cy="5200650"/>
          </a:xfrm>
        </p:spPr>
      </p:pic>
    </p:spTree>
    <p:extLst>
      <p:ext uri="{BB962C8B-B14F-4D97-AF65-F5344CB8AC3E}">
        <p14:creationId xmlns:p14="http://schemas.microsoft.com/office/powerpoint/2010/main" val="369628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3309" r="-23309"/>
          <a:stretch>
            <a:fillRect/>
          </a:stretch>
        </p:blipFill>
        <p:spPr>
          <a:xfrm>
            <a:off x="-862666" y="441325"/>
            <a:ext cx="11007725" cy="5624513"/>
          </a:xfrm>
        </p:spPr>
      </p:pic>
    </p:spTree>
    <p:extLst>
      <p:ext uri="{BB962C8B-B14F-4D97-AF65-F5344CB8AC3E}">
        <p14:creationId xmlns:p14="http://schemas.microsoft.com/office/powerpoint/2010/main" val="1366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0119" r="-10119"/>
          <a:stretch>
            <a:fillRect/>
          </a:stretch>
        </p:blipFill>
        <p:spPr>
          <a:xfrm>
            <a:off x="465792" y="706438"/>
            <a:ext cx="8185150" cy="5359400"/>
          </a:xfrm>
        </p:spPr>
      </p:pic>
      <p:sp>
        <p:nvSpPr>
          <p:cNvPr id="3" name="Donut 2"/>
          <p:cNvSpPr/>
          <p:nvPr/>
        </p:nvSpPr>
        <p:spPr>
          <a:xfrm>
            <a:off x="4480295" y="4110390"/>
            <a:ext cx="914400" cy="914400"/>
          </a:xfrm>
          <a:prstGeom prst="donut">
            <a:avLst>
              <a:gd name="adj" fmla="val 133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480295" y="1707496"/>
            <a:ext cx="914400" cy="914400"/>
          </a:xfrm>
          <a:prstGeom prst="donut">
            <a:avLst>
              <a:gd name="adj" fmla="val 133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158"/>
            <a:ext cx="7788275" cy="1339850"/>
          </a:xfrm>
        </p:spPr>
        <p:txBody>
          <a:bodyPr lIns="92075" tIns="46038" rIns="92075" bIns="46038"/>
          <a:lstStyle/>
          <a:p>
            <a:pPr algn="l" eaLnBrk="1" hangingPunct="1"/>
            <a:r>
              <a:rPr lang="en-US" sz="4000" b="1" dirty="0" smtClean="0">
                <a:ea typeface="ＭＳ Ｐゴシック" pitchFamily="34" charset="-128"/>
              </a:rPr>
              <a:t>What are Better Measures of Effectiveness?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 lIns="92075" tIns="46038" rIns="92075" bIns="46038">
            <a:noAutofit/>
          </a:bodyPr>
          <a:lstStyle/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Ultimately, all scales are numerical artifacts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solidFill>
                  <a:srgbClr val="3366FF"/>
                </a:solidFill>
                <a:ea typeface="ＭＳ Ｐゴシック" pitchFamily="34" charset="-128"/>
              </a:rPr>
              <a:t>Preferred qualities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of scales for CEA: </a:t>
            </a:r>
          </a:p>
          <a:p>
            <a:pPr marL="738188" lvl="1" indent="-51435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Capture all dimensions of intervention</a:t>
            </a:r>
          </a:p>
          <a:p>
            <a:pPr marL="738188" lvl="1" indent="-51435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Continuous across students (not discrete)</a:t>
            </a:r>
          </a:p>
          <a:p>
            <a:pPr marL="738188" lvl="1" indent="-514350">
              <a:lnSpc>
                <a:spcPct val="90000"/>
              </a:lnSpc>
              <a:buClr>
                <a:schemeClr val="bg2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Stable (e.g., over grades)</a:t>
            </a:r>
          </a:p>
        </p:txBody>
      </p:sp>
    </p:spTree>
    <p:extLst>
      <p:ext uri="{BB962C8B-B14F-4D97-AF65-F5344CB8AC3E}">
        <p14:creationId xmlns:p14="http://schemas.microsoft.com/office/powerpoint/2010/main" val="1301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261862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apital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261862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2393</Words>
  <Application>Microsoft Macintosh PowerPoint</Application>
  <PresentationFormat>On-screen Show (4:3)</PresentationFormat>
  <Paragraphs>903</Paragraphs>
  <Slides>46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Capital</vt:lpstr>
      <vt:lpstr>1_Capital</vt:lpstr>
      <vt:lpstr>  COST-EFFECTIVENESS ANALYSIS  </vt:lpstr>
      <vt:lpstr>Cost-Effectiveness Analysis</vt:lpstr>
      <vt:lpstr>CEA Stylized Example</vt:lpstr>
      <vt:lpstr>Key Issues for CEA</vt:lpstr>
      <vt:lpstr>Specifying Effects is Critical</vt:lpstr>
      <vt:lpstr>PowerPoint Presentation</vt:lpstr>
      <vt:lpstr>PowerPoint Presentation</vt:lpstr>
      <vt:lpstr>PowerPoint Presentation</vt:lpstr>
      <vt:lpstr>What are Better Measures of Effectiveness?</vt:lpstr>
      <vt:lpstr>What are Better Measures of Effectiveness?</vt:lpstr>
      <vt:lpstr>Use any Method to Identify Effectiveness</vt:lpstr>
      <vt:lpstr>Cautious with Meta-Analytic Effects</vt:lpstr>
      <vt:lpstr>Use Meta-Analytic Effects under some Conditions</vt:lpstr>
      <vt:lpstr>2. Reporting CE Ratios</vt:lpstr>
      <vt:lpstr>CEA Example: Talent Search</vt:lpstr>
      <vt:lpstr>Effects of Talent Search </vt:lpstr>
      <vt:lpstr>Explaining Cost Estimates</vt:lpstr>
      <vt:lpstr>Average Cost of Talent Search </vt:lpstr>
      <vt:lpstr>Reporting Cost-effectiveness</vt:lpstr>
      <vt:lpstr>CE Ratios</vt:lpstr>
      <vt:lpstr>CE Ratios for Talent Search</vt:lpstr>
      <vt:lpstr>CE Ratios for Talent Search</vt:lpstr>
      <vt:lpstr>Cost-Effectiveness Plane</vt:lpstr>
      <vt:lpstr>Cost-Effectiveness Plane</vt:lpstr>
      <vt:lpstr>Cost-Effectiveness Plane</vt:lpstr>
      <vt:lpstr>Effects of TS Across 9 Sites</vt:lpstr>
      <vt:lpstr>Costs of TS Across 9 Sites</vt:lpstr>
      <vt:lpstr>CE Ratios for HS Completion</vt:lpstr>
      <vt:lpstr>CE Plane HS Graduation</vt:lpstr>
      <vt:lpstr>Incremental CE Ratios</vt:lpstr>
      <vt:lpstr>Incremental CERs: HS</vt:lpstr>
      <vt:lpstr>Incremental CE Ratios: Dominant Site Framework</vt:lpstr>
      <vt:lpstr>PowerPoint Presentation</vt:lpstr>
      <vt:lpstr>PowerPoint Presentation</vt:lpstr>
      <vt:lpstr>PowerPoint Presentation</vt:lpstr>
      <vt:lpstr>PowerPoint Presentation</vt:lpstr>
      <vt:lpstr>Combine effects with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Interpretation and Validity</vt:lpstr>
      <vt:lpstr>Interpretation</vt:lpstr>
      <vt:lpstr>Specifics for Talent Search</vt:lpstr>
      <vt:lpstr>Validity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COST-EFFECTIVENESS ANALYSIS  </dc:title>
  <dc:creator>Clive Belfield</dc:creator>
  <cp:lastModifiedBy>Clive Belfield</cp:lastModifiedBy>
  <cp:revision>156</cp:revision>
  <dcterms:created xsi:type="dcterms:W3CDTF">2015-07-27T22:47:28Z</dcterms:created>
  <dcterms:modified xsi:type="dcterms:W3CDTF">2017-01-11T15:45:56Z</dcterms:modified>
</cp:coreProperties>
</file>