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1" r:id="rId2"/>
    <p:sldId id="259" r:id="rId3"/>
    <p:sldId id="260" r:id="rId4"/>
    <p:sldId id="273" r:id="rId5"/>
    <p:sldId id="272" r:id="rId6"/>
    <p:sldId id="261" r:id="rId7"/>
    <p:sldId id="267" r:id="rId8"/>
    <p:sldId id="270" r:id="rId9"/>
    <p:sldId id="262" r:id="rId10"/>
    <p:sldId id="263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DB2D4-55F9-7148-A607-DD1786EBF8C4}" type="datetimeFigureOut">
              <a:rPr lang="en-US" smtClean="0"/>
              <a:t>1/9/17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35D5-E1B4-364B-8C52-5FBE2A94A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2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98" tIns="45899" rIns="91798" bIns="45899" anchor="b"/>
          <a:lstStyle/>
          <a:p>
            <a:pPr defTabSz="90441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2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98" tIns="45899" rIns="91798" bIns="45899" anchor="b"/>
          <a:lstStyle/>
          <a:p>
            <a:pPr defTabSz="90441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2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98" tIns="45899" rIns="91798" bIns="45899" anchor="b"/>
          <a:lstStyle/>
          <a:p>
            <a:pPr defTabSz="90441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2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98" tIns="45899" rIns="91798" bIns="45899" anchor="b"/>
          <a:lstStyle/>
          <a:p>
            <a:pPr defTabSz="90441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2" y="8684926"/>
            <a:ext cx="297259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98" tIns="45899" rIns="91798" bIns="45899" anchor="b"/>
          <a:lstStyle/>
          <a:p>
            <a:pPr defTabSz="90441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C335D-CF0E-4FFA-AA48-7B2D0E8B648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0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CD938-E625-4EAA-9043-4054A60A780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pPr>
              <a:defRPr/>
            </a:pPr>
            <a:fld id="{7B24C0F6-B236-2441-BC3A-5A9D36B23E20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AA957AF-53C0-420B-9C2D-77DB1416566C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/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93276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>
                      <a:solidFill>
                        <a:srgbClr val="FFFFFF"/>
                      </a:solidFill>
                      <a:latin typeface="News Gothic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BCF9AA-0653-A447-BFD3-3897A7450251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5A469-C740-4FE5-8E4F-849E3FA0A31D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8090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News Gothic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1CD67-AB05-234F-ADD0-89F5C08569AE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01EC4-193D-4970-8D09-99C1345F191B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30876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News Gothic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EEDC1-0793-7542-A13B-3E1A4C06C384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5A469-C740-4FE5-8E4F-849E3FA0A31D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3497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81FB1-5BB4-1C4F-B4D8-B9D8DD50399A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9732C-43AA-4C0A-95ED-8C86AFF87878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489765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News Gothic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A1881-0DAD-274A-90EB-121E6C96AC01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1C907-34D4-46AE-999B-75B0FC1586A8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1662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7F4FA9-85AB-E14B-A624-1906471A79B0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00249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pPr>
              <a:defRPr/>
            </a:pPr>
            <a:fld id="{AFF6BDE9-AF66-294E-8D21-2C8DF4C1E1CC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769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C69010-E63A-264C-91CF-4D7208FAE941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7B0E2-CECA-4DA4-BEB8-0D78ABE4C0A4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58512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736AD8-AEF7-0A45-8138-93F6D334A3AE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A4742-B5E2-4840-BAD3-8ABB610E123C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82233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News Gothic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2E547-71E6-8D43-AB69-BC661FE86212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BCE2D-C43B-4F88-BE6B-5B5BF18BDE09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2421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E1F576-1767-C043-87F2-3AD1A8BDC4B9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010EB-B1B8-4CC6-BD00-5A637BE31CA0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2620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News Gothic MT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>
                  <a:solidFill>
                    <a:srgbClr val="FFFFFF"/>
                  </a:solidFill>
                  <a:latin typeface="News Gothic MT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EDF47D-C07B-8C41-B82B-82676B888A12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9F79C-AF5A-4E7D-BC00-6A762AC31B11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07716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  <a:latin typeface="News Gothic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>
                    <a:solidFill>
                      <a:srgbClr val="FFFFFF"/>
                    </a:solidFill>
                    <a:latin typeface="News Gothic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0EB60A-2B80-5A46-B224-67BC362CD35F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</a:rPr>
              <a:pPr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/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96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EF712DF-0786-B948-B89A-5FE32D38B1F2}" type="datetime1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ea typeface="ＭＳ Ｐゴシック" pitchFamily="34" charset="-128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1/9/17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618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F5A469-C740-4FE5-8E4F-849E3FA0A31D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59000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ls.gov/oes/current/oes_nat.htm%2325-000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5737F4"/>
                </a:solidFill>
                <a:latin typeface="News Gothic MT"/>
              </a:rPr>
              <a:t>1</a:t>
            </a:r>
            <a:endParaRPr lang="en-US" dirty="0">
              <a:solidFill>
                <a:srgbClr val="5737F4"/>
              </a:solidFill>
              <a:latin typeface="News Gothic M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66725"/>
            <a:ext cx="8401050" cy="4025246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  <a:t>Group discussant </a:t>
            </a:r>
            <a:r>
              <a:rPr lang="en-US" sz="4000" b="1" dirty="0">
                <a:solidFill>
                  <a:schemeClr val="tx1"/>
                </a:solidFill>
                <a:ea typeface="ＭＳ Ｐゴシック" pitchFamily="34" charset="-128"/>
              </a:rPr>
              <a:t>q</a:t>
            </a:r>
            <a: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  <a:t>uestion:</a:t>
            </a:r>
            <a:b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b="1" dirty="0" smtClean="0">
                <a:solidFill>
                  <a:srgbClr val="3366FF"/>
                </a:solidFill>
                <a:ea typeface="ＭＳ Ｐゴシック" pitchFamily="34" charset="-128"/>
              </a:rPr>
              <a:t>Shoul</a:t>
            </a:r>
            <a:r>
              <a:rPr lang="en-US" sz="4000" b="1" dirty="0" smtClean="0">
                <a:solidFill>
                  <a:srgbClr val="3366FF"/>
                </a:solidFill>
                <a:ea typeface="ＭＳ Ｐゴシック" pitchFamily="34" charset="-128"/>
              </a:rPr>
              <a:t>d we replace </a:t>
            </a:r>
            <a:r>
              <a:rPr lang="en-US" sz="4000" b="1" dirty="0" smtClean="0">
                <a:solidFill>
                  <a:srgbClr val="3366FF"/>
                </a:solidFill>
                <a:ea typeface="ＭＳ Ｐゴシック" pitchFamily="34" charset="-128"/>
              </a:rPr>
              <a:t>Associate Professors with Adjunct Faculty?</a:t>
            </a:r>
            <a:endParaRPr lang="en-US" sz="4000" b="1" dirty="0" smtClean="0">
              <a:solidFill>
                <a:srgbClr val="3366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51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158"/>
            <a:ext cx="7788275" cy="133985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latin typeface="News Gothic MT"/>
                <a:ea typeface="ＭＳ Ｐゴシック" pitchFamily="34" charset="-128"/>
                <a:cs typeface="News Gothic MT"/>
              </a:rPr>
              <a:t>2a. Effectiveness Analysis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2228724"/>
              </p:ext>
            </p:extLst>
          </p:nvPr>
        </p:nvGraphicFramePr>
        <p:xfrm>
          <a:off x="952501" y="1930400"/>
          <a:ext cx="6715124" cy="3968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8781"/>
                <a:gridCol w="1678781"/>
                <a:gridCol w="1678781"/>
                <a:gridCol w="1678781"/>
              </a:tblGrid>
              <a:tr h="82593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Class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Size</a:t>
                      </a:r>
                      <a:r>
                        <a:rPr lang="en-US" sz="2400" b="1" i="0" baseline="0" dirty="0" smtClean="0">
                          <a:latin typeface="News Gothic MT"/>
                          <a:cs typeface="News Gothic MT"/>
                        </a:rPr>
                        <a:t> </a:t>
                      </a:r>
                      <a:r>
                        <a:rPr lang="en-US" sz="2400" b="1" i="1" baseline="0" dirty="0" smtClean="0">
                          <a:latin typeface="News Gothic MT"/>
                          <a:cs typeface="News Gothic MT"/>
                        </a:rPr>
                        <a:t>n</a:t>
                      </a:r>
                      <a:endParaRPr lang="en-US" sz="2400" b="1" i="0" dirty="0" smtClean="0">
                        <a:latin typeface="News Gothic MT"/>
                        <a:cs typeface="News Gothic MT"/>
                      </a:endParaRPr>
                    </a:p>
                  </a:txBody>
                  <a:tcPr marL="50936" marR="5093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Score </a:t>
                      </a:r>
                    </a:p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= E</a:t>
                      </a:r>
                      <a:endParaRPr lang="en-US" sz="2400" b="1" i="0" dirty="0">
                        <a:latin typeface="News Gothic MT"/>
                        <a:cs typeface="News Gothic MT"/>
                      </a:endParaRPr>
                    </a:p>
                  </a:txBody>
                  <a:tcPr marL="50936" marR="50936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Cost</a:t>
                      </a:r>
                    </a:p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= C</a:t>
                      </a:r>
                      <a:endParaRPr lang="en-US" sz="2400" b="1" i="0" dirty="0">
                        <a:latin typeface="News Gothic MT"/>
                        <a:cs typeface="News Gothic MT"/>
                      </a:endParaRPr>
                    </a:p>
                  </a:txBody>
                  <a:tcPr marL="50936" marR="50936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C/E </a:t>
                      </a:r>
                    </a:p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Ratio</a:t>
                      </a:r>
                      <a:endParaRPr lang="en-US" sz="2400" b="1" i="0" dirty="0">
                        <a:latin typeface="News Gothic MT"/>
                        <a:cs typeface="News Gothic MT"/>
                      </a:endParaRPr>
                    </a:p>
                  </a:txBody>
                  <a:tcPr marL="50936" marR="50936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5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4.20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$25k</a:t>
                      </a:r>
                    </a:p>
                  </a:txBody>
                  <a:tcPr marL="50936" marR="50936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$5,950 </a:t>
                      </a: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10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4.15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News Gothic MT"/>
                        </a:rPr>
                        <a:t>$25k</a:t>
                      </a:r>
                    </a:p>
                  </a:txBody>
                  <a:tcPr marL="50936" marR="50936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$6,020 </a:t>
                      </a: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15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4.10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News Gothic MT"/>
                        </a:rPr>
                        <a:t>$25k</a:t>
                      </a:r>
                    </a:p>
                  </a:txBody>
                  <a:tcPr marL="50936" marR="50936" anchor="ctr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$6,100 </a:t>
                      </a: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20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4.05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News Gothic MT"/>
                        </a:rPr>
                        <a:t>$25k</a:t>
                      </a:r>
                    </a:p>
                  </a:txBody>
                  <a:tcPr marL="50936" marR="50936" anchor="ctr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$6,170 </a:t>
                      </a: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40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3.86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News Gothic MT"/>
                        </a:rPr>
                        <a:t>$25k</a:t>
                      </a:r>
                    </a:p>
                  </a:txBody>
                  <a:tcPr marL="50936" marR="50936" anchor="ctr"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News Gothic MT"/>
                          <a:cs typeface="News Gothic MT"/>
                        </a:rPr>
                        <a:t> $6,480 </a:t>
                      </a: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A4742-B5E2-4840-BAD3-8ABB610E123C}" type="slidenum">
              <a:rPr lang="en-US" smtClean="0">
                <a:solidFill>
                  <a:srgbClr val="000000"/>
                </a:solidFill>
                <a:latin typeface="News Gothic MT"/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2" name="Frame 1"/>
          <p:cNvSpPr/>
          <p:nvPr/>
        </p:nvSpPr>
        <p:spPr>
          <a:xfrm>
            <a:off x="952501" y="2825750"/>
            <a:ext cx="6715124" cy="650875"/>
          </a:xfrm>
          <a:prstGeom prst="fram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34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158"/>
            <a:ext cx="7788275" cy="133985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latin typeface="News Gothic MT"/>
                <a:ea typeface="ＭＳ Ｐゴシック" pitchFamily="34" charset="-128"/>
                <a:cs typeface="News Gothic MT"/>
              </a:rPr>
              <a:t>2b. Effectiveness Analysis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8042200"/>
              </p:ext>
            </p:extLst>
          </p:nvPr>
        </p:nvGraphicFramePr>
        <p:xfrm>
          <a:off x="952501" y="1930400"/>
          <a:ext cx="6715125" cy="3968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3025"/>
                <a:gridCol w="1343025"/>
                <a:gridCol w="1343025"/>
                <a:gridCol w="1343025"/>
                <a:gridCol w="1343025"/>
              </a:tblGrid>
              <a:tr h="82593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Class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Size </a:t>
                      </a:r>
                      <a:r>
                        <a:rPr lang="en-US" sz="2400" b="1" i="1" dirty="0" smtClean="0">
                          <a:latin typeface="News Gothic MT"/>
                          <a:cs typeface="News Gothic MT"/>
                        </a:rPr>
                        <a:t>n</a:t>
                      </a:r>
                    </a:p>
                  </a:txBody>
                  <a:tcPr marL="50936" marR="50936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Score </a:t>
                      </a:r>
                    </a:p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S</a:t>
                      </a:r>
                      <a:endParaRPr lang="en-US" sz="2400" b="1" i="0" dirty="0">
                        <a:latin typeface="News Gothic MT"/>
                        <a:cs typeface="News Gothic MT"/>
                      </a:endParaRPr>
                    </a:p>
                  </a:txBody>
                  <a:tcPr marL="50936" marR="50936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Effect</a:t>
                      </a:r>
                    </a:p>
                    <a:p>
                      <a:pPr algn="ctr"/>
                      <a:r>
                        <a:rPr lang="en-US" sz="2400" b="1" dirty="0" smtClean="0"/>
                        <a:t>E=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S x </a:t>
                      </a:r>
                      <a:r>
                        <a:rPr lang="en-US" sz="2400" b="1" i="1" dirty="0" smtClean="0"/>
                        <a:t>n</a:t>
                      </a:r>
                      <a:endParaRPr lang="en-US" sz="2400" b="1" i="1" dirty="0"/>
                    </a:p>
                  </a:txBody>
                  <a:tcPr marL="50936" marR="50936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Cost</a:t>
                      </a:r>
                    </a:p>
                    <a:p>
                      <a:pPr algn="ctr"/>
                      <a:r>
                        <a:rPr lang="en-US" sz="2400" b="1" i="0" smtClean="0">
                          <a:latin typeface="News Gothic MT"/>
                          <a:cs typeface="News Gothic MT"/>
                        </a:rPr>
                        <a:t>=C</a:t>
                      </a:r>
                      <a:endParaRPr lang="en-US" sz="2400" b="1" i="0" dirty="0">
                        <a:latin typeface="News Gothic MT"/>
                        <a:cs typeface="News Gothic MT"/>
                      </a:endParaRPr>
                    </a:p>
                  </a:txBody>
                  <a:tcPr marL="50936" marR="50936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C/E </a:t>
                      </a:r>
                    </a:p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Ratio</a:t>
                      </a:r>
                      <a:endParaRPr lang="en-US" sz="2400" b="1" i="0" dirty="0">
                        <a:latin typeface="News Gothic MT"/>
                        <a:cs typeface="News Gothic MT"/>
                      </a:endParaRPr>
                    </a:p>
                  </a:txBody>
                  <a:tcPr marL="50936" marR="50936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5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4.20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21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$25k</a:t>
                      </a:r>
                    </a:p>
                  </a:txBody>
                  <a:tcPr marL="50936" marR="50936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$1,190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10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4.15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41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News Gothic MT"/>
                        </a:rPr>
                        <a:t>$25k</a:t>
                      </a:r>
                    </a:p>
                  </a:txBody>
                  <a:tcPr marL="50936" marR="50936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$600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15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4.10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62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News Gothic MT"/>
                        </a:rPr>
                        <a:t>$25k</a:t>
                      </a:r>
                    </a:p>
                  </a:txBody>
                  <a:tcPr marL="50936" marR="50936" anchor="ctr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$410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20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4.05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81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News Gothic MT"/>
                        </a:rPr>
                        <a:t>$25k</a:t>
                      </a:r>
                    </a:p>
                  </a:txBody>
                  <a:tcPr marL="50936" marR="50936" anchor="ctr"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$310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40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3.86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154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News Gothic MT"/>
                        </a:rPr>
                        <a:t>$25k</a:t>
                      </a:r>
                    </a:p>
                  </a:txBody>
                  <a:tcPr marL="50936" marR="50936" anchor="ctr"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$160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A4742-B5E2-4840-BAD3-8ABB610E123C}" type="slidenum">
              <a:rPr lang="en-US" smtClean="0">
                <a:solidFill>
                  <a:srgbClr val="000000"/>
                </a:solidFill>
                <a:latin typeface="News Gothic MT"/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2" name="Frame 1"/>
          <p:cNvSpPr/>
          <p:nvPr/>
        </p:nvSpPr>
        <p:spPr>
          <a:xfrm>
            <a:off x="952501" y="5232525"/>
            <a:ext cx="6715124" cy="650875"/>
          </a:xfrm>
          <a:prstGeom prst="fram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A4742-B5E2-4840-BAD3-8ABB610E123C}" type="slidenum">
              <a:rPr lang="en-US" smtClean="0">
                <a:solidFill>
                  <a:srgbClr val="000000"/>
                </a:solidFill>
                <a:latin typeface="News Gothic MT"/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03225"/>
            <a:ext cx="8366125" cy="133985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rgbClr val="3366FF"/>
                </a:solidFill>
                <a:latin typeface="News Gothic MT"/>
                <a:ea typeface="ＭＳ Ｐゴシック" pitchFamily="34" charset="-128"/>
                <a:cs typeface="News Gothic MT"/>
              </a:rPr>
              <a:t>What is the most cost-effective class size in college?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92124" y="2109787"/>
            <a:ext cx="7413625" cy="4017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100" b="1" dirty="0" smtClean="0">
              <a:solidFill>
                <a:srgbClr val="3366FF"/>
              </a:solidFill>
              <a:latin typeface="News Gothic MT"/>
              <a:ea typeface="ＭＳ Ｐゴシック" pitchFamily="34" charset="-128"/>
              <a:cs typeface="News Gothic M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News Gothic MT"/>
                <a:ea typeface="ＭＳ Ｐゴシック" pitchFamily="34" charset="-128"/>
                <a:cs typeface="News Gothic MT"/>
              </a:rPr>
              <a:t>It depends </a:t>
            </a:r>
            <a:r>
              <a:rPr lang="en-US" sz="2800" b="1" dirty="0" smtClean="0">
                <a:solidFill>
                  <a:srgbClr val="FF0000"/>
                </a:solidFill>
                <a:latin typeface="News Gothic MT"/>
                <a:ea typeface="ＭＳ Ｐゴシック" pitchFamily="34" charset="-128"/>
                <a:cs typeface="News Gothic MT"/>
              </a:rPr>
              <a:t>critically</a:t>
            </a:r>
            <a:r>
              <a:rPr lang="en-US" sz="2800" b="1" dirty="0" smtClean="0">
                <a:solidFill>
                  <a:schemeClr val="tx1"/>
                </a:solidFill>
                <a:latin typeface="News Gothic MT"/>
                <a:ea typeface="ＭＳ Ｐゴシック" pitchFamily="34" charset="-128"/>
                <a:cs typeface="News Gothic MT"/>
              </a:rPr>
              <a:t> on how you </a:t>
            </a:r>
            <a:r>
              <a:rPr lang="en-US" sz="2800" b="1" smtClean="0">
                <a:solidFill>
                  <a:schemeClr val="tx1"/>
                </a:solidFill>
                <a:latin typeface="News Gothic MT"/>
                <a:ea typeface="ＭＳ Ｐゴシック" pitchFamily="34" charset="-128"/>
                <a:cs typeface="News Gothic MT"/>
              </a:rPr>
              <a:t>measure effectiveness</a:t>
            </a:r>
            <a:endParaRPr lang="en-US" sz="2800" b="1" dirty="0" smtClean="0">
              <a:solidFill>
                <a:schemeClr val="tx1"/>
              </a:solidFill>
              <a:latin typeface="News Gothic MT"/>
              <a:ea typeface="ＭＳ Ｐゴシック" pitchFamily="34" charset="-128"/>
              <a:cs typeface="News Gothic MT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600" dirty="0" smtClean="0">
              <a:latin typeface="News Gothic MT"/>
              <a:ea typeface="ＭＳ Ｐゴシック" pitchFamily="34" charset="-128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2038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5737F4"/>
                </a:solidFill>
                <a:latin typeface="News Gothic MT"/>
              </a:rPr>
              <a:t>1</a:t>
            </a:r>
            <a:endParaRPr lang="en-US" dirty="0">
              <a:solidFill>
                <a:srgbClr val="5737F4"/>
              </a:solidFill>
              <a:latin typeface="News Gothic M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66725"/>
            <a:ext cx="8401050" cy="13398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  <a:t>Group discussant </a:t>
            </a:r>
            <a:r>
              <a:rPr lang="en-US" sz="4000" b="1" dirty="0">
                <a:solidFill>
                  <a:schemeClr val="tx1"/>
                </a:solidFill>
                <a:ea typeface="ＭＳ Ｐゴシック" pitchFamily="34" charset="-128"/>
              </a:rPr>
              <a:t>q</a:t>
            </a:r>
            <a: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  <a:t>uestion:</a:t>
            </a:r>
            <a:b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b="1" dirty="0" smtClean="0">
                <a:solidFill>
                  <a:srgbClr val="3366FF"/>
                </a:solidFill>
                <a:ea typeface="ＭＳ Ｐゴシック" pitchFamily="34" charset="-128"/>
              </a:rPr>
              <a:t>Are Adjuncts </a:t>
            </a:r>
            <a:r>
              <a:rPr lang="en-US" sz="4000" b="1" dirty="0">
                <a:solidFill>
                  <a:srgbClr val="3366FF"/>
                </a:solidFill>
                <a:ea typeface="ＭＳ Ｐゴシック" pitchFamily="34" charset="-128"/>
              </a:rPr>
              <a:t>L</a:t>
            </a:r>
            <a:r>
              <a:rPr lang="en-US" sz="4000" b="1" dirty="0" smtClean="0">
                <a:solidFill>
                  <a:srgbClr val="3366FF"/>
                </a:solidFill>
                <a:ea typeface="ＭＳ Ｐゴシック" pitchFamily="34" charset="-128"/>
              </a:rPr>
              <a:t>ower Cost than Associate Professors?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88950" y="2925762"/>
            <a:ext cx="8229600" cy="39322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sz="2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Simplified salaries: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	Associate Professor </a:t>
            </a: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pa		= </a:t>
            </a: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$100,000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	Adjunct Faculty </a:t>
            </a: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per course </a:t>
            </a: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	  	=   </a:t>
            </a: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$</a:t>
            </a:r>
            <a:r>
              <a:rPr lang="en-US" sz="2200" dirty="0">
                <a:solidFill>
                  <a:srgbClr val="000000"/>
                </a:solidFill>
                <a:ea typeface="ＭＳ Ｐゴシック" pitchFamily="34" charset="-128"/>
              </a:rPr>
              <a:t>4</a:t>
            </a: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,000</a:t>
            </a:r>
            <a:endParaRPr lang="en-US" sz="22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sz="2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2200" b="1" dirty="0" smtClean="0">
                <a:solidFill>
                  <a:srgbClr val="000000"/>
                </a:solidFill>
                <a:ea typeface="ＭＳ Ｐゴシック" pitchFamily="34" charset="-128"/>
              </a:rPr>
              <a:t>Salaries </a:t>
            </a:r>
            <a:r>
              <a:rPr lang="en-US" sz="2200" b="1" dirty="0">
                <a:solidFill>
                  <a:srgbClr val="000000"/>
                </a:solidFill>
                <a:ea typeface="ＭＳ Ｐゴシック" pitchFamily="34" charset="-128"/>
              </a:rPr>
              <a:t>are not all the cost differences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sz="22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sz="2200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918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2" y="244158"/>
            <a:ext cx="7558267" cy="13398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  <a:ea typeface="ＭＳ Ｐゴシック" pitchFamily="34" charset="-128"/>
              </a:rPr>
              <a:t>1. Cost Analysis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3192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Salaries: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	Associate Professor with 3+2 load 	= $100,000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ea typeface="ＭＳ Ｐゴシック" pitchFamily="34" charset="-128"/>
              </a:rPr>
              <a:t>	Adjunct Faculty members 5 courses 	= $20,000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sz="22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2200" b="1" dirty="0" smtClean="0">
                <a:solidFill>
                  <a:srgbClr val="000000"/>
                </a:solidFill>
                <a:ea typeface="ＭＳ Ｐゴシック" pitchFamily="34" charset="-128"/>
              </a:rPr>
              <a:t>These are not all the cost differences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sz="2200" b="1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5737F4"/>
                </a:solidFill>
                <a:latin typeface="News Gothic MT"/>
              </a:rPr>
              <a:t>1</a:t>
            </a:r>
            <a:endParaRPr lang="en-US" dirty="0">
              <a:solidFill>
                <a:srgbClr val="5737F4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57955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a typeface="ＭＳ Ｐゴシック" pitchFamily="34" charset="-128"/>
                <a:hlinkClick r:id="rId2"/>
              </a:rPr>
              <a:t>https://www.bls.gov/oes/current/oes_nat.htm#25-0000</a:t>
            </a: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dirty="0" smtClean="0"/>
              <a:t>Adjunct salary schedule</a:t>
            </a:r>
          </a:p>
          <a:p>
            <a:pPr marL="0" indent="0">
              <a:buNone/>
            </a:pPr>
            <a:r>
              <a:rPr lang="en-US" dirty="0" smtClean="0"/>
              <a:t>Time allocation diaries for faculty</a:t>
            </a:r>
          </a:p>
          <a:p>
            <a:pPr marL="0" indent="0">
              <a:buNone/>
            </a:pPr>
            <a:r>
              <a:rPr lang="en-US" dirty="0" smtClean="0"/>
              <a:t>Interviews, data, documents on other resources faculty / adjuncts 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4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2183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9B0E6-B83D-45D0-9C6E-C619BD9A699C}" type="slidenum">
              <a:rPr lang="en-US" smtClean="0">
                <a:solidFill>
                  <a:srgbClr val="261862">
                    <a:lumMod val="60000"/>
                    <a:lumOff val="40000"/>
                  </a:srgbClr>
                </a:solidFill>
                <a:latin typeface="News Gothic MT"/>
              </a:rPr>
              <a:pPr>
                <a:defRPr/>
              </a:pPr>
              <a:t>5</a:t>
            </a:fld>
            <a:endParaRPr lang="en-US">
              <a:solidFill>
                <a:srgbClr val="261862">
                  <a:lumMod val="60000"/>
                  <a:lumOff val="40000"/>
                </a:srgbClr>
              </a:solidFill>
              <a:latin typeface="News Gothic M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-19178" b="-19178"/>
          <a:stretch>
            <a:fillRect/>
          </a:stretch>
        </p:blipFill>
        <p:spPr>
          <a:xfrm>
            <a:off x="807377" y="1033842"/>
            <a:ext cx="7345362" cy="3932238"/>
          </a:xfrm>
        </p:spPr>
      </p:pic>
    </p:spTree>
    <p:extLst>
      <p:ext uri="{BB962C8B-B14F-4D97-AF65-F5344CB8AC3E}">
        <p14:creationId xmlns:p14="http://schemas.microsoft.com/office/powerpoint/2010/main" val="99205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01616376"/>
              </p:ext>
            </p:extLst>
          </p:nvPr>
        </p:nvGraphicFramePr>
        <p:xfrm>
          <a:off x="645044" y="492710"/>
          <a:ext cx="7982417" cy="539277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950893"/>
                <a:gridCol w="2015762"/>
                <a:gridCol w="2015762"/>
              </a:tblGrid>
              <a:tr h="860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Associate</a:t>
                      </a:r>
                      <a:r>
                        <a:rPr lang="en-US" baseline="0" dirty="0" smtClean="0"/>
                        <a:t> Professor</a:t>
                      </a:r>
                      <a:endParaRPr lang="en-US" b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Adjunct</a:t>
                      </a:r>
                      <a:endParaRPr lang="en-US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3022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Arial"/>
                          <a:cs typeface="Arial"/>
                        </a:rPr>
                        <a:t>Students</a:t>
                      </a:r>
                      <a:endParaRPr lang="en-US" i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250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250</a:t>
                      </a:r>
                      <a:endParaRPr lang="en-US" i="1" dirty="0"/>
                    </a:p>
                  </a:txBody>
                  <a:tcPr anchor="ctr"/>
                </a:tc>
              </a:tr>
              <a:tr h="6730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Base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 salary (3+2) = 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$20,000</a:t>
                      </a:r>
                      <a:endParaRPr lang="en-US" dirty="0"/>
                    </a:p>
                  </a:txBody>
                  <a:tcPr anchor="ctr"/>
                </a:tc>
              </a:tr>
              <a:tr h="6730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+ Benefits @ 35%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$20,000</a:t>
                      </a:r>
                      <a:endParaRPr lang="en-US" dirty="0"/>
                    </a:p>
                  </a:txBody>
                  <a:tcPr anchor="ctr"/>
                </a:tc>
              </a:tr>
              <a:tr h="6730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+ Overheads @ 15%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$155,520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$23,000</a:t>
                      </a:r>
                      <a:endParaRPr lang="en-US" dirty="0"/>
                    </a:p>
                  </a:txBody>
                  <a:tcPr anchor="ctr"/>
                </a:tc>
              </a:tr>
              <a:tr h="10951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 Time for research@30%, advisement@15%, management @15%, recruitment@5%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$54,340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$23,000</a:t>
                      </a:r>
                      <a:endParaRPr lang="en-US" dirty="0"/>
                    </a:p>
                  </a:txBody>
                  <a:tcPr anchor="ctr"/>
                </a:tc>
              </a:tr>
              <a:tr h="7454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  <a:cs typeface="Arial"/>
                        </a:rPr>
                        <a:t>Cost per student</a:t>
                      </a:r>
                      <a:endParaRPr lang="en-US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$217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$92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9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66725"/>
            <a:ext cx="8401050" cy="133985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rgbClr val="3366FF"/>
                </a:solidFill>
                <a:ea typeface="ＭＳ Ｐゴシック" pitchFamily="34" charset="-128"/>
              </a:rPr>
              <a:t>Are Adjuncts </a:t>
            </a:r>
            <a:r>
              <a:rPr lang="en-US" sz="4000" b="1" dirty="0">
                <a:solidFill>
                  <a:srgbClr val="3366FF"/>
                </a:solidFill>
                <a:ea typeface="ＭＳ Ｐゴシック" pitchFamily="34" charset="-128"/>
              </a:rPr>
              <a:t>L</a:t>
            </a:r>
            <a:r>
              <a:rPr lang="en-US" sz="4000" b="1" dirty="0" smtClean="0">
                <a:solidFill>
                  <a:srgbClr val="3366FF"/>
                </a:solidFill>
                <a:ea typeface="ＭＳ Ｐゴシック" pitchFamily="34" charset="-128"/>
              </a:rPr>
              <a:t>ower Cost than Associate Professors?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88950" y="1972235"/>
            <a:ext cx="8229600" cy="411582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 smtClean="0">
                <a:solidFill>
                  <a:srgbClr val="3366FF"/>
                </a:solidFill>
                <a:ea typeface="ＭＳ Ｐゴシック" pitchFamily="34" charset="-128"/>
              </a:rPr>
              <a:t>Yes</a:t>
            </a:r>
            <a:endParaRPr lang="en-US" b="1" dirty="0">
              <a:solidFill>
                <a:srgbClr val="3366FF"/>
              </a:solidFill>
              <a:ea typeface="ＭＳ Ｐゴシック" pitchFamily="34" charset="-128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b="1" dirty="0" smtClean="0">
                <a:solidFill>
                  <a:srgbClr val="3366FF"/>
                </a:solidFill>
                <a:ea typeface="ＭＳ Ｐゴシック" pitchFamily="34" charset="-128"/>
              </a:rPr>
              <a:t>Cost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per student </a:t>
            </a:r>
            <a:r>
              <a:rPr lang="en-US" b="1" dirty="0" smtClean="0">
                <a:solidFill>
                  <a:srgbClr val="3366FF"/>
                </a:solidFill>
                <a:ea typeface="ＭＳ Ｐゴシック" pitchFamily="34" charset="-128"/>
              </a:rPr>
              <a:t>is approximately half as much with adjuncts instead of associate professors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sz="12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But are adjuncts more cost-effective? What about cost per outcome?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US" sz="2000" dirty="0" smtClean="0"/>
              <a:t>Ehrenberg and Zhang (2005): 10%p increase in non-tenure track faculty reduces college graduation rate by 2%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US" sz="2000" dirty="0" err="1" smtClean="0"/>
              <a:t>Bettinger</a:t>
            </a:r>
            <a:r>
              <a:rPr lang="en-US" sz="2000" dirty="0" smtClean="0"/>
              <a:t> and Long (2004): students less likely to major in a subject when first class was taught by adjunct  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US" sz="2000" dirty="0" err="1" smtClean="0"/>
              <a:t>Umbach</a:t>
            </a:r>
            <a:r>
              <a:rPr lang="en-US" sz="2000" dirty="0" smtClean="0"/>
              <a:t> (2007): less academic challenge by part-time profs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206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A4742-B5E2-4840-BAD3-8ABB610E123C}" type="slidenum">
              <a:rPr lang="en-US" smtClean="0">
                <a:solidFill>
                  <a:srgbClr val="000000"/>
                </a:solidFill>
                <a:latin typeface="News Gothic MT"/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03225"/>
            <a:ext cx="8366125" cy="13398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b="1" dirty="0" smtClean="0">
                <a:latin typeface="News Gothic MT"/>
                <a:ea typeface="ＭＳ Ｐゴシック" pitchFamily="34" charset="-128"/>
                <a:cs typeface="News Gothic MT"/>
              </a:rPr>
              <a:t>Group discussion </a:t>
            </a:r>
            <a:r>
              <a:rPr lang="en-US" sz="4000" b="1" dirty="0">
                <a:latin typeface="News Gothic MT"/>
                <a:ea typeface="ＭＳ Ｐゴシック" pitchFamily="34" charset="-128"/>
                <a:cs typeface="News Gothic MT"/>
              </a:rPr>
              <a:t>q</a:t>
            </a:r>
            <a:r>
              <a:rPr lang="en-US" sz="4000" b="1" dirty="0" smtClean="0">
                <a:latin typeface="News Gothic MT"/>
                <a:ea typeface="ＭＳ Ｐゴシック" pitchFamily="34" charset="-128"/>
                <a:cs typeface="News Gothic MT"/>
              </a:rPr>
              <a:t>uestion: </a:t>
            </a:r>
            <a:br>
              <a:rPr lang="en-US" sz="4000" b="1" dirty="0" smtClean="0">
                <a:latin typeface="News Gothic MT"/>
                <a:ea typeface="ＭＳ Ｐゴシック" pitchFamily="34" charset="-128"/>
                <a:cs typeface="News Gothic MT"/>
              </a:rPr>
            </a:br>
            <a:r>
              <a:rPr lang="en-US" sz="4000" b="1" dirty="0" smtClean="0">
                <a:solidFill>
                  <a:srgbClr val="3366FF"/>
                </a:solidFill>
                <a:latin typeface="News Gothic MT"/>
                <a:ea typeface="ＭＳ Ｐゴシック" pitchFamily="34" charset="-128"/>
                <a:cs typeface="News Gothic MT"/>
              </a:rPr>
              <a:t>What is the most cost-effective class size in college?</a:t>
            </a:r>
          </a:p>
        </p:txBody>
      </p:sp>
    </p:spTree>
    <p:extLst>
      <p:ext uri="{BB962C8B-B14F-4D97-AF65-F5344CB8AC3E}">
        <p14:creationId xmlns:p14="http://schemas.microsoft.com/office/powerpoint/2010/main" val="64800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A4742-B5E2-4840-BAD3-8ABB610E123C}" type="slidenum">
              <a:rPr lang="en-US" smtClean="0">
                <a:solidFill>
                  <a:srgbClr val="000000"/>
                </a:solidFill>
                <a:latin typeface="News Gothic MT"/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03225"/>
            <a:ext cx="8366125" cy="13398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b="1" dirty="0" smtClean="0">
                <a:latin typeface="News Gothic MT"/>
                <a:ea typeface="ＭＳ Ｐゴシック" pitchFamily="34" charset="-128"/>
                <a:cs typeface="News Gothic MT"/>
              </a:rPr>
              <a:t>Group discussion </a:t>
            </a:r>
            <a:r>
              <a:rPr lang="en-US" sz="4000" b="1" dirty="0">
                <a:latin typeface="News Gothic MT"/>
                <a:ea typeface="ＭＳ Ｐゴシック" pitchFamily="34" charset="-128"/>
                <a:cs typeface="News Gothic MT"/>
              </a:rPr>
              <a:t>q</a:t>
            </a:r>
            <a:r>
              <a:rPr lang="en-US" sz="4000" b="1" dirty="0" smtClean="0">
                <a:latin typeface="News Gothic MT"/>
                <a:ea typeface="ＭＳ Ｐゴシック" pitchFamily="34" charset="-128"/>
                <a:cs typeface="News Gothic MT"/>
              </a:rPr>
              <a:t>uestion: </a:t>
            </a:r>
            <a:br>
              <a:rPr lang="en-US" sz="4000" b="1" dirty="0" smtClean="0">
                <a:latin typeface="News Gothic MT"/>
                <a:ea typeface="ＭＳ Ｐゴシック" pitchFamily="34" charset="-128"/>
                <a:cs typeface="News Gothic MT"/>
              </a:rPr>
            </a:br>
            <a:r>
              <a:rPr lang="en-US" sz="4000" b="1" dirty="0" smtClean="0">
                <a:solidFill>
                  <a:srgbClr val="3366FF"/>
                </a:solidFill>
                <a:latin typeface="News Gothic MT"/>
                <a:ea typeface="ＭＳ Ｐゴシック" pitchFamily="34" charset="-128"/>
                <a:cs typeface="News Gothic MT"/>
              </a:rPr>
              <a:t>What is the most cost-effective class size in college?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635000" y="2840037"/>
            <a:ext cx="4000500" cy="4017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latin typeface="News Gothic MT"/>
                <a:ea typeface="ＭＳ Ｐゴシック" pitchFamily="34" charset="-128"/>
                <a:cs typeface="News Gothic MT"/>
              </a:rPr>
              <a:t>College student course evaluations (</a:t>
            </a:r>
            <a:r>
              <a:rPr lang="en-US" sz="2400" dirty="0" err="1">
                <a:ea typeface="ＭＳ Ｐゴシック" pitchFamily="34" charset="-128"/>
                <a:cs typeface="News Gothic MT"/>
              </a:rPr>
              <a:t>Bedard</a:t>
            </a:r>
            <a:r>
              <a:rPr lang="en-US" sz="2400" dirty="0">
                <a:ea typeface="ＭＳ Ｐゴシック" pitchFamily="34" charset="-128"/>
                <a:cs typeface="News Gothic MT"/>
              </a:rPr>
              <a:t> &amp; </a:t>
            </a:r>
            <a:r>
              <a:rPr lang="en-US" sz="2400" dirty="0" smtClean="0">
                <a:ea typeface="ＭＳ Ｐゴシック" pitchFamily="34" charset="-128"/>
                <a:cs typeface="News Gothic MT"/>
              </a:rPr>
              <a:t>Kuhn, 2007</a:t>
            </a:r>
            <a:r>
              <a:rPr lang="en-US" sz="2400" dirty="0" smtClean="0">
                <a:latin typeface="News Gothic MT"/>
                <a:ea typeface="ＭＳ Ｐゴシック" pitchFamily="34" charset="-128"/>
                <a:cs typeface="News Gothic MT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600" dirty="0" smtClean="0">
              <a:latin typeface="News Gothic MT"/>
              <a:ea typeface="ＭＳ Ｐゴシック" pitchFamily="34" charset="-128"/>
              <a:cs typeface="News Gothic M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ea typeface="ＭＳ Ｐゴシック" pitchFamily="34" charset="-128"/>
                <a:cs typeface="News Gothic MT"/>
              </a:rPr>
              <a:t>“Assume cost per course $25,000”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 smtClean="0">
              <a:latin typeface="News Gothic MT"/>
              <a:ea typeface="ＭＳ Ｐゴシック" pitchFamily="34" charset="-128"/>
              <a:cs typeface="News Gothic M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73528517"/>
              </p:ext>
            </p:extLst>
          </p:nvPr>
        </p:nvGraphicFramePr>
        <p:xfrm>
          <a:off x="5254626" y="2276039"/>
          <a:ext cx="3159124" cy="3968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9562"/>
                <a:gridCol w="1579562"/>
              </a:tblGrid>
              <a:tr h="82593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Class size</a:t>
                      </a:r>
                    </a:p>
                  </a:txBody>
                  <a:tcPr marL="50936" marR="50936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Score</a:t>
                      </a:r>
                    </a:p>
                    <a:p>
                      <a:pPr algn="ctr"/>
                      <a:r>
                        <a:rPr lang="en-US" sz="2400" b="1" i="0" dirty="0" smtClean="0">
                          <a:latin typeface="News Gothic MT"/>
                          <a:cs typeface="News Gothic MT"/>
                        </a:rPr>
                        <a:t>(out of 5)</a:t>
                      </a:r>
                      <a:endParaRPr lang="en-US" sz="2400" b="1" i="0" dirty="0">
                        <a:latin typeface="News Gothic MT"/>
                        <a:cs typeface="News Gothic MT"/>
                      </a:endParaRPr>
                    </a:p>
                  </a:txBody>
                  <a:tcPr marL="50936" marR="50936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5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4.20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10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4.15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15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4.10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20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4.05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85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40</a:t>
                      </a:r>
                    </a:p>
                  </a:txBody>
                  <a:tcPr marL="50936" marR="50936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ews Gothic MT"/>
                          <a:cs typeface="News Gothic MT"/>
                        </a:rPr>
                        <a:t>3.86</a:t>
                      </a:r>
                      <a:endParaRPr lang="en-US" sz="2400" dirty="0">
                        <a:latin typeface="News Gothic MT"/>
                        <a:cs typeface="News Gothic MT"/>
                      </a:endParaRPr>
                    </a:p>
                  </a:txBody>
                  <a:tcPr marL="50936" marR="50936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1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ustom 10">
      <a:dk1>
        <a:srgbClr val="000000"/>
      </a:dk1>
      <a:lt1>
        <a:srgbClr val="FFFFFF"/>
      </a:lt1>
      <a:dk2>
        <a:srgbClr val="000000"/>
      </a:dk2>
      <a:lt2>
        <a:srgbClr val="261862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413</Words>
  <Application>Microsoft Macintosh PowerPoint</Application>
  <PresentationFormat>On-screen Show (4:3)</PresentationFormat>
  <Paragraphs>153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Capital</vt:lpstr>
      <vt:lpstr>Group discussant question: Should we replace Associate Professors with Adjunct Faculty?</vt:lpstr>
      <vt:lpstr>Group discussant question: Are Adjuncts Lower Cost than Associate Professors?</vt:lpstr>
      <vt:lpstr>1. Cost Analysis</vt:lpstr>
      <vt:lpstr>Data</vt:lpstr>
      <vt:lpstr>PowerPoint Presentation</vt:lpstr>
      <vt:lpstr>PowerPoint Presentation</vt:lpstr>
      <vt:lpstr>Are Adjuncts Lower Cost than Associate Professors?</vt:lpstr>
      <vt:lpstr>Group discussion question:  What is the most cost-effective class size in college?</vt:lpstr>
      <vt:lpstr>Group discussion question:  What is the most cost-effective class size in college?</vt:lpstr>
      <vt:lpstr>2a. Effectiveness Analysis</vt:lpstr>
      <vt:lpstr>2b. Effectiveness Analysis</vt:lpstr>
      <vt:lpstr>What is the most cost-effective class size in college?</vt:lpstr>
    </vt:vector>
  </TitlesOfParts>
  <Company>CUNY Queens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Belfield</dc:creator>
  <cp:lastModifiedBy>Clive Belfield</cp:lastModifiedBy>
  <cp:revision>25</cp:revision>
  <dcterms:created xsi:type="dcterms:W3CDTF">2016-11-07T15:24:10Z</dcterms:created>
  <dcterms:modified xsi:type="dcterms:W3CDTF">2017-01-10T00:08:48Z</dcterms:modified>
</cp:coreProperties>
</file>