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795" r:id="rId1"/>
  </p:sldMasterIdLst>
  <p:notesMasterIdLst>
    <p:notesMasterId r:id="rId26"/>
  </p:notesMasterIdLst>
  <p:handoutMasterIdLst>
    <p:handoutMasterId r:id="rId27"/>
  </p:handoutMasterIdLst>
  <p:sldIdLst>
    <p:sldId id="321" r:id="rId2"/>
    <p:sldId id="322" r:id="rId3"/>
    <p:sldId id="600" r:id="rId4"/>
    <p:sldId id="260" r:id="rId5"/>
    <p:sldId id="552" r:id="rId6"/>
    <p:sldId id="357" r:id="rId7"/>
    <p:sldId id="438" r:id="rId8"/>
    <p:sldId id="614" r:id="rId9"/>
    <p:sldId id="621" r:id="rId10"/>
    <p:sldId id="601" r:id="rId11"/>
    <p:sldId id="603" r:id="rId12"/>
    <p:sldId id="615" r:id="rId13"/>
    <p:sldId id="439" r:id="rId14"/>
    <p:sldId id="555" r:id="rId15"/>
    <p:sldId id="616" r:id="rId16"/>
    <p:sldId id="622" r:id="rId17"/>
    <p:sldId id="623" r:id="rId18"/>
    <p:sldId id="608" r:id="rId19"/>
    <p:sldId id="611" r:id="rId20"/>
    <p:sldId id="612" r:id="rId21"/>
    <p:sldId id="617" r:id="rId22"/>
    <p:sldId id="618" r:id="rId23"/>
    <p:sldId id="620" r:id="rId24"/>
    <p:sldId id="619" r:id="rId2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9B721D7C-84E3-9344-A8BF-62D7B162B6D1}">
          <p14:sldIdLst>
            <p14:sldId id="321"/>
            <p14:sldId id="322"/>
          </p14:sldIdLst>
        </p14:section>
        <p14:section name="Section 1" id="{ADD23F3B-A7E0-3B44-A895-F828BC0093CE}">
          <p14:sldIdLst>
            <p14:sldId id="600"/>
            <p14:sldId id="260"/>
            <p14:sldId id="552"/>
          </p14:sldIdLst>
        </p14:section>
        <p14:section name="Section 2" id="{E7D565AF-6827-794F-B5F0-24DF44D34E96}">
          <p14:sldIdLst>
            <p14:sldId id="357"/>
            <p14:sldId id="438"/>
            <p14:sldId id="614"/>
            <p14:sldId id="621"/>
          </p14:sldIdLst>
        </p14:section>
        <p14:section name="Section 3" id="{B902CC99-8186-0F44-A741-235253E1EECA}">
          <p14:sldIdLst>
            <p14:sldId id="601"/>
            <p14:sldId id="603"/>
            <p14:sldId id="615"/>
          </p14:sldIdLst>
        </p14:section>
        <p14:section name="Section 4" id="{6410FC33-4271-6543-9BBE-AE44F98FDABA}">
          <p14:sldIdLst>
            <p14:sldId id="439"/>
            <p14:sldId id="555"/>
            <p14:sldId id="616"/>
            <p14:sldId id="622"/>
            <p14:sldId id="623"/>
          </p14:sldIdLst>
        </p14:section>
        <p14:section name="Section 5" id="{873F5F12-5B29-C84D-8CD8-2385A0F2B67E}">
          <p14:sldIdLst>
            <p14:sldId id="608"/>
            <p14:sldId id="611"/>
            <p14:sldId id="612"/>
            <p14:sldId id="617"/>
            <p14:sldId id="618"/>
            <p14:sldId id="620"/>
            <p14:sldId id="6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60" autoAdjust="0"/>
  </p:normalViewPr>
  <p:slideViewPr>
    <p:cSldViewPr>
      <p:cViewPr>
        <p:scale>
          <a:sx n="76" d="100"/>
          <a:sy n="76" d="100"/>
        </p:scale>
        <p:origin x="-9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3848"/>
    </p:cViewPr>
  </p:sorterViewPr>
  <p:notesViewPr>
    <p:cSldViewPr>
      <p:cViewPr>
        <p:scale>
          <a:sx n="75" d="100"/>
          <a:sy n="75" d="100"/>
        </p:scale>
        <p:origin x="-2172" y="73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9B4C628E-029F-43D1-8ABD-8A8C1D36B483}" type="datetime1">
              <a:rPr lang="en-US"/>
              <a:pPr>
                <a:defRPr/>
              </a:pPr>
              <a:t>1/9/17</a:t>
            </a:fld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826BDE9E-57C5-4E58-A5D1-775BD7F4A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7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02FB8E3C-99AA-4A89-A8A0-82BA80EE290B}" type="datetime1">
              <a:rPr lang="en-US"/>
              <a:pPr>
                <a:defRPr/>
              </a:pPr>
              <a:t>1/9/17</a:t>
            </a:fld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AE085620-5A76-4092-9DEE-C455877F8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902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6259" name="Rectangle 6"/>
          <p:cNvSpPr txBox="1">
            <a:spLocks noGrp="1" noChangeArrowheads="1"/>
          </p:cNvSpPr>
          <p:nvPr/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7D7EE-D404-4367-83D9-8DBB78F3B2AF}" type="slidenum">
              <a:rPr lang="en-US" smtClean="0">
                <a:ea typeface="ＭＳ Ｐゴシック" pitchFamily="34" charset="-128"/>
              </a:rPr>
              <a:pPr/>
              <a:t>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07975" indent="-307975" eaLnBrk="1" hangingPunct="1"/>
            <a:endParaRPr lang="en-US" sz="160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445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E7DC7-A438-44D1-9F0F-3E142C320C1A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Kee and Cellini 2009-2010</a:t>
            </a: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474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FC502-4A38-4FE9-BC30-AC3A5D77712F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8547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C7B15-EE1E-491D-B516-E39215E5F7EB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085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1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FB4C7-1668-4828-BD8B-59556EFE90B9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1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FB4C7-1668-4828-BD8B-59556EFE90B9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1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2" tIns="46406" rIns="92812" bIns="46406" anchor="b"/>
          <a:lstStyle/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FB4C7-1668-4828-BD8B-59556EFE90B9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9933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35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B778F-939A-449C-B531-DFD20D8746A3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35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B778F-939A-449C-B531-DFD20D8746A3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7B24C0F6-B236-2441-BC3A-5A9D36B23E20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CF9AA-0653-A447-BFD3-3897A7450251}" type="datetime1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F5A469-C740-4FE5-8E4F-849E3FA0A3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1CD67-AB05-234F-ADD0-89F5C08569AE}" type="datetime1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AC01EC4-193D-4970-8D09-99C1345F19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EEDC1-0793-7542-A13B-3E1A4C06C384}" type="datetime1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F5A469-C740-4FE5-8E4F-849E3FA0A3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81FB1-5BB4-1C4F-B4D8-B9D8DD50399A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99732C-43AA-4C0A-95ED-8C86AFF87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1881-0DAD-274A-90EB-121E6C96AC01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C1C907-34D4-46AE-999B-75B0FC1586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F4FA9-85AB-E14B-A624-1906471A79B0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AFF6BDE9-AF66-294E-8D21-2C8DF4C1E1CC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C69010-E63A-264C-91CF-4D7208FAE941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36AD8-AEF7-0A45-8138-93F6D334A3AE}" type="datetime1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3A4742-B5E2-4840-BAD3-8ABB610E1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2E547-71E6-8D43-AB69-BC661FE86212}" type="datetime1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1F576-1767-C043-87F2-3AD1A8BDC4B9}" type="datetime1">
              <a:rPr lang="en-US" smtClean="0"/>
              <a:t>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7010EB-B1B8-4CC6-BD00-5A637BE31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EDF47D-C07B-8C41-B82B-82676B888A12}" type="datetime1">
              <a:rPr lang="en-US" smtClean="0"/>
              <a:t>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19F79C-AF5A-4E7D-BC00-6A762AC31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EB60A-2B80-5A46-B224-67BC362CD35F}" type="datetime1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6EF712DF-0786-B948-B89A-5FE32D38B1F2}" type="datetime1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  <p:sldLayoutId id="214748480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8001000" cy="2895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b="1" dirty="0" smtClean="0"/>
              <a:t>Cost Analysis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Cost-Effectiveness Analysis Benefit-Cost Analysis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Overview</a:t>
            </a:r>
            <a:endParaRPr lang="en-US" sz="36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5181600"/>
            <a:ext cx="7848600" cy="10668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3366FF"/>
                </a:solidFill>
                <a:ea typeface="ＭＳ Ｐゴシック" pitchFamily="34" charset="-128"/>
              </a:rPr>
              <a:t>Clive R. Belfield</a:t>
            </a:r>
          </a:p>
          <a:p>
            <a:pPr algn="ctr" eaLnBrk="1" hangingPunct="1"/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  <a:p>
            <a:pPr algn="ctr" eaLnBrk="1" hangingPunct="1"/>
            <a:endParaRPr lang="en-US" dirty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4158"/>
            <a:ext cx="7848600" cy="133985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b="1" dirty="0" smtClean="0">
                <a:ea typeface="ＭＳ Ｐゴシック" pitchFamily="34" charset="-128"/>
              </a:rPr>
              <a:t>Cost-Effectiveness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Compares policy alternatives, based on ratio of their costs to a quantifiable (but not monetized) effectiveness measure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CE Ratio = $Cost/Unit of Effectiveness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CEA compares alternatives</a:t>
            </a:r>
          </a:p>
          <a:p>
            <a:pPr marL="0" indent="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b="1" dirty="0">
                <a:solidFill>
                  <a:srgbClr val="558140"/>
                </a:solidFill>
                <a:ea typeface="ＭＳ Ｐゴシック" pitchFamily="34" charset="-128"/>
              </a:rPr>
              <a:t>How to measure effectiveness? </a:t>
            </a:r>
          </a:p>
        </p:txBody>
      </p:sp>
    </p:spTree>
    <p:extLst>
      <p:ext uri="{BB962C8B-B14F-4D97-AF65-F5344CB8AC3E}">
        <p14:creationId xmlns:p14="http://schemas.microsoft.com/office/powerpoint/2010/main" val="170110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CEA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4009071" cy="4017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HS Dropout rate =  20%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School size = 500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200" dirty="0">
                <a:solidFill>
                  <a:srgbClr val="000000"/>
                </a:solidFill>
                <a:ea typeface="ＭＳ Ｐゴシック" pitchFamily="34" charset="-128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entoring program:</a:t>
            </a: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0850" lvl="1" indent="-34290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Reduces dropout rate by 5%</a:t>
            </a:r>
          </a:p>
          <a:p>
            <a:pPr marL="450850" lvl="1" indent="-34290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Costs 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$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1,000 per student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34" charset="-128"/>
              </a:rPr>
              <a:t>After-school program:</a:t>
            </a:r>
          </a:p>
          <a:p>
            <a:pPr marL="450850" lvl="1" indent="-34290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Reduces dropout rate by 2%</a:t>
            </a:r>
          </a:p>
          <a:p>
            <a:pPr marL="450850" lvl="1" indent="-342900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Costs $600 per student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2445201"/>
              </p:ext>
            </p:extLst>
          </p:nvPr>
        </p:nvGraphicFramePr>
        <p:xfrm>
          <a:off x="4572000" y="2086745"/>
          <a:ext cx="3946524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249362"/>
                <a:gridCol w="1249362"/>
              </a:tblGrid>
              <a:tr h="8058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Mentor program</a:t>
                      </a:r>
                      <a:endParaRPr lang="en-US" sz="1600" b="1" dirty="0"/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After-school</a:t>
                      </a:r>
                      <a:r>
                        <a:rPr lang="en-US" sz="1600" b="1" baseline="0" dirty="0" smtClean="0"/>
                        <a:t> program</a:t>
                      </a:r>
                      <a:endParaRPr lang="en-US" sz="16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cost</a:t>
                      </a:r>
                      <a:endParaRPr lang="en-US" sz="1600" dirty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$500,000</a:t>
                      </a:r>
                      <a:endParaRPr lang="en-US" sz="1600" dirty="0"/>
                    </a:p>
                  </a:txBody>
                  <a:tcPr marL="50936" marR="50936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$300,000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Baseline dropouts</a:t>
                      </a:r>
                      <a:endParaRPr lang="en-US" sz="1600" dirty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marL="50936" marR="509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Yield</a:t>
                      </a:r>
                      <a:r>
                        <a:rPr lang="en-US" sz="1600" baseline="0" dirty="0" smtClean="0"/>
                        <a:t> of new high school graduates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50936" marR="509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7058"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CE ratio</a:t>
                      </a:r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$100,000</a:t>
                      </a:r>
                      <a:endParaRPr lang="en-US" sz="1600" b="1" dirty="0"/>
                    </a:p>
                  </a:txBody>
                  <a:tcPr marL="50936" marR="50936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$150,000</a:t>
                      </a:r>
                      <a:endParaRPr lang="en-US" sz="16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5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295" b="-28295"/>
          <a:stretch>
            <a:fillRect/>
          </a:stretch>
        </p:blipFill>
        <p:spPr>
          <a:xfrm>
            <a:off x="1066800" y="-381000"/>
            <a:ext cx="7345362" cy="6065838"/>
          </a:xfrm>
        </p:spPr>
      </p:pic>
      <p:sp>
        <p:nvSpPr>
          <p:cNvPr id="6" name="TextBox 5"/>
          <p:cNvSpPr txBox="1"/>
          <p:nvPr/>
        </p:nvSpPr>
        <p:spPr>
          <a:xfrm>
            <a:off x="10668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Delivery Cost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rot="16545419">
            <a:off x="637254" y="3919978"/>
            <a:ext cx="2051222" cy="838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 rot="16831940">
            <a:off x="6294582" y="3858737"/>
            <a:ext cx="2177437" cy="789432"/>
          </a:xfrm>
          <a:prstGeom prst="rightArrow">
            <a:avLst/>
          </a:prstGeom>
          <a:solidFill>
            <a:srgbClr val="9C5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24600" y="5562600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Effect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755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Benefit-Cost 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3200" dirty="0" smtClean="0">
                <a:ea typeface="ＭＳ Ｐゴシック" pitchFamily="34" charset="-128"/>
              </a:rPr>
              <a:t>Compares policy alternatives, based on ratio of their costs to a quantifiable and monetized effectiveness measure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3200" b="1" dirty="0" smtClean="0">
                <a:solidFill>
                  <a:srgbClr val="FF0000"/>
                </a:solidFill>
                <a:ea typeface="ＭＳ Ｐゴシック" pitchFamily="34" charset="-128"/>
              </a:rPr>
              <a:t>Monetized</a:t>
            </a:r>
            <a:r>
              <a:rPr lang="en-US" sz="3200" dirty="0" smtClean="0">
                <a:ea typeface="ＭＳ Ｐゴシック" pitchFamily="34" charset="-128"/>
              </a:rPr>
              <a:t> effectiveness: </a:t>
            </a:r>
            <a:r>
              <a:rPr lang="en-US" sz="3200" b="1" dirty="0" smtClean="0">
                <a:solidFill>
                  <a:srgbClr val="FF0000"/>
                </a:solidFill>
                <a:ea typeface="ＭＳ Ｐゴシック" pitchFamily="34" charset="-128"/>
              </a:rPr>
              <a:t>benefits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3200" dirty="0" smtClean="0">
                <a:ea typeface="ＭＳ Ｐゴシック" pitchFamily="34" charset="-128"/>
              </a:rPr>
              <a:t>BC Ratio = $Benefits/Cost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3200" dirty="0" smtClean="0">
                <a:ea typeface="ＭＳ Ｐゴシック" pitchFamily="34" charset="-128"/>
              </a:rPr>
              <a:t>B−C = Benefit-Costs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sz="2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BCA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2133600"/>
            <a:ext cx="3581400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Mentoring program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reduces dropout rate by 5%</a:t>
            </a: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Each new high school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graduate compared to a dropout over lifetime: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34" charset="-128"/>
              </a:rPr>
              <a:t>Earns </a:t>
            </a:r>
            <a:r>
              <a:rPr lang="en-US" sz="1900" dirty="0">
                <a:solidFill>
                  <a:schemeClr val="tx1"/>
                </a:solidFill>
                <a:ea typeface="ＭＳ Ｐゴシック" pitchFamily="34" charset="-128"/>
              </a:rPr>
              <a:t>$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34" charset="-128"/>
              </a:rPr>
              <a:t>120,000 more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1900" dirty="0" smtClean="0">
                <a:solidFill>
                  <a:schemeClr val="tx1"/>
                </a:solidFill>
                <a:ea typeface="ＭＳ Ｐゴシック" pitchFamily="34" charset="-128"/>
              </a:rPr>
              <a:t>Saves taxpayer </a:t>
            </a:r>
            <a:r>
              <a:rPr lang="en-US" sz="1900" dirty="0">
                <a:solidFill>
                  <a:schemeClr val="tx1"/>
                </a:solidFill>
                <a:ea typeface="ＭＳ Ｐゴシック" pitchFamily="34" charset="-128"/>
              </a:rPr>
              <a:t>$</a:t>
            </a:r>
            <a:r>
              <a:rPr lang="en-US" sz="1900" dirty="0" smtClean="0">
                <a:solidFill>
                  <a:schemeClr val="tx1"/>
                </a:solidFill>
                <a:ea typeface="ＭＳ Ｐゴシック" pitchFamily="34" charset="-128"/>
              </a:rPr>
              <a:t>30,000 in spending on crime</a:t>
            </a:r>
            <a:endParaRPr lang="en-US" sz="19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4787266"/>
              </p:ext>
            </p:extLst>
          </p:nvPr>
        </p:nvGraphicFramePr>
        <p:xfrm>
          <a:off x="4191000" y="2057401"/>
          <a:ext cx="4572000" cy="4663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1752600"/>
              </a:tblGrid>
              <a:tr h="6095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Mentor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program</a:t>
                      </a:r>
                      <a:endParaRPr lang="en-US" sz="1600" b="1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cost over</a:t>
                      </a:r>
                      <a:r>
                        <a:rPr lang="en-US" sz="1600" baseline="0" dirty="0" smtClean="0"/>
                        <a:t> baseline C</a:t>
                      </a:r>
                      <a:endParaRPr lang="en-US" sz="1600" dirty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Yield</a:t>
                      </a:r>
                      <a:r>
                        <a:rPr lang="en-US" sz="1600" baseline="0" dirty="0" smtClean="0"/>
                        <a:t> of new high school graduates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earnings gain B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$600,000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 crime</a:t>
                      </a:r>
                      <a:r>
                        <a:rPr lang="en-US" sz="1600" baseline="0" dirty="0" smtClean="0"/>
                        <a:t> saving B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Benefits</a:t>
                      </a:r>
                      <a:endParaRPr lang="en-US" sz="1600" dirty="0" smtClean="0"/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 Benefit (B-C)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$250,000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Benefit-Cost Ratio (B/C)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1.50</a:t>
                      </a:r>
                      <a:endParaRPr lang="en-US" sz="1600" dirty="0"/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43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295" b="-28295"/>
          <a:stretch>
            <a:fillRect/>
          </a:stretch>
        </p:blipFill>
        <p:spPr>
          <a:xfrm>
            <a:off x="1066800" y="-381000"/>
            <a:ext cx="7345362" cy="6065838"/>
          </a:xfrm>
        </p:spPr>
      </p:pic>
      <p:sp>
        <p:nvSpPr>
          <p:cNvPr id="6" name="TextBox 5"/>
          <p:cNvSpPr txBox="1"/>
          <p:nvPr/>
        </p:nvSpPr>
        <p:spPr>
          <a:xfrm>
            <a:off x="10668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Delivery Cost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rot="16545419">
            <a:off x="637254" y="3919978"/>
            <a:ext cx="2051222" cy="838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153400" y="30480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0400" y="5029200"/>
            <a:ext cx="1676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Higher $ earnings from higher achievement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755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9144000" cy="4363981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4648200"/>
            <a:ext cx="2971800" cy="9906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i="0" dirty="0" smtClean="0">
                <a:latin typeface="Aller"/>
                <a:cs typeface="Aller"/>
              </a:rPr>
              <a:t>Returns to BAs</a:t>
            </a:r>
            <a:r>
              <a:rPr lang="en-US" sz="4000" b="1" dirty="0" smtClean="0">
                <a:latin typeface="Aller"/>
                <a:cs typeface="Aller"/>
              </a:rPr>
              <a:t> are </a:t>
            </a:r>
            <a:r>
              <a:rPr lang="en-US" sz="4000" b="1" dirty="0" smtClean="0">
                <a:solidFill>
                  <a:srgbClr val="0053A5"/>
                </a:solidFill>
                <a:latin typeface="Aller"/>
                <a:cs typeface="Aller"/>
              </a:rPr>
              <a:t>Plenty High</a:t>
            </a:r>
            <a:endParaRPr lang="en-US" sz="4000" b="1" i="0" dirty="0">
              <a:solidFill>
                <a:srgbClr val="0053A5"/>
              </a:solidFill>
              <a:latin typeface="Aller"/>
              <a:cs typeface="Aller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5961182"/>
              </p:ext>
            </p:extLst>
          </p:nvPr>
        </p:nvGraphicFramePr>
        <p:xfrm>
          <a:off x="457200" y="1295399"/>
          <a:ext cx="8229600" cy="530924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00400"/>
                <a:gridCol w="1371600"/>
                <a:gridCol w="3657600"/>
              </a:tblGrid>
              <a:tr h="11652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solidFill>
                          <a:schemeClr val="tx1"/>
                        </a:solidFill>
                        <a:latin typeface="Aller"/>
                        <a:cs typeface="Aller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latin typeface="Aller"/>
                          <a:cs typeface="Aller"/>
                        </a:rPr>
                        <a:t>Source</a:t>
                      </a:r>
                      <a:endParaRPr lang="en-US" sz="1900" dirty="0">
                        <a:solidFill>
                          <a:schemeClr val="tx1"/>
                        </a:solidFill>
                        <a:latin typeface="Aller"/>
                        <a:cs typeface="Aller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solidFill>
                            <a:srgbClr val="0053A5"/>
                          </a:solidFill>
                          <a:latin typeface="Aller"/>
                          <a:cs typeface="Aller"/>
                        </a:rPr>
                        <a:t>PV Earnings over HS Graduate</a:t>
                      </a:r>
                      <a:r>
                        <a:rPr lang="en-US" sz="2400" baseline="0" dirty="0" smtClean="0">
                          <a:solidFill>
                            <a:srgbClr val="0053A5"/>
                          </a:solidFill>
                          <a:latin typeface="Aller"/>
                          <a:cs typeface="Aller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aseline="0" dirty="0" smtClean="0">
                          <a:solidFill>
                            <a:srgbClr val="0053A5"/>
                          </a:solidFill>
                          <a:latin typeface="Aller"/>
                          <a:cs typeface="Aller"/>
                        </a:rPr>
                        <a:t>(*Net of college costs)</a:t>
                      </a:r>
                      <a:endParaRPr lang="en-US" sz="2400" dirty="0">
                        <a:solidFill>
                          <a:srgbClr val="0053A5"/>
                        </a:solidFill>
                        <a:latin typeface="Aller"/>
                        <a:cs typeface="Aller"/>
                      </a:endParaRPr>
                    </a:p>
                  </a:txBody>
                  <a:tcPr anchor="ctr">
                    <a:noFill/>
                  </a:tcPr>
                </a:tc>
              </a:tr>
              <a:tr h="34263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Agan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(2013)*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NLSY79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$243,700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34263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Tamborini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et al. (2015)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SIPP, IRS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$266,100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03545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Kim et al. (2015)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SIPP, IRS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$321,100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37091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Mitchell (2014)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SIPP 2008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$354,300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3628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Barrow &amp; Malamud (2015)*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CPS 2013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$434,900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3628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Avery and Turner (2010)*</a:t>
                      </a:r>
                      <a:endParaRPr lang="en-US" sz="190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CPS2009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$462,000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78052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Webber (2014)*</a:t>
                      </a:r>
                      <a:endParaRPr lang="en-US" sz="190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NLSY79, ACS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$492,400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78052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Herschbein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&amp; Kearney (2014)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ACS 2009-12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$610,000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370914">
                <a:tc>
                  <a:txBody>
                    <a:bodyPr/>
                    <a:lstStyle/>
                    <a:p>
                      <a:pPr marL="0" marR="0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Barrow &amp; Rouse (2005)*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CPS 2004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$629,400 </a:t>
                      </a:r>
                      <a:endParaRPr lang="en-US" sz="1900" dirty="0"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  <a:tr h="4332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dirty="0" smtClean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Average </a:t>
                      </a:r>
                      <a:r>
                        <a:rPr lang="en-US" sz="2900" b="1" i="0" dirty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(</a:t>
                      </a:r>
                      <a:r>
                        <a:rPr lang="en-US" sz="2900" b="1" i="0" dirty="0" smtClean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N=9</a:t>
                      </a:r>
                      <a:r>
                        <a:rPr lang="en-US" sz="2900" b="1" i="0" dirty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)</a:t>
                      </a:r>
                      <a:endParaRPr lang="en-US" sz="2900" b="1" i="0" dirty="0">
                        <a:solidFill>
                          <a:srgbClr val="0053A5"/>
                        </a:solidFill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900" b="1" i="0" dirty="0">
                        <a:solidFill>
                          <a:srgbClr val="0053A5"/>
                        </a:solidFill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dirty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 </a:t>
                      </a:r>
                      <a:r>
                        <a:rPr lang="en-US" sz="2900" b="1" i="0" dirty="0" smtClean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$</a:t>
                      </a:r>
                      <a:r>
                        <a:rPr lang="en-US" sz="2900" b="1" i="0" dirty="0">
                          <a:solidFill>
                            <a:srgbClr val="0053A5"/>
                          </a:solidFill>
                          <a:effectLst/>
                          <a:latin typeface="Aller"/>
                          <a:ea typeface="Times New Roman"/>
                          <a:cs typeface="Aller"/>
                        </a:rPr>
                        <a:t>423,800 </a:t>
                      </a:r>
                      <a:endParaRPr lang="en-US" sz="2900" b="1" i="0" dirty="0">
                        <a:solidFill>
                          <a:srgbClr val="0053A5"/>
                        </a:solidFill>
                        <a:effectLst/>
                        <a:latin typeface="Aller"/>
                        <a:ea typeface="ＭＳ 明朝"/>
                        <a:cs typeface="Aller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2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158"/>
            <a:ext cx="8077200" cy="133985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en-US" sz="4400" b="1" dirty="0" smtClean="0">
                <a:latin typeface="News Gothic MT"/>
                <a:cs typeface="News Gothic MT"/>
              </a:rPr>
              <a:t>CEA and BCA are Distinct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3886201"/>
          </a:xfrm>
        </p:spPr>
        <p:txBody>
          <a:bodyPr>
            <a:noAutofit/>
          </a:bodyPr>
          <a:lstStyle/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sz="1050" dirty="0" smtClean="0">
              <a:solidFill>
                <a:schemeClr val="tx1"/>
              </a:solidFill>
              <a:latin typeface="+mj-lt"/>
              <a:cs typeface="News Gothic MT"/>
            </a:endParaRP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  <a:cs typeface="News Gothic MT"/>
              </a:rPr>
              <a:t>Similar cost methods (C ≈)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  <a:cs typeface="News Gothic MT"/>
              </a:rPr>
              <a:t>Differ significantly on how to value the outcomes of a project (B ≠ E)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sz="1000" dirty="0" smtClean="0">
              <a:solidFill>
                <a:schemeClr val="tx1"/>
              </a:solidFill>
              <a:latin typeface="+mj-lt"/>
              <a:cs typeface="News Gothic MT"/>
            </a:endParaRP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  <a:cs typeface="News Gothic MT"/>
              </a:rPr>
              <a:t>Can do both, but better to choose CEA or BCA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Method embedded in each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step</a:t>
            </a:r>
            <a:endParaRPr lang="en-US" sz="2800" dirty="0">
              <a:solidFill>
                <a:schemeClr val="tx1"/>
              </a:solidFill>
              <a:latin typeface="+mj-lt"/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+mj-lt"/>
                <a:ea typeface="ＭＳ Ｐゴシック" pitchFamily="34" charset="-128"/>
              </a:rPr>
              <a:t>Structuring and framing issues is critical</a:t>
            </a:r>
          </a:p>
          <a:p>
            <a:pPr eaLnBrk="1" hangingPunct="1"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dirty="0" smtClean="0">
              <a:solidFill>
                <a:schemeClr val="tx1"/>
              </a:solidFill>
              <a:latin typeface="+mj-lt"/>
              <a:cs typeface="News Gothic MT"/>
            </a:endParaRPr>
          </a:p>
          <a:p>
            <a:pPr eaLnBrk="1" hangingPunct="1"/>
            <a:endParaRPr lang="en-US" dirty="0" smtClean="0">
              <a:latin typeface="+mj-lt"/>
              <a:cs typeface="News Gothic MT"/>
            </a:endParaRPr>
          </a:p>
          <a:p>
            <a:pPr lvl="1" eaLnBrk="1" hangingPunct="1"/>
            <a:endParaRPr lang="en-US" sz="2400" dirty="0" smtClean="0">
              <a:latin typeface="+mj-lt"/>
              <a:cs typeface="News Gothic MT"/>
            </a:endParaRPr>
          </a:p>
          <a:p>
            <a:pPr lvl="1" eaLnBrk="1" hangingPunct="1"/>
            <a:endParaRPr lang="en-US" sz="2400" dirty="0" smtClean="0">
              <a:latin typeface="+mj-lt"/>
              <a:cs typeface="News Gothic MT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>
              <a:latin typeface="+mj-l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2211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Formal Steps of Method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59288"/>
          </a:xfrm>
        </p:spPr>
        <p:txBody>
          <a:bodyPr>
            <a:noAutofit/>
          </a:bodyPr>
          <a:lstStyle/>
          <a:p>
            <a:pPr marL="460375" indent="-460375" eaLnBrk="1" hangingPunct="1">
              <a:lnSpc>
                <a:spcPct val="120000"/>
              </a:lnSpc>
              <a:spcBef>
                <a:spcPts val="800"/>
              </a:spcBef>
              <a:buFont typeface="Tahoma" pitchFamily="34" charset="0"/>
              <a:buAutoNum type="arabicPeriod"/>
              <a:defRPr/>
            </a:pPr>
            <a:r>
              <a:rPr lang="en-US" sz="2200" b="1" dirty="0" smtClean="0">
                <a:solidFill>
                  <a:srgbClr val="FF0000"/>
                </a:solidFill>
                <a:ea typeface="ＭＳ Ｐゴシック" pitchFamily="34" charset="-128"/>
              </a:rPr>
              <a:t>Set the policy framework and cost out project (CA); decide which costs/effects/benefits to consider</a:t>
            </a:r>
          </a:p>
          <a:p>
            <a:pPr marL="460375" indent="-460375" eaLnBrk="1" hangingPunct="1">
              <a:lnSpc>
                <a:spcPct val="120000"/>
              </a:lnSpc>
              <a:spcBef>
                <a:spcPts val="800"/>
              </a:spcBef>
              <a:buFont typeface="Tahoma" pitchFamily="34" charset="0"/>
              <a:buAutoNum type="arabicPeriod"/>
              <a:defRPr/>
            </a:pPr>
            <a:r>
              <a:rPr lang="en-US" sz="2200" b="1" dirty="0" smtClean="0">
                <a:ea typeface="ＭＳ Ｐゴシック" pitchFamily="34" charset="-128"/>
              </a:rPr>
              <a:t>Identify and categorize effects/impacts; </a:t>
            </a:r>
            <a:r>
              <a:rPr lang="en-US" sz="2200" b="1" dirty="0">
                <a:ea typeface="ＭＳ Ｐゴシック" pitchFamily="34" charset="-128"/>
              </a:rPr>
              <a:t>e</a:t>
            </a:r>
            <a:r>
              <a:rPr lang="en-US" sz="2200" b="1" dirty="0" smtClean="0">
                <a:ea typeface="ＭＳ Ｐゴシック" pitchFamily="34" charset="-128"/>
              </a:rPr>
              <a:t>stimate these over life of the project</a:t>
            </a:r>
          </a:p>
          <a:p>
            <a:pPr marL="460375" indent="-460375" eaLnBrk="1" hangingPunct="1">
              <a:lnSpc>
                <a:spcPct val="120000"/>
              </a:lnSpc>
              <a:spcBef>
                <a:spcPts val="800"/>
              </a:spcBef>
              <a:buFont typeface="Tahoma" pitchFamily="34" charset="0"/>
              <a:buAutoNum type="arabicPeriod"/>
              <a:defRPr/>
            </a:pPr>
            <a:r>
              <a:rPr lang="en-US" sz="2200" b="1" dirty="0" smtClean="0">
                <a:solidFill>
                  <a:srgbClr val="FF0000"/>
                </a:solidFill>
                <a:ea typeface="ＭＳ Ｐゴシック" pitchFamily="34" charset="-128"/>
              </a:rPr>
              <a:t>Quantify effects (for CEA) and monetize benefits (for BCA); put benefits/costs in present values</a:t>
            </a:r>
          </a:p>
          <a:p>
            <a:pPr marL="460375" indent="-460375" eaLnBrk="1" hangingPunct="1">
              <a:lnSpc>
                <a:spcPct val="120000"/>
              </a:lnSpc>
              <a:spcBef>
                <a:spcPts val="800"/>
              </a:spcBef>
              <a:buFont typeface="Tahoma" pitchFamily="34" charset="0"/>
              <a:buAutoNum type="arabicPeriod"/>
              <a:defRPr/>
            </a:pPr>
            <a:r>
              <a:rPr lang="en-US" sz="2200" b="1" dirty="0" smtClean="0">
                <a:solidFill>
                  <a:srgbClr val="FF0000"/>
                </a:solidFill>
                <a:ea typeface="ＭＳ Ｐゴシック" pitchFamily="34" charset="-128"/>
              </a:rPr>
              <a:t>Compute an economic metric; </a:t>
            </a:r>
            <a:r>
              <a:rPr lang="en-US" sz="2200" b="1" dirty="0">
                <a:solidFill>
                  <a:srgbClr val="FF0000"/>
                </a:solidFill>
                <a:ea typeface="ＭＳ Ｐゴシック" pitchFamily="34" charset="-128"/>
              </a:rPr>
              <a:t>p</a:t>
            </a:r>
            <a:r>
              <a:rPr lang="en-US" sz="2200" b="1" dirty="0" smtClean="0">
                <a:solidFill>
                  <a:srgbClr val="FF0000"/>
                </a:solidFill>
                <a:ea typeface="ＭＳ Ｐゴシック" pitchFamily="34" charset="-128"/>
              </a:rPr>
              <a:t>erform sensitivity analysis</a:t>
            </a:r>
          </a:p>
          <a:p>
            <a:pPr marL="460375" indent="-460375" eaLnBrk="1" hangingPunct="1">
              <a:lnSpc>
                <a:spcPct val="120000"/>
              </a:lnSpc>
              <a:spcBef>
                <a:spcPts val="800"/>
              </a:spcBef>
              <a:buFont typeface="Tahoma" pitchFamily="34" charset="0"/>
              <a:buAutoNum type="arabicPeriod"/>
              <a:defRPr/>
            </a:pPr>
            <a:r>
              <a:rPr lang="en-US" sz="2200" b="1" dirty="0" smtClean="0">
                <a:solidFill>
                  <a:srgbClr val="FF0000"/>
                </a:solidFill>
                <a:ea typeface="ＭＳ Ｐゴシック" pitchFamily="34" charset="-128"/>
              </a:rPr>
              <a:t>Make a policy decision/recommendation</a:t>
            </a:r>
          </a:p>
        </p:txBody>
      </p:sp>
    </p:spTree>
    <p:extLst>
      <p:ext uri="{BB962C8B-B14F-4D97-AF65-F5344CB8AC3E}">
        <p14:creationId xmlns:p14="http://schemas.microsoft.com/office/powerpoint/2010/main" val="645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3192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Basics of: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Cost Analysis (CA)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Cost-Effectiveness Analysis (CEA)</a:t>
            </a:r>
          </a:p>
          <a:p>
            <a:pPr marL="696913" lvl="1" indent="-460375">
              <a:lnSpc>
                <a:spcPct val="120000"/>
              </a:lnSpc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Benefit-Cost Analysis (BCA)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Formal steps in performing CA/CEA/BCA</a:t>
            </a:r>
          </a:p>
          <a:p>
            <a:pPr lvl="1" indent="-346075">
              <a:lnSpc>
                <a:spcPct val="120000"/>
              </a:lnSpc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1800" dirty="0" smtClean="0">
                <a:solidFill>
                  <a:srgbClr val="000000"/>
                </a:solidFill>
                <a:ea typeface="ＭＳ Ｐゴシック" pitchFamily="34" charset="-128"/>
              </a:rPr>
              <a:t> Does this analysis improve policymaking?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4158"/>
            <a:ext cx="8382000" cy="133985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Formal CA/CEA/BCA is Rare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08121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dirty="0" smtClean="0"/>
              <a:t>Perception: “There is no methodology for cost analysis”</a:t>
            </a:r>
          </a:p>
          <a:p>
            <a:pPr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Need formal steps; method embedded in each step</a:t>
            </a:r>
          </a:p>
          <a:p>
            <a:pPr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Getting better: more studies – more comparisons – more methodological inquiry</a:t>
            </a:r>
          </a:p>
          <a:p>
            <a:pPr marL="0" indent="0"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dirty="0"/>
          </a:p>
          <a:p>
            <a:pPr marL="0" indent="0"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dirty="0" smtClean="0"/>
              <a:t>Perception: “</a:t>
            </a:r>
            <a:r>
              <a:rPr lang="en-US" dirty="0"/>
              <a:t>Effective programs are efficient</a:t>
            </a:r>
            <a:r>
              <a:rPr lang="en-US" dirty="0" smtClean="0"/>
              <a:t>” “</a:t>
            </a:r>
            <a:r>
              <a:rPr lang="en-US" dirty="0"/>
              <a:t>Let’s do it once we know the program is </a:t>
            </a:r>
            <a:r>
              <a:rPr lang="en-US"/>
              <a:t>effective</a:t>
            </a:r>
            <a:r>
              <a:rPr lang="en-US" smtClean="0"/>
              <a:t>”</a:t>
            </a:r>
            <a:endParaRPr lang="en-US" sz="1800" dirty="0"/>
          </a:p>
          <a:p>
            <a:pPr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They might not be</a:t>
            </a:r>
          </a:p>
          <a:p>
            <a:pPr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/>
              <a:t>We don’t and it is harder retrospectively</a:t>
            </a:r>
          </a:p>
          <a:p>
            <a:pPr>
              <a:spcBef>
                <a:spcPts val="20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868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345362" cy="126365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News Gothic MT"/>
                <a:cs typeface="News Gothic MT"/>
              </a:rPr>
              <a:t>Motivation #2: Affordability?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0766" b="-100766"/>
          <a:stretch>
            <a:fillRect/>
          </a:stretch>
        </p:blipFill>
        <p:spPr>
          <a:xfrm>
            <a:off x="990600" y="228600"/>
            <a:ext cx="7345363" cy="4008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819400"/>
            <a:ext cx="2336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4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0766" b="-100766"/>
          <a:stretch>
            <a:fillRect/>
          </a:stretch>
        </p:blipFill>
        <p:spPr>
          <a:xfrm>
            <a:off x="914400" y="-838200"/>
            <a:ext cx="7345363" cy="393192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768350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200400"/>
            <a:ext cx="8001000" cy="32131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19800" y="2438400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2743200"/>
            <a:ext cx="3505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43000" y="46482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48768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324600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62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0766" b="-100766"/>
          <a:stretch>
            <a:fillRect/>
          </a:stretch>
        </p:blipFill>
        <p:spPr>
          <a:xfrm>
            <a:off x="914400" y="-838200"/>
            <a:ext cx="7345363" cy="393192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E9B0E6-B83D-45D0-9C6E-C619BD9A69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7899400" cy="1282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9332" b="-99332"/>
          <a:stretch>
            <a:fillRect/>
          </a:stretch>
        </p:blipFill>
        <p:spPr>
          <a:xfrm>
            <a:off x="914400" y="3352800"/>
            <a:ext cx="7345363" cy="3886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cxnSp>
        <p:nvCxnSpPr>
          <p:cNvPr id="6" name="Straight Connector 5"/>
          <p:cNvCxnSpPr/>
          <p:nvPr/>
        </p:nvCxnSpPr>
        <p:spPr>
          <a:xfrm>
            <a:off x="3505200" y="25146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819400"/>
            <a:ext cx="373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5410200"/>
            <a:ext cx="373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5638800"/>
            <a:ext cx="327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5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Recovery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Won’t do it because it will cost too much…</a:t>
            </a:r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US" dirty="0" smtClean="0"/>
              <a:t> Can’t justify spending so much on a few kids…</a:t>
            </a:r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US" dirty="0" smtClean="0"/>
              <a:t> Won’t be allocated enough money to do it</a:t>
            </a:r>
            <a:endParaRPr lang="en-US" dirty="0"/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US" smtClean="0"/>
              <a:t> Money </a:t>
            </a:r>
            <a:r>
              <a:rPr lang="en-US" dirty="0" smtClean="0"/>
              <a:t>won’t be permanent…</a:t>
            </a:r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en-US" dirty="0" smtClean="0"/>
              <a:t> Personnel will </a:t>
            </a:r>
            <a:r>
              <a:rPr lang="en-US" dirty="0"/>
              <a:t>d</a:t>
            </a:r>
            <a:r>
              <a:rPr lang="en-US" dirty="0" smtClean="0"/>
              <a:t>rop out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6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1 Cost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Money is not unlimited: </a:t>
            </a: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an we afford new programs / interventions / reforms?</a:t>
            </a: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Examples:</a:t>
            </a:r>
          </a:p>
          <a:p>
            <a:pPr lvl="1" indent="-34290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Vouchers save money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  <a:cs typeface="News Gothic MT"/>
              </a:rPr>
              <a:t>?</a:t>
            </a:r>
          </a:p>
          <a:p>
            <a:pPr lvl="1" indent="-34290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  <a:cs typeface="News Gothic MT"/>
              </a:rPr>
              <a:t>MOOCs are low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  <a:cs typeface="News Gothic MT"/>
              </a:rPr>
              <a:t>-cost through high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  <a:cs typeface="News Gothic MT"/>
              </a:rPr>
              <a:t>scale?</a:t>
            </a:r>
            <a:endParaRPr lang="en-US" sz="2400" dirty="0">
              <a:solidFill>
                <a:schemeClr val="tx1"/>
              </a:solidFill>
              <a:ea typeface="ＭＳ Ｐゴシック" pitchFamily="34" charset="-128"/>
              <a:cs typeface="News Gothic MT"/>
            </a:endParaRPr>
          </a:p>
          <a:p>
            <a:pPr lvl="1" indent="-34290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  <a:cs typeface="News Gothic MT"/>
              </a:rPr>
              <a:t>Schools-in-schools are cost-less via reallocation?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33363" lvl="1" indent="0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endParaRPr lang="en-US" sz="2400" b="1" dirty="0" smtClean="0">
              <a:solidFill>
                <a:schemeClr val="accent6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 indent="-346075">
              <a:spcBef>
                <a:spcPts val="0"/>
              </a:spcBef>
              <a:buFont typeface="Wingdings" charset="2"/>
              <a:buChar char="q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ea typeface="ＭＳ Ｐゴシック" pitchFamily="34" charset="-128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800" b="1" dirty="0" smtClean="0">
                <a:ea typeface="ＭＳ Ｐゴシック" pitchFamily="34" charset="-128"/>
              </a:rPr>
              <a:t>Cost Analysis </a:t>
            </a:r>
            <a:r>
              <a:rPr lang="en-US" sz="2800" b="1" dirty="0">
                <a:ea typeface="ＭＳ Ｐゴシック" pitchFamily="34" charset="-128"/>
              </a:rPr>
              <a:t>(</a:t>
            </a:r>
            <a:r>
              <a:rPr lang="en-US" sz="2800" b="1" dirty="0" smtClean="0">
                <a:ea typeface="ＭＳ Ｐゴシック" pitchFamily="34" charset="-128"/>
              </a:rPr>
              <a:t>CA) </a:t>
            </a:r>
            <a:r>
              <a:rPr lang="en-US" sz="2800" dirty="0" smtClean="0">
                <a:ea typeface="ＭＳ Ｐゴシック" pitchFamily="34" charset="-128"/>
              </a:rPr>
              <a:t>– basic description of how much resource is needed for a program</a:t>
            </a:r>
            <a:endParaRPr lang="en-US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32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244158"/>
            <a:ext cx="7558087" cy="1339850"/>
          </a:xfrm>
        </p:spPr>
        <p:txBody>
          <a:bodyPr>
            <a:normAutofit/>
          </a:bodyPr>
          <a:lstStyle/>
          <a:p>
            <a:r>
              <a:rPr lang="en-US" sz="4000" b="1" dirty="0">
                <a:ea typeface="ＭＳ Ｐゴシック" pitchFamily="34" charset="-128"/>
              </a:rPr>
              <a:t>2 Cost-Effectiveness Analysis </a:t>
            </a:r>
            <a:endParaRPr lang="en-US" sz="4000" b="1" dirty="0" smtClean="0">
              <a:ea typeface="ＭＳ Ｐゴシック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Cannot just look at if an education program works; 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m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ust also look at resources needed for it to work</a:t>
            </a: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Examples: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Reducing class size has big effects but is expensive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New curricula have modest effects but not expensive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ea typeface="ＭＳ Ｐゴシック" pitchFamily="34" charset="-128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entoring v. peer-tutoring have varied effects because cost varied amounts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endParaRPr lang="en-US" sz="2000" b="1" dirty="0" smtClean="0">
              <a:solidFill>
                <a:srgbClr val="558140"/>
              </a:solidFill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buFont typeface="Wingdings" charset="2"/>
              <a:buChar char="§"/>
            </a:pPr>
            <a:endParaRPr lang="en-US" sz="2400" dirty="0" smtClean="0">
              <a:ea typeface="ＭＳ Ｐゴシック" pitchFamily="34" charset="-128"/>
            </a:endParaRPr>
          </a:p>
          <a:p>
            <a:pPr marL="50800" indent="0">
              <a:spcBef>
                <a:spcPts val="0"/>
              </a:spcBef>
              <a:buNone/>
            </a:pPr>
            <a:r>
              <a:rPr lang="en-US" b="1" dirty="0" smtClean="0">
                <a:ea typeface="ＭＳ Ｐゴシック" pitchFamily="34" charset="-128"/>
              </a:rPr>
              <a:t>Cost</a:t>
            </a:r>
            <a:r>
              <a:rPr lang="en-US" b="1" dirty="0">
                <a:ea typeface="ＭＳ Ｐゴシック" pitchFamily="34" charset="-128"/>
              </a:rPr>
              <a:t>-Effectiveness Analysis (CEA</a:t>
            </a:r>
            <a:r>
              <a:rPr lang="en-US" b="1" dirty="0" smtClean="0">
                <a:ea typeface="ＭＳ Ｐゴシック" pitchFamily="34" charset="-128"/>
              </a:rPr>
              <a:t>) </a:t>
            </a:r>
            <a:r>
              <a:rPr lang="en-US" dirty="0" smtClean="0">
                <a:ea typeface="ＭＳ Ｐゴシック" pitchFamily="34" charset="-128"/>
              </a:rPr>
              <a:t>– links resources </a:t>
            </a:r>
            <a:r>
              <a:rPr lang="en-US" dirty="0">
                <a:ea typeface="ＭＳ Ｐゴシック" pitchFamily="34" charset="-128"/>
              </a:rPr>
              <a:t>needed for </a:t>
            </a:r>
            <a:r>
              <a:rPr lang="en-US" dirty="0" smtClean="0">
                <a:ea typeface="ＭＳ Ｐゴシック" pitchFamily="34" charset="-128"/>
              </a:rPr>
              <a:t>programs </a:t>
            </a:r>
            <a:r>
              <a:rPr lang="en-US" dirty="0">
                <a:ea typeface="ＭＳ Ｐゴシック" pitchFamily="34" charset="-128"/>
              </a:rPr>
              <a:t>and </a:t>
            </a:r>
            <a:r>
              <a:rPr lang="en-US" dirty="0" smtClean="0">
                <a:ea typeface="ＭＳ Ｐゴシック" pitchFamily="34" charset="-128"/>
              </a:rPr>
              <a:t>their outcomes</a:t>
            </a: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3 Benefit-Cost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Must look at the economics of inaction: what are the resource implications if we do not implement this program?</a:t>
            </a: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buClr>
                <a:schemeClr val="bg2">
                  <a:lumMod val="20000"/>
                  <a:lumOff val="80000"/>
                </a:schemeClr>
              </a:buClr>
              <a:buFont typeface="Wingdings" charset="2"/>
              <a:buChar char="q"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Examples: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ea typeface="ＭＳ Ｐゴシック" pitchFamily="34" charset="-128"/>
              </a:rPr>
              <a:t>Youth support programs may be expensive, but not if they reduce future incarceration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ea typeface="ＭＳ Ｐゴシック" pitchFamily="34" charset="-128"/>
              </a:rPr>
              <a:t>Early education may be expensive, but not if it saves on spending for remedial education later</a:t>
            </a:r>
          </a:p>
          <a:p>
            <a:pPr marL="350838" lvl="1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US" sz="1800" b="1" dirty="0" smtClean="0">
              <a:solidFill>
                <a:srgbClr val="558140"/>
              </a:solidFill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338137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0000"/>
                </a:solidFill>
                <a:ea typeface="ＭＳ Ｐゴシック" pitchFamily="34" charset="-128"/>
              </a:rPr>
              <a:t>Benefit-Cost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34" charset="-128"/>
              </a:rPr>
              <a:t>Analysis </a:t>
            </a:r>
            <a:r>
              <a:rPr lang="en-US" sz="2200" b="1" dirty="0" smtClean="0">
                <a:solidFill>
                  <a:srgbClr val="000000"/>
                </a:solidFill>
                <a:ea typeface="ＭＳ Ｐゴシック" pitchFamily="34" charset="-128"/>
              </a:rPr>
              <a:t>(BCA)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– comparing the immediate costs to long </a:t>
            </a:r>
            <a:r>
              <a:rPr lang="en-US" sz="2200" dirty="0">
                <a:solidFill>
                  <a:srgbClr val="000000"/>
                </a:solidFill>
                <a:ea typeface="ＭＳ Ｐゴシック" pitchFamily="34" charset="-128"/>
              </a:rPr>
              <a:t>run economic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consequences</a:t>
            </a: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33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a typeface="ＭＳ Ｐゴシック" pitchFamily="34" charset="-128"/>
              </a:rPr>
              <a:t>Cost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31921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Identifies and enumerates </a:t>
            </a:r>
            <a:r>
              <a:rPr lang="en-US" sz="2800" b="1" dirty="0" smtClean="0">
                <a:solidFill>
                  <a:srgbClr val="FF0000"/>
                </a:solidFill>
                <a:ea typeface="ＭＳ Ｐゴシック" pitchFamily="34" charset="-128"/>
              </a:rPr>
              <a:t>all the resources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required to implement a policy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Incremental costs over “next best alternative” or “business-as-usual”</a:t>
            </a:r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>
                <a:solidFill>
                  <a:schemeClr val="tx1"/>
                </a:solidFill>
                <a:ea typeface="ＭＳ Ｐゴシック" pitchFamily="34" charset="-128"/>
              </a:rPr>
              <a:t>Distinguish prices of ingredients from quantities of ingredients</a:t>
            </a:r>
          </a:p>
          <a:p>
            <a:pPr marL="0" indent="0" eaLnBrk="1" hangingPunct="1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Total Cost and Average Cost per enrollee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Cost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4009071" cy="4017963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000000"/>
                </a:solidFill>
                <a:ea typeface="ＭＳ Ｐゴシック" pitchFamily="34" charset="-128"/>
              </a:rPr>
              <a:t>Add-on high school mentoring program for 500 students:</a:t>
            </a:r>
            <a:endParaRPr lang="en-US" sz="26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0850" lvl="1" indent="-342900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100" dirty="0" smtClean="0">
                <a:solidFill>
                  <a:srgbClr val="000000"/>
                </a:solidFill>
                <a:ea typeface="ＭＳ Ｐゴシック" pitchFamily="34" charset="-128"/>
              </a:rPr>
              <a:t>4 teachers @ $100,000 per</a:t>
            </a:r>
          </a:p>
          <a:p>
            <a:pPr marL="450850" lvl="1" indent="-342900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2100" dirty="0" smtClean="0">
                <a:solidFill>
                  <a:srgbClr val="000000"/>
                </a:solidFill>
                <a:ea typeface="ＭＳ Ｐゴシック" pitchFamily="34" charset="-128"/>
              </a:rPr>
              <a:t>4 classrooms @ $25,000 per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000000"/>
                </a:solidFill>
                <a:ea typeface="ＭＳ Ｐゴシック" pitchFamily="34" charset="-128"/>
              </a:rPr>
              <a:t>Add-on after-school program for 1,000 students:</a:t>
            </a:r>
          </a:p>
          <a:p>
            <a:pPr marL="450850" lvl="1" indent="-342900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>
                <a:solidFill>
                  <a:srgbClr val="000000"/>
                </a:solidFill>
                <a:ea typeface="ＭＳ Ｐゴシック" pitchFamily="34" charset="-128"/>
              </a:rPr>
              <a:t>6 counselors @$80,000 per</a:t>
            </a:r>
          </a:p>
          <a:p>
            <a:pPr marL="450850" lvl="1" indent="-342900">
              <a:buClr>
                <a:schemeClr val="bg2">
                  <a:lumMod val="40000"/>
                  <a:lumOff val="60000"/>
                </a:schemeClr>
              </a:buClr>
              <a:buFont typeface="Wingdings" charset="2"/>
              <a:buChar char="§"/>
            </a:pPr>
            <a:r>
              <a:rPr lang="en-US" sz="1900" dirty="0" smtClean="0">
                <a:solidFill>
                  <a:srgbClr val="000000"/>
                </a:solidFill>
                <a:ea typeface="ＭＳ Ｐゴシック" pitchFamily="34" charset="-128"/>
              </a:rPr>
              <a:t>1 gym @ $120,000 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876508"/>
              </p:ext>
            </p:extLst>
          </p:nvPr>
        </p:nvGraphicFramePr>
        <p:xfrm>
          <a:off x="4800600" y="2057400"/>
          <a:ext cx="3809999" cy="396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7070"/>
                <a:gridCol w="1139947"/>
                <a:gridCol w="1122982"/>
              </a:tblGrid>
              <a:tr h="82593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Mentor Program</a:t>
                      </a:r>
                      <a:endParaRPr lang="en-US" sz="1600" dirty="0"/>
                    </a:p>
                  </a:txBody>
                  <a:tcPr marL="50936" marR="50936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After-school</a:t>
                      </a:r>
                      <a:r>
                        <a:rPr lang="en-US" sz="1600" baseline="0" dirty="0" smtClean="0"/>
                        <a:t> Program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number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dirty="0" smtClean="0"/>
                        <a:t>students</a:t>
                      </a:r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 marL="50936" marR="50936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5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Personnel</a:t>
                      </a:r>
                      <a:endParaRPr lang="en-US" sz="1600" dirty="0"/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$400,000</a:t>
                      </a:r>
                      <a:endParaRPr lang="en-US" sz="1600" dirty="0"/>
                    </a:p>
                  </a:txBody>
                  <a:tcPr marL="50936" marR="50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$480,000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Facilities</a:t>
                      </a:r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$100,000</a:t>
                      </a:r>
                      <a:endParaRPr lang="en-US" sz="1600" dirty="0"/>
                    </a:p>
                  </a:txBody>
                  <a:tcPr marL="50936" marR="5093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$120,000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 Cost</a:t>
                      </a:r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$500,000</a:t>
                      </a:r>
                      <a:endParaRPr lang="en-US" sz="1600" dirty="0"/>
                    </a:p>
                  </a:txBody>
                  <a:tcPr marL="50936" marR="5093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$600,000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588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Average Cost</a:t>
                      </a:r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$1,000</a:t>
                      </a:r>
                      <a:endParaRPr lang="en-US" sz="1600" dirty="0"/>
                    </a:p>
                  </a:txBody>
                  <a:tcPr marL="50936" marR="50936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$600</a:t>
                      </a:r>
                      <a:endParaRPr lang="en-US" sz="1600" dirty="0"/>
                    </a:p>
                  </a:txBody>
                  <a:tcPr marL="50936" marR="50936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295" b="-28295"/>
          <a:stretch>
            <a:fillRect/>
          </a:stretch>
        </p:blipFill>
        <p:spPr>
          <a:xfrm>
            <a:off x="1143000" y="-304800"/>
            <a:ext cx="7345362" cy="6065838"/>
          </a:xfrm>
        </p:spPr>
      </p:pic>
      <p:sp>
        <p:nvSpPr>
          <p:cNvPr id="6" name="TextBox 5"/>
          <p:cNvSpPr txBox="1"/>
          <p:nvPr/>
        </p:nvSpPr>
        <p:spPr>
          <a:xfrm>
            <a:off x="106680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Delivery Cost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rot="16545419">
            <a:off x="713453" y="3767577"/>
            <a:ext cx="2051222" cy="838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545419">
            <a:off x="4599653" y="3462778"/>
            <a:ext cx="2051222" cy="8382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0292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Induced Cost</a:t>
            </a:r>
          </a:p>
          <a:p>
            <a:r>
              <a:rPr lang="en-US" b="1" dirty="0"/>
              <a:t>(e.g. students in school longer, do more homework; teachers work more hours, communicate more with principal…)</a:t>
            </a:r>
          </a:p>
        </p:txBody>
      </p:sp>
    </p:spTree>
    <p:extLst>
      <p:ext uri="{BB962C8B-B14F-4D97-AF65-F5344CB8AC3E}">
        <p14:creationId xmlns:p14="http://schemas.microsoft.com/office/powerpoint/2010/main" val="188447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749300"/>
            <a:ext cx="43053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9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10">
      <a:dk1>
        <a:srgbClr val="000000"/>
      </a:dk1>
      <a:lt1>
        <a:srgbClr val="FFFFFF"/>
      </a:lt1>
      <a:dk2>
        <a:srgbClr val="000000"/>
      </a:dk2>
      <a:lt2>
        <a:srgbClr val="261862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0</TotalTime>
  <Words>1054</Words>
  <Application>Microsoft Macintosh PowerPoint</Application>
  <PresentationFormat>On-screen Show (4:3)</PresentationFormat>
  <Paragraphs>216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Capital</vt:lpstr>
      <vt:lpstr>Cost Analysis Cost-Effectiveness Analysis Benefit-Cost Analysis  Overview</vt:lpstr>
      <vt:lpstr>Outline</vt:lpstr>
      <vt:lpstr>1 Cost Analysis</vt:lpstr>
      <vt:lpstr>2 Cost-Effectiveness Analysis </vt:lpstr>
      <vt:lpstr>3 Benefit-Cost Analysis</vt:lpstr>
      <vt:lpstr>Cost Analysis</vt:lpstr>
      <vt:lpstr>Cost Example</vt:lpstr>
      <vt:lpstr>PowerPoint Presentation</vt:lpstr>
      <vt:lpstr>PowerPoint Presentation</vt:lpstr>
      <vt:lpstr>Cost-Effectiveness Analysis</vt:lpstr>
      <vt:lpstr>CEA Example</vt:lpstr>
      <vt:lpstr>PowerPoint Presentation</vt:lpstr>
      <vt:lpstr>Benefit-Cost Analysis</vt:lpstr>
      <vt:lpstr>BCA Example</vt:lpstr>
      <vt:lpstr>PowerPoint Presentation</vt:lpstr>
      <vt:lpstr>PowerPoint Presentation</vt:lpstr>
      <vt:lpstr>Returns to BAs are Plenty High</vt:lpstr>
      <vt:lpstr>CEA and BCA are Distinct </vt:lpstr>
      <vt:lpstr>Formal Steps of Method</vt:lpstr>
      <vt:lpstr>Formal CA/CEA/BCA is Rare</vt:lpstr>
      <vt:lpstr>Motivation #2: Affordability?</vt:lpstr>
      <vt:lpstr>2</vt:lpstr>
      <vt:lpstr>2</vt:lpstr>
      <vt:lpstr>Reading Recovery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2012-02-24T20:02:26Z</dcterms:created>
  <dcterms:modified xsi:type="dcterms:W3CDTF">2017-01-09T17:02:40Z</dcterms:modified>
</cp:coreProperties>
</file>